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5"/>
  </p:notesMasterIdLst>
  <p:handoutMasterIdLst>
    <p:handoutMasterId r:id="rId26"/>
  </p:handoutMasterIdLst>
  <p:sldIdLst>
    <p:sldId id="416" r:id="rId3"/>
    <p:sldId id="444" r:id="rId4"/>
    <p:sldId id="437" r:id="rId5"/>
    <p:sldId id="438" r:id="rId6"/>
    <p:sldId id="447" r:id="rId7"/>
    <p:sldId id="442" r:id="rId8"/>
    <p:sldId id="443" r:id="rId9"/>
    <p:sldId id="445" r:id="rId10"/>
    <p:sldId id="449" r:id="rId11"/>
    <p:sldId id="450" r:id="rId12"/>
    <p:sldId id="403" r:id="rId13"/>
    <p:sldId id="446" r:id="rId14"/>
    <p:sldId id="436" r:id="rId15"/>
    <p:sldId id="420" r:id="rId16"/>
    <p:sldId id="434" r:id="rId17"/>
    <p:sldId id="448" r:id="rId18"/>
    <p:sldId id="440" r:id="rId19"/>
    <p:sldId id="441" r:id="rId20"/>
    <p:sldId id="409" r:id="rId21"/>
    <p:sldId id="419" r:id="rId22"/>
    <p:sldId id="435" r:id="rId23"/>
    <p:sldId id="341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8" autoAdjust="0"/>
    <p:restoredTop sz="78383" autoAdjust="0"/>
  </p:normalViewPr>
  <p:slideViewPr>
    <p:cSldViewPr snapToGrid="0">
      <p:cViewPr varScale="1">
        <p:scale>
          <a:sx n="63" d="100"/>
          <a:sy n="63" d="100"/>
        </p:scale>
        <p:origin x="101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92"/>
    </p:cViewPr>
  </p:sorterViewPr>
  <p:notesViewPr>
    <p:cSldViewPr snapToGrid="0">
      <p:cViewPr varScale="1">
        <p:scale>
          <a:sx n="67" d="100"/>
          <a:sy n="67" d="100"/>
        </p:scale>
        <p:origin x="32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DFE133-33ED-4DA1-A815-08397C5C7C5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7E090795-5C9D-4DD1-B2BD-0FA5FD5B8051}">
      <dgm:prSet phldrT="[Text]" custT="1"/>
      <dgm:spPr>
        <a:solidFill>
          <a:schemeClr val="accent3">
            <a:lumMod val="20000"/>
            <a:lumOff val="8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en-US" sz="2600" b="1" dirty="0" smtClean="0">
              <a:solidFill>
                <a:srgbClr val="002060"/>
              </a:solidFill>
            </a:rPr>
            <a:t>Strategic Program Development</a:t>
          </a:r>
          <a:endParaRPr lang="en-US" sz="2600" b="1" dirty="0">
            <a:solidFill>
              <a:srgbClr val="002060"/>
            </a:solidFill>
          </a:endParaRPr>
        </a:p>
      </dgm:t>
    </dgm:pt>
    <dgm:pt modelId="{A897E555-DCC2-4B8F-9630-B9939BE0CF57}" type="parTrans" cxnId="{DD9741BB-B938-4A14-8892-05BC243EE628}">
      <dgm:prSet/>
      <dgm:spPr/>
      <dgm:t>
        <a:bodyPr/>
        <a:lstStyle/>
        <a:p>
          <a:endParaRPr lang="en-US" sz="2800" b="1"/>
        </a:p>
      </dgm:t>
    </dgm:pt>
    <dgm:pt modelId="{FEAEA4E7-8130-4829-9262-7FD8BEE749F8}" type="sibTrans" cxnId="{DD9741BB-B938-4A14-8892-05BC243EE628}">
      <dgm:prSet/>
      <dgm:spPr/>
      <dgm:t>
        <a:bodyPr/>
        <a:lstStyle/>
        <a:p>
          <a:endParaRPr lang="en-US" sz="2800" b="1"/>
        </a:p>
      </dgm:t>
    </dgm:pt>
    <dgm:pt modelId="{25EE92BD-A745-41AE-8C0E-C7F3F5E63B17}">
      <dgm:prSet phldrT="[Text]" custT="1"/>
      <dgm:spPr>
        <a:solidFill>
          <a:schemeClr val="accent3">
            <a:lumMod val="20000"/>
            <a:lumOff val="8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en-US" sz="2600" b="1" dirty="0" smtClean="0">
              <a:solidFill>
                <a:srgbClr val="002060"/>
              </a:solidFill>
            </a:rPr>
            <a:t>Enhanced Marketing &amp; Recruitment</a:t>
          </a:r>
          <a:endParaRPr lang="en-US" sz="2600" b="1" dirty="0">
            <a:solidFill>
              <a:srgbClr val="002060"/>
            </a:solidFill>
          </a:endParaRPr>
        </a:p>
      </dgm:t>
    </dgm:pt>
    <dgm:pt modelId="{F3F3F118-22EF-4DD7-9545-572F6F7771A2}" type="parTrans" cxnId="{4236DF20-2DF6-455E-AE1C-BFEF57548DCA}">
      <dgm:prSet/>
      <dgm:spPr/>
      <dgm:t>
        <a:bodyPr/>
        <a:lstStyle/>
        <a:p>
          <a:endParaRPr lang="en-US" sz="2800" b="1"/>
        </a:p>
      </dgm:t>
    </dgm:pt>
    <dgm:pt modelId="{7CCCA893-C787-4CF6-9B87-A2A77BE534B8}" type="sibTrans" cxnId="{4236DF20-2DF6-455E-AE1C-BFEF57548DCA}">
      <dgm:prSet/>
      <dgm:spPr/>
      <dgm:t>
        <a:bodyPr/>
        <a:lstStyle/>
        <a:p>
          <a:endParaRPr lang="en-US" sz="2800" b="1"/>
        </a:p>
      </dgm:t>
    </dgm:pt>
    <dgm:pt modelId="{ABF1BE3C-27D3-449E-AC0B-AFACBAE88333}">
      <dgm:prSet phldrT="[Text]" custT="1"/>
      <dgm:spPr>
        <a:solidFill>
          <a:schemeClr val="accent3">
            <a:lumMod val="20000"/>
            <a:lumOff val="8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en-US" sz="2600" b="1" dirty="0" smtClean="0">
              <a:solidFill>
                <a:srgbClr val="002060"/>
              </a:solidFill>
            </a:rPr>
            <a:t>Partnerships</a:t>
          </a:r>
        </a:p>
      </dgm:t>
    </dgm:pt>
    <dgm:pt modelId="{6496C2A4-E733-48F3-B548-0AF470998B51}" type="parTrans" cxnId="{00F13694-2F54-4D51-99AC-FDABEEA29C5B}">
      <dgm:prSet/>
      <dgm:spPr/>
      <dgm:t>
        <a:bodyPr/>
        <a:lstStyle/>
        <a:p>
          <a:endParaRPr lang="en-US" sz="2800" b="1"/>
        </a:p>
      </dgm:t>
    </dgm:pt>
    <dgm:pt modelId="{FE76FC0E-0155-4BC3-8B6D-176622B078AA}" type="sibTrans" cxnId="{00F13694-2F54-4D51-99AC-FDABEEA29C5B}">
      <dgm:prSet/>
      <dgm:spPr/>
      <dgm:t>
        <a:bodyPr/>
        <a:lstStyle/>
        <a:p>
          <a:endParaRPr lang="en-US" sz="2800" b="1"/>
        </a:p>
      </dgm:t>
    </dgm:pt>
    <dgm:pt modelId="{450F694A-E710-4E3F-9152-E61233BE8FCC}">
      <dgm:prSet phldrT="[Text]" custT="1"/>
      <dgm:spPr>
        <a:solidFill>
          <a:schemeClr val="accent3">
            <a:lumMod val="20000"/>
            <a:lumOff val="8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en-US" sz="2600" b="1" dirty="0" smtClean="0">
              <a:solidFill>
                <a:srgbClr val="002060"/>
              </a:solidFill>
            </a:rPr>
            <a:t>Retention  Student  &amp; Faculty Supports</a:t>
          </a:r>
        </a:p>
      </dgm:t>
    </dgm:pt>
    <dgm:pt modelId="{581DBE76-984A-4331-98A0-DCFE335ADED8}" type="parTrans" cxnId="{9614B47A-002C-4C00-BCDA-89DC5879FB76}">
      <dgm:prSet/>
      <dgm:spPr/>
      <dgm:t>
        <a:bodyPr/>
        <a:lstStyle/>
        <a:p>
          <a:endParaRPr lang="en-US" sz="2800" b="1"/>
        </a:p>
      </dgm:t>
    </dgm:pt>
    <dgm:pt modelId="{AE119633-AF67-453C-90C9-4DE1C0E9A2E2}" type="sibTrans" cxnId="{9614B47A-002C-4C00-BCDA-89DC5879FB76}">
      <dgm:prSet/>
      <dgm:spPr/>
      <dgm:t>
        <a:bodyPr/>
        <a:lstStyle/>
        <a:p>
          <a:endParaRPr lang="en-US" sz="2800" b="1"/>
        </a:p>
      </dgm:t>
    </dgm:pt>
    <dgm:pt modelId="{11B7A347-0D3F-4642-A361-827579D50A59}" type="pres">
      <dgm:prSet presAssocID="{19DFE133-33ED-4DA1-A815-08397C5C7C5D}" presName="CompostProcess" presStyleCnt="0">
        <dgm:presLayoutVars>
          <dgm:dir/>
          <dgm:resizeHandles val="exact"/>
        </dgm:presLayoutVars>
      </dgm:prSet>
      <dgm:spPr/>
    </dgm:pt>
    <dgm:pt modelId="{A5154B8E-F4CE-487C-AED8-D6537C5A17D8}" type="pres">
      <dgm:prSet presAssocID="{19DFE133-33ED-4DA1-A815-08397C5C7C5D}" presName="arrow" presStyleLbl="bgShp" presStyleIdx="0" presStyleCnt="1" custScaleX="18866" custLinFactNeighborX="-8824" custLinFactNeighborY="-8042"/>
      <dgm:spPr>
        <a:noFill/>
      </dgm:spPr>
    </dgm:pt>
    <dgm:pt modelId="{E27CA5D3-AD6F-4D85-8F08-29D3027D99D4}" type="pres">
      <dgm:prSet presAssocID="{19DFE133-33ED-4DA1-A815-08397C5C7C5D}" presName="linearProcess" presStyleCnt="0"/>
      <dgm:spPr/>
    </dgm:pt>
    <dgm:pt modelId="{7C71531F-6CCC-4A9F-916F-B790657B0593}" type="pres">
      <dgm:prSet presAssocID="{7E090795-5C9D-4DD1-B2BD-0FA5FD5B8051}" presName="textNode" presStyleLbl="node1" presStyleIdx="0" presStyleCnt="4" custScaleX="1114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161DF5-0D2C-46D8-A96F-FCBE51260F44}" type="pres">
      <dgm:prSet presAssocID="{FEAEA4E7-8130-4829-9262-7FD8BEE749F8}" presName="sibTrans" presStyleCnt="0"/>
      <dgm:spPr/>
    </dgm:pt>
    <dgm:pt modelId="{81C027BF-1F0B-4540-9BD5-46D143B0E362}" type="pres">
      <dgm:prSet presAssocID="{25EE92BD-A745-41AE-8C0E-C7F3F5E63B17}" presName="textNode" presStyleLbl="node1" presStyleIdx="1" presStyleCnt="4" custScaleX="1089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09F93F-C05C-4F6E-9CE6-0738C8D9B5E2}" type="pres">
      <dgm:prSet presAssocID="{7CCCA893-C787-4CF6-9B87-A2A77BE534B8}" presName="sibTrans" presStyleCnt="0"/>
      <dgm:spPr/>
    </dgm:pt>
    <dgm:pt modelId="{BD16E8A0-1DD6-48E8-BBA3-FF9AA41514F5}" type="pres">
      <dgm:prSet presAssocID="{ABF1BE3C-27D3-449E-AC0B-AFACBAE88333}" presName="textNode" presStyleLbl="node1" presStyleIdx="2" presStyleCnt="4" custScaleX="1103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9A1244-A20F-4771-B625-9966B1F7DFC2}" type="pres">
      <dgm:prSet presAssocID="{FE76FC0E-0155-4BC3-8B6D-176622B078AA}" presName="sibTrans" presStyleCnt="0"/>
      <dgm:spPr/>
    </dgm:pt>
    <dgm:pt modelId="{63F1B82A-34BA-423F-80E9-D571CE766566}" type="pres">
      <dgm:prSet presAssocID="{450F694A-E710-4E3F-9152-E61233BE8FCC}" presName="textNode" presStyleLbl="node1" presStyleIdx="3" presStyleCnt="4" custScaleX="1288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14B47A-002C-4C00-BCDA-89DC5879FB76}" srcId="{19DFE133-33ED-4DA1-A815-08397C5C7C5D}" destId="{450F694A-E710-4E3F-9152-E61233BE8FCC}" srcOrd="3" destOrd="0" parTransId="{581DBE76-984A-4331-98A0-DCFE335ADED8}" sibTransId="{AE119633-AF67-453C-90C9-4DE1C0E9A2E2}"/>
    <dgm:cxn modelId="{0732F20D-1FFE-4439-92ED-1DAB3B69E14E}" type="presOf" srcId="{7E090795-5C9D-4DD1-B2BD-0FA5FD5B8051}" destId="{7C71531F-6CCC-4A9F-916F-B790657B0593}" srcOrd="0" destOrd="0" presId="urn:microsoft.com/office/officeart/2005/8/layout/hProcess9"/>
    <dgm:cxn modelId="{90C28076-24D7-494F-BBC6-DB2446901218}" type="presOf" srcId="{ABF1BE3C-27D3-449E-AC0B-AFACBAE88333}" destId="{BD16E8A0-1DD6-48E8-BBA3-FF9AA41514F5}" srcOrd="0" destOrd="0" presId="urn:microsoft.com/office/officeart/2005/8/layout/hProcess9"/>
    <dgm:cxn modelId="{4236DF20-2DF6-455E-AE1C-BFEF57548DCA}" srcId="{19DFE133-33ED-4DA1-A815-08397C5C7C5D}" destId="{25EE92BD-A745-41AE-8C0E-C7F3F5E63B17}" srcOrd="1" destOrd="0" parTransId="{F3F3F118-22EF-4DD7-9545-572F6F7771A2}" sibTransId="{7CCCA893-C787-4CF6-9B87-A2A77BE534B8}"/>
    <dgm:cxn modelId="{DD9741BB-B938-4A14-8892-05BC243EE628}" srcId="{19DFE133-33ED-4DA1-A815-08397C5C7C5D}" destId="{7E090795-5C9D-4DD1-B2BD-0FA5FD5B8051}" srcOrd="0" destOrd="0" parTransId="{A897E555-DCC2-4B8F-9630-B9939BE0CF57}" sibTransId="{FEAEA4E7-8130-4829-9262-7FD8BEE749F8}"/>
    <dgm:cxn modelId="{4D7F2CDF-14A4-42B5-A1AF-3933C75EA9E0}" type="presOf" srcId="{19DFE133-33ED-4DA1-A815-08397C5C7C5D}" destId="{11B7A347-0D3F-4642-A361-827579D50A59}" srcOrd="0" destOrd="0" presId="urn:microsoft.com/office/officeart/2005/8/layout/hProcess9"/>
    <dgm:cxn modelId="{12ECD424-3DCC-4B0F-B58E-A616A2CE3604}" type="presOf" srcId="{450F694A-E710-4E3F-9152-E61233BE8FCC}" destId="{63F1B82A-34BA-423F-80E9-D571CE766566}" srcOrd="0" destOrd="0" presId="urn:microsoft.com/office/officeart/2005/8/layout/hProcess9"/>
    <dgm:cxn modelId="{DEBD828E-8953-437A-8B65-57AE46B192DC}" type="presOf" srcId="{25EE92BD-A745-41AE-8C0E-C7F3F5E63B17}" destId="{81C027BF-1F0B-4540-9BD5-46D143B0E362}" srcOrd="0" destOrd="0" presId="urn:microsoft.com/office/officeart/2005/8/layout/hProcess9"/>
    <dgm:cxn modelId="{00F13694-2F54-4D51-99AC-FDABEEA29C5B}" srcId="{19DFE133-33ED-4DA1-A815-08397C5C7C5D}" destId="{ABF1BE3C-27D3-449E-AC0B-AFACBAE88333}" srcOrd="2" destOrd="0" parTransId="{6496C2A4-E733-48F3-B548-0AF470998B51}" sibTransId="{FE76FC0E-0155-4BC3-8B6D-176622B078AA}"/>
    <dgm:cxn modelId="{1E9C75B2-9885-4795-B77A-065BA4A1F464}" type="presParOf" srcId="{11B7A347-0D3F-4642-A361-827579D50A59}" destId="{A5154B8E-F4CE-487C-AED8-D6537C5A17D8}" srcOrd="0" destOrd="0" presId="urn:microsoft.com/office/officeart/2005/8/layout/hProcess9"/>
    <dgm:cxn modelId="{26A9530B-0625-41F2-9019-0D8534C8590C}" type="presParOf" srcId="{11B7A347-0D3F-4642-A361-827579D50A59}" destId="{E27CA5D3-AD6F-4D85-8F08-29D3027D99D4}" srcOrd="1" destOrd="0" presId="urn:microsoft.com/office/officeart/2005/8/layout/hProcess9"/>
    <dgm:cxn modelId="{AB8C8FAE-86C4-4A99-9910-CC29270308CA}" type="presParOf" srcId="{E27CA5D3-AD6F-4D85-8F08-29D3027D99D4}" destId="{7C71531F-6CCC-4A9F-916F-B790657B0593}" srcOrd="0" destOrd="0" presId="urn:microsoft.com/office/officeart/2005/8/layout/hProcess9"/>
    <dgm:cxn modelId="{294551E5-B211-4DF6-8A5C-2210359F17BA}" type="presParOf" srcId="{E27CA5D3-AD6F-4D85-8F08-29D3027D99D4}" destId="{1E161DF5-0D2C-46D8-A96F-FCBE51260F44}" srcOrd="1" destOrd="0" presId="urn:microsoft.com/office/officeart/2005/8/layout/hProcess9"/>
    <dgm:cxn modelId="{539C5332-F03E-418F-B683-2677286420C3}" type="presParOf" srcId="{E27CA5D3-AD6F-4D85-8F08-29D3027D99D4}" destId="{81C027BF-1F0B-4540-9BD5-46D143B0E362}" srcOrd="2" destOrd="0" presId="urn:microsoft.com/office/officeart/2005/8/layout/hProcess9"/>
    <dgm:cxn modelId="{323F8B66-2EE2-4156-A060-31DF42F8AB53}" type="presParOf" srcId="{E27CA5D3-AD6F-4D85-8F08-29D3027D99D4}" destId="{1709F93F-C05C-4F6E-9CE6-0738C8D9B5E2}" srcOrd="3" destOrd="0" presId="urn:microsoft.com/office/officeart/2005/8/layout/hProcess9"/>
    <dgm:cxn modelId="{93C6134F-3E13-4E1A-A303-D9D04ABD5B15}" type="presParOf" srcId="{E27CA5D3-AD6F-4D85-8F08-29D3027D99D4}" destId="{BD16E8A0-1DD6-48E8-BBA3-FF9AA41514F5}" srcOrd="4" destOrd="0" presId="urn:microsoft.com/office/officeart/2005/8/layout/hProcess9"/>
    <dgm:cxn modelId="{501B1827-E689-4982-84B5-9968781859A3}" type="presParOf" srcId="{E27CA5D3-AD6F-4D85-8F08-29D3027D99D4}" destId="{469A1244-A20F-4771-B625-9966B1F7DFC2}" srcOrd="5" destOrd="0" presId="urn:microsoft.com/office/officeart/2005/8/layout/hProcess9"/>
    <dgm:cxn modelId="{032FBE32-4DBF-4057-ADAF-116CFD8DD814}" type="presParOf" srcId="{E27CA5D3-AD6F-4D85-8F08-29D3027D99D4}" destId="{63F1B82A-34BA-423F-80E9-D571CE766566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59265-70E9-4BB2-BA62-1DD9FED69301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04B9C-AE85-4C08-9066-2934DB9F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407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684B688-65F4-4D64-BFD6-22B62F285C29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4E2F3EB-B300-4A91-98D9-445B37C73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42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74838" y="198438"/>
            <a:ext cx="3765550" cy="2117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296" y="2532318"/>
            <a:ext cx="6632448" cy="6636830"/>
          </a:xfrm>
        </p:spPr>
        <p:txBody>
          <a:bodyPr>
            <a:noAutofit/>
          </a:bodyPr>
          <a:lstStyle/>
          <a:p>
            <a:pPr>
              <a:spcAft>
                <a:spcPts val="685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22313">
              <a:defRPr/>
            </a:pPr>
            <a:fld id="{0C2A6502-EEF5-4ABE-8183-4E5906979868}" type="slidenum">
              <a:rPr lang="en-US" sz="1300">
                <a:solidFill>
                  <a:prstClr val="black"/>
                </a:solidFill>
                <a:latin typeface="Calibri"/>
              </a:rPr>
              <a:pPr defTabSz="522313">
                <a:defRPr/>
              </a:pPr>
              <a:t>2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2705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74838" y="198438"/>
            <a:ext cx="3765550" cy="2117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296" y="2532318"/>
            <a:ext cx="6632448" cy="6636830"/>
          </a:xfrm>
        </p:spPr>
        <p:txBody>
          <a:bodyPr>
            <a:noAutofit/>
          </a:bodyPr>
          <a:lstStyle/>
          <a:p>
            <a:pPr>
              <a:spcAft>
                <a:spcPts val="685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22313">
              <a:defRPr/>
            </a:pPr>
            <a:fld id="{0C2A6502-EEF5-4ABE-8183-4E5906979868}" type="slidenum">
              <a:rPr lang="en-US" sz="1300">
                <a:solidFill>
                  <a:prstClr val="black"/>
                </a:solidFill>
                <a:latin typeface="Calibri"/>
              </a:rPr>
              <a:pPr defTabSz="522313">
                <a:defRPr/>
              </a:pPr>
              <a:t>11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6151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4739">
              <a:defRPr/>
            </a:pPr>
            <a:fld id="{0C2A6502-EEF5-4ABE-8183-4E5906979868}" type="slidenum">
              <a:rPr lang="en-US">
                <a:solidFill>
                  <a:prstClr val="black"/>
                </a:solidFill>
                <a:latin typeface="Calibri"/>
              </a:rPr>
              <a:pPr defTabSz="474739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0313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8000" y="192088"/>
            <a:ext cx="3644900" cy="205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43992" y="2451926"/>
            <a:ext cx="6356096" cy="6426137"/>
          </a:xfrm>
        </p:spPr>
        <p:txBody>
          <a:bodyPr>
            <a:noAutofit/>
          </a:bodyPr>
          <a:lstStyle/>
          <a:p>
            <a:pPr>
              <a:spcAft>
                <a:spcPts val="66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03531">
              <a:defRPr/>
            </a:pPr>
            <a:fld id="{0C2A6502-EEF5-4ABE-8183-4E5906979868}" type="slidenum">
              <a:rPr lang="en-US" sz="1300">
                <a:solidFill>
                  <a:prstClr val="black"/>
                </a:solidFill>
                <a:latin typeface="Calibri"/>
              </a:rPr>
              <a:pPr defTabSz="503531">
                <a:defRPr/>
              </a:pPr>
              <a:t>13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2999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74838" y="198438"/>
            <a:ext cx="3765550" cy="2117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296" y="2532318"/>
            <a:ext cx="6632448" cy="6636830"/>
          </a:xfrm>
        </p:spPr>
        <p:txBody>
          <a:bodyPr>
            <a:noAutofit/>
          </a:bodyPr>
          <a:lstStyle/>
          <a:p>
            <a:pPr>
              <a:spcAft>
                <a:spcPts val="685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22313">
              <a:defRPr/>
            </a:pPr>
            <a:fld id="{0C2A6502-EEF5-4ABE-8183-4E5906979868}" type="slidenum">
              <a:rPr lang="en-US" sz="1300">
                <a:solidFill>
                  <a:prstClr val="black"/>
                </a:solidFill>
                <a:latin typeface="Calibri"/>
              </a:rPr>
              <a:pPr defTabSz="522313">
                <a:defRPr/>
              </a:pPr>
              <a:t>14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0729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8000" y="192088"/>
            <a:ext cx="3644900" cy="205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43992" y="2451926"/>
            <a:ext cx="6356096" cy="6426137"/>
          </a:xfrm>
        </p:spPr>
        <p:txBody>
          <a:bodyPr>
            <a:noAutofit/>
          </a:bodyPr>
          <a:lstStyle/>
          <a:p>
            <a:pPr>
              <a:spcAft>
                <a:spcPts val="66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03531">
              <a:defRPr/>
            </a:pPr>
            <a:fld id="{0C2A6502-EEF5-4ABE-8183-4E5906979868}" type="slidenum">
              <a:rPr lang="en-US" sz="1300">
                <a:solidFill>
                  <a:prstClr val="black"/>
                </a:solidFill>
                <a:latin typeface="Calibri"/>
              </a:rPr>
              <a:pPr defTabSz="503531">
                <a:defRPr/>
              </a:pPr>
              <a:t>15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68253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74838" y="198438"/>
            <a:ext cx="3765550" cy="2117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296" y="2532318"/>
            <a:ext cx="6632448" cy="6636830"/>
          </a:xfrm>
        </p:spPr>
        <p:txBody>
          <a:bodyPr>
            <a:noAutofit/>
          </a:bodyPr>
          <a:lstStyle/>
          <a:p>
            <a:pPr>
              <a:spcAft>
                <a:spcPts val="685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22313">
              <a:defRPr/>
            </a:pPr>
            <a:fld id="{0C2A6502-EEF5-4ABE-8183-4E5906979868}" type="slidenum">
              <a:rPr lang="en-US" sz="1300">
                <a:solidFill>
                  <a:prstClr val="black"/>
                </a:solidFill>
                <a:latin typeface="Calibri"/>
              </a:rPr>
              <a:pPr defTabSz="522313">
                <a:defRPr/>
              </a:pPr>
              <a:t>16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73946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74838" y="198438"/>
            <a:ext cx="3765550" cy="2117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296" y="2532318"/>
            <a:ext cx="6632448" cy="6636830"/>
          </a:xfrm>
        </p:spPr>
        <p:txBody>
          <a:bodyPr>
            <a:noAutofit/>
          </a:bodyPr>
          <a:lstStyle/>
          <a:p>
            <a:pPr>
              <a:spcAft>
                <a:spcPts val="685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22313">
              <a:defRPr/>
            </a:pPr>
            <a:fld id="{0C2A6502-EEF5-4ABE-8183-4E5906979868}" type="slidenum">
              <a:rPr lang="en-US" sz="1300">
                <a:solidFill>
                  <a:prstClr val="black"/>
                </a:solidFill>
                <a:latin typeface="Calibri"/>
              </a:rPr>
              <a:pPr defTabSz="522313">
                <a:defRPr/>
              </a:pPr>
              <a:t>17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5981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74838" y="198438"/>
            <a:ext cx="3765550" cy="2117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296" y="2532318"/>
            <a:ext cx="6632448" cy="6636830"/>
          </a:xfrm>
        </p:spPr>
        <p:txBody>
          <a:bodyPr>
            <a:noAutofit/>
          </a:bodyPr>
          <a:lstStyle/>
          <a:p>
            <a:pPr>
              <a:spcAft>
                <a:spcPts val="685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22313">
              <a:defRPr/>
            </a:pPr>
            <a:fld id="{0C2A6502-EEF5-4ABE-8183-4E5906979868}" type="slidenum">
              <a:rPr lang="en-US" sz="1300">
                <a:solidFill>
                  <a:prstClr val="black"/>
                </a:solidFill>
                <a:latin typeface="Calibri"/>
              </a:rPr>
              <a:pPr defTabSz="522313">
                <a:defRPr/>
              </a:pPr>
              <a:t>19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19876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74838" y="198438"/>
            <a:ext cx="3765550" cy="2117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296" y="2532318"/>
            <a:ext cx="6632448" cy="6636830"/>
          </a:xfrm>
        </p:spPr>
        <p:txBody>
          <a:bodyPr>
            <a:noAutofit/>
          </a:bodyPr>
          <a:lstStyle/>
          <a:p>
            <a:pPr>
              <a:spcAft>
                <a:spcPts val="685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22313">
              <a:defRPr/>
            </a:pPr>
            <a:fld id="{0C2A6502-EEF5-4ABE-8183-4E5906979868}" type="slidenum">
              <a:rPr lang="en-US" sz="1300">
                <a:solidFill>
                  <a:prstClr val="black"/>
                </a:solidFill>
                <a:latin typeface="Calibri"/>
              </a:rPr>
              <a:pPr defTabSz="522313">
                <a:defRPr/>
              </a:pPr>
              <a:t>20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92899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8000" y="192088"/>
            <a:ext cx="3644900" cy="205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43992" y="2451926"/>
            <a:ext cx="6356096" cy="6426137"/>
          </a:xfrm>
        </p:spPr>
        <p:txBody>
          <a:bodyPr>
            <a:noAutofit/>
          </a:bodyPr>
          <a:lstStyle/>
          <a:p>
            <a:pPr>
              <a:spcAft>
                <a:spcPts val="66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03531">
              <a:defRPr/>
            </a:pPr>
            <a:fld id="{0C2A6502-EEF5-4ABE-8183-4E5906979868}" type="slidenum">
              <a:rPr lang="en-US" sz="1300">
                <a:solidFill>
                  <a:prstClr val="black"/>
                </a:solidFill>
                <a:latin typeface="Calibri"/>
              </a:rPr>
              <a:pPr defTabSz="503531">
                <a:defRPr/>
              </a:pPr>
              <a:t>21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6954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74838" y="198438"/>
            <a:ext cx="3765550" cy="2117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296" y="2532318"/>
            <a:ext cx="6632448" cy="6636830"/>
          </a:xfrm>
        </p:spPr>
        <p:txBody>
          <a:bodyPr>
            <a:noAutofit/>
          </a:bodyPr>
          <a:lstStyle/>
          <a:p>
            <a:pPr>
              <a:spcAft>
                <a:spcPts val="685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22313">
              <a:defRPr/>
            </a:pPr>
            <a:fld id="{0C2A6502-EEF5-4ABE-8183-4E5906979868}" type="slidenum">
              <a:rPr lang="en-US" sz="1300">
                <a:solidFill>
                  <a:prstClr val="black"/>
                </a:solidFill>
                <a:latin typeface="Calibri"/>
              </a:rPr>
              <a:pPr defTabSz="522313">
                <a:defRPr/>
              </a:pPr>
              <a:t>3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58927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8000" y="192088"/>
            <a:ext cx="3644900" cy="205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43992" y="2451926"/>
            <a:ext cx="6356096" cy="6426137"/>
          </a:xfrm>
        </p:spPr>
        <p:txBody>
          <a:bodyPr>
            <a:noAutofit/>
          </a:bodyPr>
          <a:lstStyle/>
          <a:p>
            <a:pPr>
              <a:spcAft>
                <a:spcPts val="66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03531">
              <a:defRPr/>
            </a:pPr>
            <a:fld id="{0C2A6502-EEF5-4ABE-8183-4E5906979868}" type="slidenum">
              <a:rPr lang="en-US" sz="1300">
                <a:solidFill>
                  <a:prstClr val="black"/>
                </a:solidFill>
                <a:latin typeface="Calibri"/>
              </a:rPr>
              <a:pPr defTabSz="503531">
                <a:defRPr/>
              </a:pPr>
              <a:t>22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5428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74838" y="198438"/>
            <a:ext cx="3765550" cy="2117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296" y="2532318"/>
            <a:ext cx="6632448" cy="6636830"/>
          </a:xfrm>
        </p:spPr>
        <p:txBody>
          <a:bodyPr>
            <a:noAutofit/>
          </a:bodyPr>
          <a:lstStyle/>
          <a:p>
            <a:pPr>
              <a:spcAft>
                <a:spcPts val="685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22313">
              <a:defRPr/>
            </a:pPr>
            <a:fld id="{0C2A6502-EEF5-4ABE-8183-4E5906979868}" type="slidenum">
              <a:rPr lang="en-US" sz="1300">
                <a:solidFill>
                  <a:prstClr val="black"/>
                </a:solidFill>
                <a:latin typeface="Calibri"/>
              </a:rPr>
              <a:pPr defTabSz="522313">
                <a:defRPr/>
              </a:pPr>
              <a:t>4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4613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74838" y="198438"/>
            <a:ext cx="3765550" cy="2117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296" y="2532318"/>
            <a:ext cx="6632448" cy="6636830"/>
          </a:xfrm>
        </p:spPr>
        <p:txBody>
          <a:bodyPr>
            <a:noAutofit/>
          </a:bodyPr>
          <a:lstStyle/>
          <a:p>
            <a:pPr>
              <a:spcAft>
                <a:spcPts val="685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22313">
              <a:defRPr/>
            </a:pPr>
            <a:fld id="{0C2A6502-EEF5-4ABE-8183-4E5906979868}" type="slidenum">
              <a:rPr lang="en-US" sz="1300">
                <a:solidFill>
                  <a:prstClr val="black"/>
                </a:solidFill>
                <a:latin typeface="Calibri"/>
              </a:rPr>
              <a:pPr defTabSz="522313">
                <a:defRPr/>
              </a:pPr>
              <a:t>5</a:t>
            </a:fld>
            <a:endParaRPr lang="en-US" sz="13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6770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963ccf862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g3963ccf862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>
                <a:solidFill>
                  <a:srgbClr val="222222"/>
                </a:solidFill>
                <a:highlight>
                  <a:srgbClr val="FFFFFF"/>
                </a:highlight>
              </a:rPr>
              <a:t>Together we are intensely focused on: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100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Char char="•"/>
            </a:pPr>
            <a:r>
              <a:rPr lang="en-US" sz="1100" dirty="0">
                <a:solidFill>
                  <a:srgbClr val="222222"/>
                </a:solidFill>
                <a:highlight>
                  <a:srgbClr val="FFFFFF"/>
                </a:highlight>
              </a:rPr>
              <a:t>Ensuring data-driven, high-quality OER is available to SUNY students on day one</a:t>
            </a:r>
            <a:endParaRPr lang="en-US" sz="1100" dirty="0">
              <a:solidFill>
                <a:schemeClr val="dk1"/>
              </a:solidFill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Char char="•"/>
            </a:pPr>
            <a:r>
              <a:rPr lang="en-US" sz="1100" dirty="0">
                <a:solidFill>
                  <a:srgbClr val="222222"/>
                </a:solidFill>
                <a:highlight>
                  <a:srgbClr val="FFFFFF"/>
                </a:highlight>
              </a:rPr>
              <a:t>That the resources are offered at an affordable cost (in SUNY’s case…free)</a:t>
            </a:r>
            <a:endParaRPr lang="en-US" sz="1100" dirty="0">
              <a:solidFill>
                <a:schemeClr val="dk1"/>
              </a:solidFill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Char char="•"/>
            </a:pPr>
            <a:r>
              <a:rPr lang="en-US" sz="1100" dirty="0">
                <a:solidFill>
                  <a:srgbClr val="222222"/>
                </a:solidFill>
                <a:highlight>
                  <a:srgbClr val="FFFFFF"/>
                </a:highlight>
              </a:rPr>
              <a:t>But, the most important goal is to improve student success</a:t>
            </a:r>
          </a:p>
          <a:p>
            <a:pPr marL="4445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3121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577a0bc0a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5" name="Google Shape;605;g577a0bc0a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dirty="0"/>
              <a:t>Funds provided by NYS budget and through our partnership with Lumen, over the past two years: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dirty="0"/>
              <a:t>59 campuses offering OER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dirty="0"/>
              <a:t>Over 155,000 SUNY students enrolled in at least one OER course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dirty="0"/>
              <a:t>We have a growing curated catalog of OER, built in collaboration with our partner Lumen Learning and now OLI.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dirty="0"/>
              <a:t>Over 1,000 faculty using OER and growing 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dirty="0"/>
              <a:t>About $16 million in textbook savings for students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Anecdotal evidence shows students tend to improve; our research shows OER not magical. Success tied to faculty redesign of courses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7594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74838" y="198438"/>
            <a:ext cx="3765550" cy="2117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296" y="2532318"/>
            <a:ext cx="6632448" cy="6636830"/>
          </a:xfrm>
        </p:spPr>
        <p:txBody>
          <a:bodyPr>
            <a:noAutofit/>
          </a:bodyPr>
          <a:lstStyle/>
          <a:p>
            <a:pPr marL="302040" indent="-302040">
              <a:buFont typeface="Arial" panose="020B0604020202020204" pitchFamily="34" charset="0"/>
              <a:buChar char="•"/>
            </a:pPr>
            <a:r>
              <a:rPr lang="en-US" sz="1200" dirty="0" smtClean="0"/>
              <a:t>Addressing Public Health Disparities - Bundling one graduate-level course with a local, national, and an international outreach experience. The UB micro-credential targets</a:t>
            </a:r>
            <a:r>
              <a:rPr lang="en-US" sz="1200" baseline="0" dirty="0" smtClean="0"/>
              <a:t> </a:t>
            </a:r>
            <a:r>
              <a:rPr lang="en-US" sz="1200" dirty="0" smtClean="0"/>
              <a:t>students in the health professions who will serve as part of </a:t>
            </a:r>
            <a:r>
              <a:rPr lang="en-US" sz="1200" baseline="0" dirty="0" smtClean="0"/>
              <a:t>multi-disciplinary teams that </a:t>
            </a:r>
            <a:r>
              <a:rPr lang="en-US" sz="1200" dirty="0" smtClean="0"/>
              <a:t>provide screenings, education, and direct patient care to those that need it most.</a:t>
            </a:r>
          </a:p>
          <a:p>
            <a:pPr marL="302040" indent="-302040">
              <a:buFont typeface="Arial" panose="020B0604020202020204" pitchFamily="34" charset="0"/>
              <a:buChar char="•"/>
            </a:pPr>
            <a:r>
              <a:rPr lang="en-US" sz="1200" dirty="0" smtClean="0"/>
              <a:t>Food</a:t>
            </a:r>
            <a:r>
              <a:rPr lang="en-US" sz="1200" baseline="0" dirty="0" smtClean="0"/>
              <a:t> literacy is a Stony Brook development micro-credential for a local non-profit whose employees work with individuals with disabilities. The micro-credential trains employees to recognize food insecurity and advise on healthy shopping and eating habits.</a:t>
            </a:r>
            <a:endParaRPr lang="en-US" sz="1200" dirty="0" smtClean="0"/>
          </a:p>
          <a:p>
            <a:pPr marL="302040" indent="-302040">
              <a:buFont typeface="Arial" panose="020B0604020202020204" pitchFamily="34" charset="0"/>
              <a:buChar char="•"/>
            </a:pPr>
            <a:r>
              <a:rPr lang="en-US" sz="1200" dirty="0" smtClean="0"/>
              <a:t>UAS (Unmanned Arial Systems) Programming:</a:t>
            </a:r>
            <a:r>
              <a:rPr lang="en-US" sz="1200" baseline="0" dirty="0" smtClean="0"/>
              <a:t> O</a:t>
            </a:r>
            <a:r>
              <a:rPr lang="en-US" sz="1200" dirty="0" smtClean="0"/>
              <a:t>ne of a series of five</a:t>
            </a:r>
            <a:r>
              <a:rPr lang="en-US" sz="1200" baseline="0" dirty="0" smtClean="0"/>
              <a:t> drone related micro-credentials funded by the National Science Foundation at Mohawk Valley Community College that </a:t>
            </a:r>
            <a:r>
              <a:rPr lang="en-US" sz="1200" dirty="0" smtClean="0"/>
              <a:t>stack</a:t>
            </a:r>
            <a:r>
              <a:rPr lang="en-US" sz="1200" baseline="0" dirty="0" smtClean="0"/>
              <a:t> to their </a:t>
            </a:r>
            <a:r>
              <a:rPr lang="en-US" sz="1200" dirty="0" smtClean="0"/>
              <a:t>Information Science Degree</a:t>
            </a:r>
          </a:p>
          <a:p>
            <a:pPr marL="302040" indent="-302040">
              <a:buFont typeface="Arial" panose="020B0604020202020204" pitchFamily="34" charset="0"/>
              <a:buChar char="•"/>
            </a:pPr>
            <a:r>
              <a:rPr lang="en-US" sz="1200" dirty="0" smtClean="0"/>
              <a:t>Accounting</a:t>
            </a:r>
            <a:r>
              <a:rPr lang="en-US" sz="1200" baseline="0" dirty="0" smtClean="0"/>
              <a:t> Computer Skills: Developed in response to requests from local small business, this Ulster Community College micro-credential focuses on excel and </a:t>
            </a:r>
            <a:r>
              <a:rPr lang="en-US" sz="1200" baseline="0" dirty="0" err="1" smtClean="0"/>
              <a:t>quickbooks</a:t>
            </a:r>
            <a:r>
              <a:rPr lang="en-US" sz="1200" baseline="0" dirty="0" smtClean="0"/>
              <a:t>; it stacks to their Business degree.</a:t>
            </a:r>
            <a:r>
              <a:rPr lang="en-US" sz="1200" dirty="0" smtClean="0"/>
              <a:t> </a:t>
            </a:r>
          </a:p>
          <a:p>
            <a:pPr>
              <a:spcAft>
                <a:spcPts val="685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22313">
              <a:defRPr/>
            </a:pPr>
            <a:fld id="{0C2A6502-EEF5-4ABE-8183-4E5906979868}" type="slidenum">
              <a:rPr lang="en-US" sz="1300">
                <a:solidFill>
                  <a:prstClr val="black"/>
                </a:solidFill>
                <a:latin typeface="Calibri"/>
              </a:rPr>
              <a:pPr defTabSz="522313">
                <a:defRPr/>
              </a:pPr>
              <a:t>8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9863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74838" y="198438"/>
            <a:ext cx="3765550" cy="2117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296" y="2532318"/>
            <a:ext cx="6632448" cy="6636830"/>
          </a:xfrm>
        </p:spPr>
        <p:txBody>
          <a:bodyPr>
            <a:noAutofit/>
          </a:bodyPr>
          <a:lstStyle/>
          <a:p>
            <a:pPr>
              <a:spcAft>
                <a:spcPts val="685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22313">
              <a:defRPr/>
            </a:pPr>
            <a:fld id="{0C2A6502-EEF5-4ABE-8183-4E5906979868}" type="slidenum">
              <a:rPr lang="en-US" sz="1300">
                <a:solidFill>
                  <a:prstClr val="black"/>
                </a:solidFill>
                <a:latin typeface="Calibri"/>
              </a:rPr>
              <a:pPr defTabSz="522313">
                <a:defRPr/>
              </a:pPr>
              <a:t>9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9018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74838" y="198438"/>
            <a:ext cx="3765550" cy="2117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296" y="2532318"/>
            <a:ext cx="6632448" cy="6636830"/>
          </a:xfrm>
        </p:spPr>
        <p:txBody>
          <a:bodyPr>
            <a:noAutofit/>
          </a:bodyPr>
          <a:lstStyle/>
          <a:p>
            <a:pPr>
              <a:spcAft>
                <a:spcPts val="685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22313">
              <a:defRPr/>
            </a:pPr>
            <a:fld id="{0C2A6502-EEF5-4ABE-8183-4E5906979868}" type="slidenum">
              <a:rPr lang="en-US" sz="1300">
                <a:solidFill>
                  <a:prstClr val="black"/>
                </a:solidFill>
                <a:latin typeface="Calibri"/>
              </a:rPr>
              <a:pPr defTabSz="522313">
                <a:defRPr/>
              </a:pPr>
              <a:t>10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6120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JP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004A1-E95F-45E1-976D-81F13BF8E8B6}" type="datetime1">
              <a:rPr lang="en-US" smtClean="0"/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8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D9B6-2AA6-4A33-B3E8-D29ACF661FF2}" type="datetime1">
              <a:rPr lang="en-US" smtClean="0"/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34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123-1156-46EF-95BD-B980B0E054E4}" type="datetime1">
              <a:rPr lang="en-US" smtClean="0"/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05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 Bottom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5381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5072-80DA-4E64-90E3-B0EC5055FC0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12800" y="2895600"/>
            <a:ext cx="10541000" cy="27257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SUNY_NEW_LOGO_W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480" y="5632704"/>
            <a:ext cx="2221992" cy="108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80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36267" y="1557867"/>
            <a:ext cx="4910667" cy="2556933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36265" y="4114800"/>
            <a:ext cx="4910667" cy="11430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6" name="Picture 5" descr="SUNY_NEW_LOGO_W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27" y="4473144"/>
            <a:ext cx="3724968" cy="1816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4" r="24474"/>
          <a:stretch/>
        </p:blipFill>
        <p:spPr>
          <a:xfrm>
            <a:off x="6334898" y="2"/>
            <a:ext cx="5857103" cy="37564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" b="12290"/>
          <a:stretch/>
        </p:blipFill>
        <p:spPr>
          <a:xfrm>
            <a:off x="2" y="3756455"/>
            <a:ext cx="6334895" cy="308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00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ottom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5381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5072-80DA-4E64-90E3-B0EC5055FC0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12800" y="2895600"/>
            <a:ext cx="10541000" cy="27257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6" descr="SUNY_NEW_LOGO_W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480" y="5632704"/>
            <a:ext cx="2221992" cy="108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21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865" y="110188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5072-80DA-4E64-90E3-B0EC5055FC0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410865" y="2503715"/>
            <a:ext cx="10541000" cy="272573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480" y="5632705"/>
            <a:ext cx="2221992" cy="107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33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30401"/>
            <a:ext cx="10515600" cy="42465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632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uced Gras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3193" y="1101889"/>
            <a:ext cx="4583273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5072-80DA-4E64-90E3-B0EC5055FC0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7343191" y="2503715"/>
            <a:ext cx="4608675" cy="272573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7" name="Picture 6" descr="DSC_0101 copy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47"/>
          <a:stretch/>
        </p:blipFill>
        <p:spPr>
          <a:xfrm>
            <a:off x="1" y="0"/>
            <a:ext cx="5673012" cy="7338875"/>
          </a:xfrm>
          <a:prstGeom prst="rect">
            <a:avLst/>
          </a:prstGeom>
        </p:spPr>
      </p:pic>
      <p:pic>
        <p:nvPicPr>
          <p:cNvPr id="10" name="Picture 9" descr="Background 5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20" y="-875343"/>
            <a:ext cx="5888981" cy="225216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5784981"/>
            <a:ext cx="12192000" cy="1073020"/>
          </a:xfrm>
          <a:prstGeom prst="rect">
            <a:avLst/>
          </a:prstGeom>
          <a:solidFill>
            <a:srgbClr val="0D346D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529B"/>
              </a:solidFill>
            </a:endParaRPr>
          </a:p>
        </p:txBody>
      </p:sp>
      <p:pic>
        <p:nvPicPr>
          <p:cNvPr id="12" name="Picture 11" descr="SUNY_NEW_LOGO_W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480" y="5632705"/>
            <a:ext cx="2221992" cy="108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1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Gras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101 copy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32"/>
          <a:stretch/>
        </p:blipFill>
        <p:spPr>
          <a:xfrm>
            <a:off x="0" y="0"/>
            <a:ext cx="12192000" cy="6857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5242" y="2169035"/>
            <a:ext cx="4113245" cy="113400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5072-80DA-4E64-90E3-B0EC5055FC0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5910915"/>
            <a:ext cx="12192000" cy="810560"/>
          </a:xfrm>
          <a:prstGeom prst="rect">
            <a:avLst/>
          </a:prstGeom>
          <a:solidFill>
            <a:srgbClr val="0D346D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529B"/>
              </a:solidFill>
            </a:endParaRPr>
          </a:p>
        </p:txBody>
      </p:sp>
      <p:pic>
        <p:nvPicPr>
          <p:cNvPr id="6" name="Picture 5" descr="Background 3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1272" y="4814598"/>
            <a:ext cx="11391872" cy="1906879"/>
          </a:xfrm>
          <a:prstGeom prst="rect">
            <a:avLst/>
          </a:prstGeom>
        </p:spPr>
      </p:pic>
      <p:pic>
        <p:nvPicPr>
          <p:cNvPr id="7" name="Picture 6" descr="SUNY_NEW_LOGO_W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480" y="5632704"/>
            <a:ext cx="2221992" cy="1083603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7175242" y="3508377"/>
            <a:ext cx="4178559" cy="18653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794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976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E410A-A255-441A-8C92-85D626FBEC42}" type="datetime1">
              <a:rPr lang="en-US" smtClean="0"/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72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5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5072-80DA-4E64-90E3-B0EC5055FC0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12584" y="1624351"/>
            <a:ext cx="3378593" cy="867099"/>
          </a:xfrm>
        </p:spPr>
        <p:txBody>
          <a:bodyPr>
            <a:noAutofit/>
          </a:bodyPr>
          <a:lstStyle>
            <a:lvl1pPr marL="0" indent="0" algn="ctr">
              <a:buNone/>
              <a:defRPr sz="4200">
                <a:solidFill>
                  <a:srgbClr val="00468B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512583" y="2723445"/>
            <a:ext cx="3383280" cy="254793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04360" y="1624351"/>
            <a:ext cx="3383280" cy="867099"/>
          </a:xfrm>
        </p:spPr>
        <p:txBody>
          <a:bodyPr>
            <a:noAutofit/>
          </a:bodyPr>
          <a:lstStyle>
            <a:lvl1pPr marL="0" indent="0" algn="ctr">
              <a:buNone/>
              <a:defRPr sz="4200">
                <a:solidFill>
                  <a:srgbClr val="00468B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404360" y="2723445"/>
            <a:ext cx="3383280" cy="254793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186833" y="1624351"/>
            <a:ext cx="3383280" cy="867099"/>
          </a:xfrm>
        </p:spPr>
        <p:txBody>
          <a:bodyPr>
            <a:noAutofit/>
          </a:bodyPr>
          <a:lstStyle>
            <a:lvl1pPr marL="0" indent="0" algn="ctr">
              <a:buNone/>
              <a:defRPr sz="4200">
                <a:solidFill>
                  <a:srgbClr val="00468B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8186833" y="2723445"/>
            <a:ext cx="3383280" cy="254793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4109" y="5630198"/>
            <a:ext cx="2231329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75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Number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Dat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5072-80DA-4E64-90E3-B0EC5055FC0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118856" y="1156725"/>
            <a:ext cx="3135085" cy="1921283"/>
          </a:xfrm>
        </p:spPr>
        <p:txBody>
          <a:bodyPr>
            <a:noAutofit/>
          </a:bodyPr>
          <a:lstStyle>
            <a:lvl1pPr marL="0" indent="0" algn="ctr">
              <a:buNone/>
              <a:defRPr sz="17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/>
              <a:t>##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1118856" y="3326365"/>
            <a:ext cx="3135085" cy="1810081"/>
          </a:xfrm>
        </p:spPr>
        <p:txBody>
          <a:bodyPr>
            <a:noAutofit/>
          </a:bodyPr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685553" y="1156725"/>
            <a:ext cx="3136392" cy="1920240"/>
          </a:xfrm>
        </p:spPr>
        <p:txBody>
          <a:bodyPr>
            <a:noAutofit/>
          </a:bodyPr>
          <a:lstStyle>
            <a:lvl1pPr marL="0" indent="0" algn="ctr">
              <a:buNone/>
              <a:defRPr sz="17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/>
              <a:t>##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685553" y="3311216"/>
            <a:ext cx="3136392" cy="1810080"/>
          </a:xfrm>
        </p:spPr>
        <p:txBody>
          <a:bodyPr>
            <a:noAutofit/>
          </a:bodyPr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253559" y="1156725"/>
            <a:ext cx="3136392" cy="1921283"/>
          </a:xfrm>
        </p:spPr>
        <p:txBody>
          <a:bodyPr>
            <a:noAutofit/>
          </a:bodyPr>
          <a:lstStyle>
            <a:lvl1pPr marL="0" indent="0" algn="ctr">
              <a:buNone/>
              <a:defRPr sz="17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/>
              <a:t>##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8253559" y="3311216"/>
            <a:ext cx="3136392" cy="1810080"/>
          </a:xfrm>
        </p:spPr>
        <p:txBody>
          <a:bodyPr>
            <a:noAutofit/>
          </a:bodyPr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 descr="SUNY_NEW_LOGO_W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481" y="5632704"/>
            <a:ext cx="2231291" cy="108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0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47334"/>
            <a:ext cx="5181600" cy="422963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47334"/>
            <a:ext cx="5181600" cy="422963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88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ienc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68468" y="1007403"/>
            <a:ext cx="3454643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solidFill>
                  <a:srgbClr val="00468B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8468" y="1831317"/>
            <a:ext cx="3454643" cy="28670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59108" y="1007403"/>
            <a:ext cx="3454643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solidFill>
                  <a:srgbClr val="00468B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59108" y="1833480"/>
            <a:ext cx="3454643" cy="286520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 descr="DSC_0101 copy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75" b="77632"/>
          <a:stretch/>
        </p:blipFill>
        <p:spPr>
          <a:xfrm>
            <a:off x="0" y="0"/>
            <a:ext cx="3857215" cy="18313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7513"/>
            <a:ext cx="3832471" cy="2554979"/>
          </a:xfrm>
          <a:prstGeom prst="rect">
            <a:avLst/>
          </a:prstGeom>
        </p:spPr>
      </p:pic>
      <p:pic>
        <p:nvPicPr>
          <p:cNvPr id="9" name="Picture 8" descr="DSC_0101 copy.JP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75" b="77632"/>
          <a:stretch/>
        </p:blipFill>
        <p:spPr>
          <a:xfrm>
            <a:off x="12373" y="4698688"/>
            <a:ext cx="3857215" cy="215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95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5072-80DA-4E64-90E3-B0EC5055F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39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SU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UNY_NEW_LOGO_W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845" y="2142067"/>
            <a:ext cx="5150552" cy="251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73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85C3-3C42-4F4F-B74A-6EEB39AAE338}" type="datetime1">
              <a:rPr lang="en-US" smtClean="0"/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7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8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8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31B57-7CE8-4346-9304-7A73650E990F}" type="datetime1">
              <a:rPr lang="en-US" smtClean="0"/>
              <a:t>7/9/2019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85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D5BC-3482-41FB-BB7F-94F4818DECA2}" type="datetime1">
              <a:rPr lang="en-US" smtClean="0"/>
              <a:t>7/9/2019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93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530B-03BA-422B-B27D-7A5884DB7315}" type="datetime1">
              <a:rPr lang="en-US" smtClean="0"/>
              <a:t>7/9/2019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21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393A-D8B9-4858-ADF8-E114FF375DBA}" type="datetime1">
              <a:rPr lang="en-US" smtClean="0"/>
              <a:t>7/9/2019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80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6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1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6870D-25F5-4C59-BF2D-65E24C6750EE}" type="datetime1">
              <a:rPr lang="en-US" smtClean="0"/>
              <a:t>7/9/2019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54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D117-E2FB-4F9B-82E3-78838594F484}" type="datetime1">
              <a:rPr lang="en-US" smtClean="0"/>
              <a:t>7/9/2019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54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8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79E4F-664F-4AE0-867C-2E50B1F5A735}" type="datetime1">
              <a:rPr lang="en-US" smtClean="0"/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2C2C6-8DCD-1142-B89F-4C5A1BF6A3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6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7" r:id="rId12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5.pd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0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40767"/>
            <a:ext cx="10515600" cy="4236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85072-80DA-4E64-90E3-B0EC5055FC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UNY_NEW_LOGO_W.eps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521" y="5635069"/>
            <a:ext cx="2222379" cy="108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77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468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E784772-C7E9-9245-A379-AD457F394971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>
            <a:gsLst>
              <a:gs pos="10000">
                <a:schemeClr val="accent1">
                  <a:lumMod val="50000"/>
                </a:schemeClr>
              </a:gs>
              <a:gs pos="100000">
                <a:srgbClr val="00B0F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1" dirty="0">
              <a:latin typeface="Source Sans Pro Regular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73972064-26DF-6D43-9794-58267884E23E}"/>
              </a:ext>
            </a:extLst>
          </p:cNvPr>
          <p:cNvSpPr>
            <a:spLocks/>
          </p:cNvSpPr>
          <p:nvPr/>
        </p:nvSpPr>
        <p:spPr bwMode="auto">
          <a:xfrm>
            <a:off x="7946340" y="10264553"/>
            <a:ext cx="242739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500" spc="113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  <a:sym typeface="Bebas Neue" charset="0"/>
              </a:rPr>
              <a:t>Presented by John Lenny</a:t>
            </a:r>
            <a:endParaRPr lang="en-US" sz="2401" spc="113" dirty="0">
              <a:solidFill>
                <a:schemeClr val="bg1"/>
              </a:solidFill>
              <a:latin typeface="Lato" charset="0"/>
              <a:ea typeface="Lato" charset="0"/>
              <a:cs typeface="Lato" charset="0"/>
              <a:sym typeface="Bebas Neue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xmlns="" id="{B2788626-12FE-D842-A390-D2940CF77A50}"/>
              </a:ext>
            </a:extLst>
          </p:cNvPr>
          <p:cNvSpPr>
            <a:spLocks/>
          </p:cNvSpPr>
          <p:nvPr/>
        </p:nvSpPr>
        <p:spPr bwMode="auto">
          <a:xfrm>
            <a:off x="1058033" y="3070025"/>
            <a:ext cx="8567538" cy="129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ts val="10128"/>
              </a:lnSpc>
            </a:pPr>
            <a:r>
              <a:rPr lang="en-US" sz="10203" b="1" spc="113" dirty="0" smtClean="0">
                <a:solidFill>
                  <a:schemeClr val="bg1"/>
                </a:solidFill>
                <a:latin typeface="Source Sans Pro"/>
                <a:ea typeface="ＭＳ Ｐゴシック" charset="0"/>
                <a:cs typeface="Source Sans Pro"/>
                <a:sym typeface="Bebas Neue" charset="0"/>
              </a:rPr>
              <a:t>SUNY Update</a:t>
            </a:r>
            <a:endParaRPr lang="en-US" sz="10203" b="1" spc="113" dirty="0">
              <a:solidFill>
                <a:schemeClr val="bg1"/>
              </a:solidFill>
              <a:latin typeface="Source Sans Pro"/>
              <a:ea typeface="ＭＳ Ｐゴシック" charset="0"/>
              <a:cs typeface="Source Sans Pro"/>
              <a:sym typeface="Bebas Neue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xmlns="" id="{3D953F90-1537-0A43-8A02-06F587EA5513}"/>
              </a:ext>
            </a:extLst>
          </p:cNvPr>
          <p:cNvSpPr>
            <a:spLocks/>
          </p:cNvSpPr>
          <p:nvPr/>
        </p:nvSpPr>
        <p:spPr bwMode="auto">
          <a:xfrm>
            <a:off x="2589189" y="1972130"/>
            <a:ext cx="4028282" cy="32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101" spc="113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Bebas Neue" charset="0"/>
              </a:rPr>
              <a:t>The State University of New York</a:t>
            </a:r>
            <a:endParaRPr lang="en-US" sz="3001" spc="113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  <a:sym typeface="Bebas Neue" charset="0"/>
            </a:endParaRPr>
          </a:p>
        </p:txBody>
      </p:sp>
      <p:sp>
        <p:nvSpPr>
          <p:cNvPr id="13" name="Shape 2904">
            <a:extLst>
              <a:ext uri="{FF2B5EF4-FFF2-40B4-BE49-F238E27FC236}">
                <a16:creationId xmlns:a16="http://schemas.microsoft.com/office/drawing/2014/main" xmlns="" id="{52BE2E20-D01F-0F49-B642-972D141E095D}"/>
              </a:ext>
            </a:extLst>
          </p:cNvPr>
          <p:cNvSpPr/>
          <p:nvPr/>
        </p:nvSpPr>
        <p:spPr>
          <a:xfrm rot="5400000">
            <a:off x="5341802" y="-279401"/>
            <a:ext cx="7359604" cy="7359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147" y="7017"/>
                </a:moveTo>
                <a:cubicBezTo>
                  <a:pt x="11058" y="6927"/>
                  <a:pt x="10935" y="6873"/>
                  <a:pt x="10800" y="6873"/>
                </a:cubicBezTo>
                <a:cubicBezTo>
                  <a:pt x="10665" y="6873"/>
                  <a:pt x="10542" y="6927"/>
                  <a:pt x="10453" y="7017"/>
                </a:cubicBezTo>
                <a:lnTo>
                  <a:pt x="5053" y="11926"/>
                </a:lnTo>
                <a:cubicBezTo>
                  <a:pt x="4964" y="12015"/>
                  <a:pt x="4909" y="12138"/>
                  <a:pt x="4909" y="12273"/>
                </a:cubicBezTo>
                <a:cubicBezTo>
                  <a:pt x="4909" y="12544"/>
                  <a:pt x="5129" y="12764"/>
                  <a:pt x="5400" y="12764"/>
                </a:cubicBezTo>
                <a:cubicBezTo>
                  <a:pt x="5535" y="12764"/>
                  <a:pt x="5658" y="12709"/>
                  <a:pt x="5747" y="12620"/>
                </a:cubicBezTo>
                <a:lnTo>
                  <a:pt x="10800" y="8026"/>
                </a:lnTo>
                <a:lnTo>
                  <a:pt x="15853" y="12620"/>
                </a:lnTo>
                <a:cubicBezTo>
                  <a:pt x="15942" y="12709"/>
                  <a:pt x="16065" y="12764"/>
                  <a:pt x="16200" y="12764"/>
                </a:cubicBezTo>
                <a:cubicBezTo>
                  <a:pt x="16471" y="12764"/>
                  <a:pt x="16691" y="12544"/>
                  <a:pt x="16691" y="12273"/>
                </a:cubicBezTo>
                <a:cubicBezTo>
                  <a:pt x="16691" y="12138"/>
                  <a:pt x="16636" y="12015"/>
                  <a:pt x="16547" y="11926"/>
                </a:cubicBezTo>
                <a:cubicBezTo>
                  <a:pt x="16547" y="11926"/>
                  <a:pt x="11147" y="7017"/>
                  <a:pt x="11147" y="7017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2" y="982"/>
                  <a:pt x="20618" y="5377"/>
                  <a:pt x="20618" y="10800"/>
                </a:cubicBezTo>
                <a:cubicBezTo>
                  <a:pt x="20618" y="16223"/>
                  <a:pt x="16222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bg1">
              <a:alpha val="5000"/>
            </a:schemeClr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defTabSz="34289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50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2199A9F-D709-9E4F-8D84-61152F745EFD}"/>
              </a:ext>
            </a:extLst>
          </p:cNvPr>
          <p:cNvGrpSpPr/>
          <p:nvPr/>
        </p:nvGrpSpPr>
        <p:grpSpPr>
          <a:xfrm>
            <a:off x="6137031" y="6043719"/>
            <a:ext cx="5489303" cy="545364"/>
            <a:chOff x="6316701" y="6135655"/>
            <a:chExt cx="5209460" cy="54536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ECC27E2-403C-C34E-B271-17D72A3A6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85144" y="6234022"/>
              <a:ext cx="354588" cy="35458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C60B6A49-5F00-FE40-8530-651B75AC8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41859" y="6226766"/>
              <a:ext cx="435078" cy="35458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3F9EEB10-A6A7-3B4D-AA6D-A56F5365B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64317" y="6226766"/>
              <a:ext cx="361844" cy="36184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FD2080F-E556-1643-971B-1AC70A1CA28D}"/>
                </a:ext>
              </a:extLst>
            </p:cNvPr>
            <p:cNvSpPr txBox="1"/>
            <p:nvPr/>
          </p:nvSpPr>
          <p:spPr>
            <a:xfrm>
              <a:off x="6316701" y="6157777"/>
              <a:ext cx="2853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bg1"/>
                  </a:solidFill>
                  <a:latin typeface="AauxPro OT" panose="02000903030000090004" pitchFamily="2" charset="0"/>
                </a:rPr>
                <a:t>www.suny.edu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C50F008E-F87F-9F4E-9A91-48AD14CB554C}"/>
                </a:ext>
              </a:extLst>
            </p:cNvPr>
            <p:cNvCxnSpPr/>
            <p:nvPr/>
          </p:nvCxnSpPr>
          <p:spPr>
            <a:xfrm>
              <a:off x="9402096" y="6135655"/>
              <a:ext cx="0" cy="54536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7D603E5-0147-9648-99C1-F5E68EEC5E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274"/>
          <a:stretch/>
        </p:blipFill>
        <p:spPr>
          <a:xfrm>
            <a:off x="3996548" y="680706"/>
            <a:ext cx="1201711" cy="115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27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3953" y="520700"/>
            <a:ext cx="11900589" cy="64877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067" b="1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31" y="175847"/>
            <a:ext cx="10585938" cy="668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584"/>
            <a:ext cx="12192000" cy="68651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3953" y="520700"/>
            <a:ext cx="11900589" cy="64877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067" b="1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10539" y="242514"/>
            <a:ext cx="4987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SUNY Online Focus</a:t>
            </a:r>
          </a:p>
        </p:txBody>
      </p:sp>
      <p:sp>
        <p:nvSpPr>
          <p:cNvPr id="3" name="Rectangle 2"/>
          <p:cNvSpPr/>
          <p:nvPr/>
        </p:nvSpPr>
        <p:spPr>
          <a:xfrm>
            <a:off x="1360226" y="950400"/>
            <a:ext cx="9471547" cy="47829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66918" y="895761"/>
            <a:ext cx="8373612" cy="52629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Increase the number of </a:t>
            </a:r>
            <a:r>
              <a:rPr lang="en-US" sz="2800" b="1" dirty="0" smtClean="0">
                <a:solidFill>
                  <a:srgbClr val="00B050"/>
                </a:solidFill>
              </a:rPr>
              <a:t>100% online learners</a:t>
            </a:r>
            <a:r>
              <a:rPr lang="en-US" sz="2800" b="1" dirty="0" smtClean="0"/>
              <a:t>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Target </a:t>
            </a:r>
            <a:r>
              <a:rPr lang="en-US" sz="2800" b="1" dirty="0" smtClean="0">
                <a:solidFill>
                  <a:srgbClr val="00B050"/>
                </a:solidFill>
              </a:rPr>
              <a:t>post-traditional students </a:t>
            </a:r>
            <a:r>
              <a:rPr lang="en-US" sz="2800" b="1" dirty="0" smtClean="0"/>
              <a:t>and out of state and international;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Target programs that can </a:t>
            </a:r>
            <a:r>
              <a:rPr lang="en-US" sz="2800" b="1" dirty="0" smtClean="0">
                <a:solidFill>
                  <a:srgbClr val="00B050"/>
                </a:solidFill>
              </a:rPr>
              <a:t>scale</a:t>
            </a:r>
            <a:r>
              <a:rPr lang="en-US" sz="2800" b="1" dirty="0" smtClean="0"/>
              <a:t> to 1,000+ students in 3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W</a:t>
            </a:r>
            <a:r>
              <a:rPr lang="en-US" sz="2800" b="1" dirty="0" smtClean="0"/>
              <a:t>ork with partners to </a:t>
            </a:r>
            <a:r>
              <a:rPr lang="en-US" sz="2800" b="1" dirty="0" smtClean="0">
                <a:solidFill>
                  <a:srgbClr val="00B050"/>
                </a:solidFill>
              </a:rPr>
              <a:t>respond efficiently as a system to market opportunities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Target </a:t>
            </a:r>
            <a:r>
              <a:rPr lang="en-US" sz="2800" b="1" dirty="0" smtClean="0"/>
              <a:t>courses/programs that </a:t>
            </a:r>
            <a:r>
              <a:rPr lang="en-US" sz="2800" b="1" dirty="0" smtClean="0">
                <a:solidFill>
                  <a:srgbClr val="00B050"/>
                </a:solidFill>
              </a:rPr>
              <a:t>fill in the gaps </a:t>
            </a:r>
            <a:r>
              <a:rPr lang="en-US" sz="2800" b="1" dirty="0" smtClean="0"/>
              <a:t>of existing SUNY-wide online offering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Bring </a:t>
            </a:r>
            <a:r>
              <a:rPr lang="en-US" sz="2800" b="1" dirty="0"/>
              <a:t>back the </a:t>
            </a:r>
            <a:r>
              <a:rPr lang="en-US" sz="2800" b="1" dirty="0">
                <a:solidFill>
                  <a:srgbClr val="00B050"/>
                </a:solidFill>
              </a:rPr>
              <a:t>40,000 NY residents </a:t>
            </a:r>
            <a:r>
              <a:rPr lang="en-US" sz="2800" b="1" dirty="0"/>
              <a:t>who are going to non-NY online </a:t>
            </a:r>
            <a:r>
              <a:rPr lang="en-US" sz="2800" b="1" dirty="0" smtClean="0"/>
              <a:t>institutions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10657" y="11815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2691" y="351792"/>
            <a:ext cx="74943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for Reaching Scale</a:t>
            </a:r>
            <a:endParaRPr lang="en-US" sz="3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086" y="1209235"/>
            <a:ext cx="11718100" cy="492409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29363" y="3280843"/>
            <a:ext cx="298232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Corporate partners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NYS Fortune 500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Military partnerships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Employee training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International markets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Cross-campus programming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256" y="3296215"/>
            <a:ext cx="289213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More fully online programs in high demand areas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P</a:t>
            </a:r>
            <a:r>
              <a:rPr lang="en-US" sz="2000" b="1" dirty="0" smtClean="0">
                <a:solidFill>
                  <a:srgbClr val="002060"/>
                </a:solidFill>
              </a:rPr>
              <a:t>athways from associate to advanced degrees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Micro-credentials stackable to degrees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95387" y="3296215"/>
            <a:ext cx="28339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New investment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Targeted outreach demand areas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Strategies to capture market share</a:t>
            </a:r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393953" y="239252"/>
          <a:ext cx="11310367" cy="4065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925863" y="3282825"/>
            <a:ext cx="298232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Cross-campus support with on-demand courses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Instructional design </a:t>
            </a:r>
            <a:r>
              <a:rPr lang="en-US" sz="2000" b="1" dirty="0">
                <a:solidFill>
                  <a:srgbClr val="002060"/>
                </a:solidFill>
              </a:rPr>
              <a:t>s</a:t>
            </a:r>
            <a:r>
              <a:rPr lang="en-US" sz="2000" b="1" dirty="0" smtClean="0">
                <a:solidFill>
                  <a:srgbClr val="002060"/>
                </a:solidFill>
              </a:rPr>
              <a:t>upport for faculty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Student supports and access to wraparound services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4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1" y="0"/>
            <a:ext cx="1217931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3953" y="520700"/>
            <a:ext cx="11900589" cy="64877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067" b="1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00684" y="400030"/>
            <a:ext cx="4406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[Beta] Pilot Group</a:t>
            </a:r>
            <a:endParaRPr lang="en-US" sz="4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014790"/>
              </p:ext>
            </p:extLst>
          </p:nvPr>
        </p:nvGraphicFramePr>
        <p:xfrm>
          <a:off x="1419349" y="1290141"/>
          <a:ext cx="9534145" cy="36740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06417">
                  <a:extLst>
                    <a:ext uri="{9D8B030D-6E8A-4147-A177-3AD203B41FA5}">
                      <a16:colId xmlns:a16="http://schemas.microsoft.com/office/drawing/2014/main" xmlns="" val="740425230"/>
                    </a:ext>
                  </a:extLst>
                </a:gridCol>
                <a:gridCol w="2541520">
                  <a:extLst>
                    <a:ext uri="{9D8B030D-6E8A-4147-A177-3AD203B41FA5}">
                      <a16:colId xmlns:a16="http://schemas.microsoft.com/office/drawing/2014/main" xmlns="" val="1586720270"/>
                    </a:ext>
                  </a:extLst>
                </a:gridCol>
                <a:gridCol w="2364158">
                  <a:extLst>
                    <a:ext uri="{9D8B030D-6E8A-4147-A177-3AD203B41FA5}">
                      <a16:colId xmlns:a16="http://schemas.microsoft.com/office/drawing/2014/main" xmlns="" val="3923126438"/>
                    </a:ext>
                  </a:extLst>
                </a:gridCol>
                <a:gridCol w="2222050">
                  <a:extLst>
                    <a:ext uri="{9D8B030D-6E8A-4147-A177-3AD203B41FA5}">
                      <a16:colId xmlns:a16="http://schemas.microsoft.com/office/drawing/2014/main" xmlns="" val="2653328309"/>
                    </a:ext>
                  </a:extLst>
                </a:gridCol>
              </a:tblGrid>
              <a:tr h="30793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Area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Associate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Bachelor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Masters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5652170"/>
                  </a:ext>
                </a:extLst>
              </a:tr>
              <a:tr h="30793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smtClean="0">
                          <a:effectLst/>
                        </a:rPr>
                        <a:t>Security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smtClean="0">
                          <a:effectLst/>
                        </a:rPr>
                        <a:t>Cyber: Herkimer </a:t>
                      </a:r>
                      <a:r>
                        <a:rPr lang="en-US" sz="1800" u="none" strike="noStrike" dirty="0">
                          <a:effectLst/>
                        </a:rPr>
                        <a:t>/ </a:t>
                      </a:r>
                      <a:r>
                        <a:rPr lang="en-US" sz="1800" u="none" strike="noStrike" dirty="0" smtClean="0">
                          <a:effectLst/>
                        </a:rPr>
                        <a:t>FLCC</a:t>
                      </a:r>
                    </a:p>
                    <a:p>
                      <a:pPr algn="l" fontAlgn="b"/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Emerg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Mgmt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 TBA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smtClean="0">
                          <a:effectLst/>
                        </a:rPr>
                        <a:t>Canton (Cybersecurity)</a:t>
                      </a:r>
                    </a:p>
                    <a:p>
                      <a:pPr marL="0" marR="0" lvl="0" indent="0" algn="l" defTabSz="60958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 smtClean="0">
                          <a:effectLst/>
                        </a:rPr>
                        <a:t>Albany (Informatics)</a:t>
                      </a:r>
                    </a:p>
                    <a:p>
                      <a:pPr marL="0" marR="0" lvl="0" indent="0" algn="l" defTabSz="60958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Empire (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Emerg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Mgmt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Albany (Informatics</a:t>
                      </a:r>
                      <a:r>
                        <a:rPr lang="en-US" sz="1800" u="none" strike="noStrike" dirty="0" smtClean="0">
                          <a:effectLst/>
                        </a:rPr>
                        <a:t>)</a:t>
                      </a:r>
                    </a:p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Albany (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Adv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Cert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EP/HS)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9556918"/>
                  </a:ext>
                </a:extLst>
              </a:tr>
              <a:tr h="55954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Accounting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smtClean="0">
                          <a:effectLst/>
                        </a:rPr>
                        <a:t>Monroe CC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Plattsburgh  / </a:t>
                      </a:r>
                      <a:r>
                        <a:rPr lang="en-US" sz="1800" u="none" strike="noStrike" dirty="0" smtClean="0">
                          <a:effectLst/>
                        </a:rPr>
                        <a:t>Oswego / Empire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Oswego / Empire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46225419"/>
                  </a:ext>
                </a:extLst>
              </a:tr>
              <a:tr h="30793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Psychology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smtClean="0">
                          <a:effectLst/>
                        </a:rPr>
                        <a:t>Monroe CC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Empire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29317752"/>
                  </a:ext>
                </a:extLst>
              </a:tr>
              <a:tr h="5581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Healthcare Management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FLCC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Canton / Alfred State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Oswego / Empire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4879045"/>
                  </a:ext>
                </a:extLst>
              </a:tr>
              <a:tr h="657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Data Science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Monroe (Math); Herkimer (Criminal Justice)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smtClean="0">
                          <a:effectLst/>
                        </a:rPr>
                        <a:t>Albany (Informatics)</a:t>
                      </a:r>
                    </a:p>
                    <a:p>
                      <a:pPr algn="l" fontAlgn="b"/>
                      <a:r>
                        <a:rPr lang="en-US" sz="1800" u="none" strike="noStrike" dirty="0" smtClean="0">
                          <a:effectLst/>
                        </a:rPr>
                        <a:t>Canton </a:t>
                      </a:r>
                      <a:r>
                        <a:rPr lang="en-US" sz="1800" u="none" strike="noStrike" dirty="0">
                          <a:effectLst/>
                        </a:rPr>
                        <a:t>(Crime Analysis)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Albany </a:t>
                      </a:r>
                      <a:r>
                        <a:rPr lang="en-US" sz="1800" u="none" strike="noStrike" dirty="0" smtClean="0">
                          <a:effectLst/>
                        </a:rPr>
                        <a:t>(Informatics)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1523351"/>
                  </a:ext>
                </a:extLst>
              </a:tr>
              <a:tr h="45298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smtClean="0">
                          <a:effectLst/>
                        </a:rPr>
                        <a:t>Engineering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r>
                        <a:rPr lang="en-US" sz="1800" u="none" strike="noStrike" dirty="0" smtClean="0">
                          <a:effectLst/>
                        </a:rPr>
                        <a:t>Monroe (Math);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r>
                        <a:rPr lang="en-US" sz="1800" u="none" strike="noStrike" dirty="0" smtClean="0">
                          <a:effectLst/>
                        </a:rPr>
                        <a:t>TBA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smtClean="0">
                          <a:effectLst/>
                        </a:rPr>
                        <a:t>Buffalo (Indus </a:t>
                      </a:r>
                      <a:r>
                        <a:rPr lang="en-US" sz="1800" u="none" strike="noStrike" dirty="0" err="1" smtClean="0">
                          <a:effectLst/>
                        </a:rPr>
                        <a:t>Engr</a:t>
                      </a:r>
                      <a:r>
                        <a:rPr lang="en-US" sz="1800" u="none" strike="noStrike" dirty="0" smtClean="0">
                          <a:effectLst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3286062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61129" y="5114784"/>
            <a:ext cx="103662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SUNY Online will also support: advertising and promotion for all 35 online nursing programs and 92 AS programs in business;</a:t>
            </a:r>
          </a:p>
          <a:p>
            <a:r>
              <a:rPr lang="en-US" sz="1400" dirty="0" smtClean="0"/>
              <a:t>provide support for campuses for beta testing of up to 1,500 students in technology enabled discussion board monitoring; work with NYSED</a:t>
            </a:r>
          </a:p>
          <a:p>
            <a:r>
              <a:rPr lang="en-US" sz="1400" dirty="0"/>
              <a:t>a</a:t>
            </a:r>
            <a:r>
              <a:rPr lang="en-US" sz="1400" dirty="0" smtClean="0"/>
              <a:t>nd nursing programs to gain approval of contemporary pedagogical approaches to training, e.g., simulation.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8180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2" y="0"/>
            <a:ext cx="12192000" cy="68651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3953" y="520700"/>
            <a:ext cx="11900589" cy="64877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067" b="1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54524" y="558961"/>
            <a:ext cx="74511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Phased Approach Implementation</a:t>
            </a:r>
            <a:endParaRPr lang="en-US" sz="4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1554" y="1305108"/>
            <a:ext cx="1071397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Multiple phases:  pilot; launch Fall 2020; launch each fall (or semester if possible) thereafter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Pilot phase will allow for: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/>
              <a:t>S</a:t>
            </a:r>
            <a:r>
              <a:rPr lang="en-US" sz="2800" dirty="0" smtClean="0"/>
              <a:t>ystem development, integration and testing;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/>
              <a:t>I</a:t>
            </a:r>
            <a:r>
              <a:rPr lang="en-US" sz="2800" dirty="0" smtClean="0"/>
              <a:t>dentification of needed academic and administrative support systems and tools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/>
              <a:t>S</a:t>
            </a:r>
            <a:r>
              <a:rPr lang="en-US" sz="2800" dirty="0" smtClean="0"/>
              <a:t>tudent, faculty, user, feedback and problem solving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Lessons learned will be integrated into the launch phase for Fall 2020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Program identification, assessment, selection and development for launch in Fall 2020 will take place in Summer / Fall 2019</a:t>
            </a:r>
          </a:p>
          <a:p>
            <a:endParaRPr lang="en-US" sz="32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0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31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3953" y="520700"/>
            <a:ext cx="11900589" cy="64877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067" b="1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68735" y="520700"/>
            <a:ext cx="94604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Pilot Goals (what do we hope to learn?)</a:t>
            </a:r>
            <a:endParaRPr lang="en-US" sz="4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4288" y="1290141"/>
            <a:ext cx="1157859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What does it take to enroll 2000 students?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How can we track inquiries through to enrollment to assess effectiveness of promotion strategies?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Test of SUNY Online Support Staff model – what worked well, what did not?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Test of </a:t>
            </a:r>
            <a:r>
              <a:rPr lang="en-US" sz="2000" dirty="0" smtClean="0"/>
              <a:t>centrally </a:t>
            </a:r>
            <a:r>
              <a:rPr lang="en-US" sz="2000" dirty="0"/>
              <a:t>provided ID support model – what worked well, what did not?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What are good instructional models for delivery of large enrollment online courses?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Test of initial SUNY Online IT Stack - How well did the SIS/Early Alert/Degree Works integration work?  How well did </a:t>
            </a:r>
            <a:r>
              <a:rPr lang="en-US" sz="2000" dirty="0" smtClean="0"/>
              <a:t>Blackboard Ultra </a:t>
            </a:r>
            <a:r>
              <a:rPr lang="en-US" sz="2000" dirty="0"/>
              <a:t>work?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Do we need to make any revisions to the Open SUNY+ signature elements as we scale?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How to structure the System Admin/Campus Revenue Share model as we scale?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What administrative structure is needed on the campus to enable programs to scale?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What does investment in promotion of the field result in?  What worked well?  What did not?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How to integrate AI technology into student support model to enable higher quality of learning?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What marketing campaigns work best for different programs?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How to handle cross-campus </a:t>
            </a:r>
            <a:r>
              <a:rPr lang="en-US" sz="2000" dirty="0" smtClean="0"/>
              <a:t>business operations, e.g., hiring </a:t>
            </a:r>
            <a:r>
              <a:rPr lang="en-US" sz="2000" dirty="0"/>
              <a:t>of graduate student </a:t>
            </a:r>
            <a:r>
              <a:rPr lang="en-US" sz="2000" dirty="0" err="1" smtClean="0"/>
              <a:t>Tas</a:t>
            </a:r>
            <a:r>
              <a:rPr lang="en-US" sz="2000" dirty="0" smtClean="0"/>
              <a:t>?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07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1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3953" y="520700"/>
            <a:ext cx="11900589" cy="64877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067" b="1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81196" y="425470"/>
            <a:ext cx="8465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Initiative:  moving towards predictive data analytics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04876" y="1914150"/>
            <a:ext cx="976312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Renewed emphasis on data informed decision making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Going beyond data warehousing to establish predictive data analytics capability for System Admin and campuses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Identifying tools for academic planning and budgeting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Looking critically at academic IT support needs and existing </a:t>
            </a:r>
            <a:r>
              <a:rPr lang="en-US" sz="3200" dirty="0" smtClean="0"/>
              <a:t>infrastructure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74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1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3953" y="520700"/>
            <a:ext cx="11900589" cy="64877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067" b="1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81196" y="425470"/>
            <a:ext cx="8465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Initiative:  the challenge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4420" y="1133357"/>
            <a:ext cx="10681938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Online </a:t>
            </a:r>
            <a:r>
              <a:rPr lang="en-US" sz="2800" b="1" dirty="0"/>
              <a:t>catalog of programs.</a:t>
            </a:r>
            <a:r>
              <a:rPr lang="en-US" sz="2800" dirty="0"/>
              <a:t> </a:t>
            </a:r>
            <a:r>
              <a:rPr lang="en-US" sz="2800" dirty="0" err="1"/>
              <a:t>Ranku</a:t>
            </a:r>
            <a:r>
              <a:rPr lang="en-US" sz="2800" dirty="0"/>
              <a:t> at System, multiple products at campuses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Contact Relationship Management (CRM). </a:t>
            </a:r>
            <a:r>
              <a:rPr lang="en-US" sz="2800" dirty="0"/>
              <a:t> Multiple instances of Slate; Recruit, Salesforce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SIS</a:t>
            </a:r>
            <a:r>
              <a:rPr lang="en-US" sz="2800" b="1" dirty="0" smtClean="0"/>
              <a:t>.</a:t>
            </a:r>
            <a:r>
              <a:rPr lang="en-US" sz="2800" dirty="0" smtClean="0"/>
              <a:t>  All </a:t>
            </a:r>
            <a:r>
              <a:rPr lang="en-US" sz="2800" dirty="0"/>
              <a:t>multiple instances: Banner, Colleague, PeopleSoft, Workday, </a:t>
            </a:r>
            <a:r>
              <a:rPr lang="en-US" sz="2800" dirty="0" err="1"/>
              <a:t>Datatel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LMS. </a:t>
            </a:r>
            <a:r>
              <a:rPr lang="en-US" sz="2800" dirty="0"/>
              <a:t> All multiple instances: Blackboard, Moodle, Canvas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Early Alerts/Student Retention. </a:t>
            </a:r>
            <a:r>
              <a:rPr lang="en-US" sz="2800" dirty="0"/>
              <a:t> All multiple Instances. Starfish, Advise, EAB Student Success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Course Audit. </a:t>
            </a:r>
            <a:r>
              <a:rPr lang="en-US" sz="2800" dirty="0"/>
              <a:t> Multiple instances:  </a:t>
            </a:r>
            <a:r>
              <a:rPr lang="en-US" sz="2800" dirty="0" err="1"/>
              <a:t>DegreeWorks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Transfer Audit.  </a:t>
            </a:r>
            <a:r>
              <a:rPr lang="en-US" sz="2800" dirty="0"/>
              <a:t>Transfer Finder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89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E784772-C7E9-9245-A379-AD457F394971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>
            <a:gsLst>
              <a:gs pos="10000">
                <a:schemeClr val="accent1">
                  <a:lumMod val="50000"/>
                </a:schemeClr>
              </a:gs>
              <a:gs pos="100000">
                <a:srgbClr val="00B0F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1" dirty="0">
              <a:latin typeface="Source Sans Pro Regular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73972064-26DF-6D43-9794-58267884E23E}"/>
              </a:ext>
            </a:extLst>
          </p:cNvPr>
          <p:cNvSpPr>
            <a:spLocks/>
          </p:cNvSpPr>
          <p:nvPr/>
        </p:nvSpPr>
        <p:spPr bwMode="auto">
          <a:xfrm>
            <a:off x="7946340" y="10264553"/>
            <a:ext cx="242739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500" spc="113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  <a:sym typeface="Bebas Neue" charset="0"/>
              </a:rPr>
              <a:t>Presented by John Lenny</a:t>
            </a:r>
            <a:endParaRPr lang="en-US" sz="2401" spc="113" dirty="0">
              <a:solidFill>
                <a:schemeClr val="bg1"/>
              </a:solidFill>
              <a:latin typeface="Lato" charset="0"/>
              <a:ea typeface="Lato" charset="0"/>
              <a:cs typeface="Lato" charset="0"/>
              <a:sym typeface="Bebas Neue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xmlns="" id="{B2788626-12FE-D842-A390-D2940CF77A50}"/>
              </a:ext>
            </a:extLst>
          </p:cNvPr>
          <p:cNvSpPr>
            <a:spLocks/>
          </p:cNvSpPr>
          <p:nvPr/>
        </p:nvSpPr>
        <p:spPr bwMode="auto">
          <a:xfrm>
            <a:off x="3512841" y="3070025"/>
            <a:ext cx="3657924" cy="129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ts val="10128"/>
              </a:lnSpc>
            </a:pPr>
            <a:r>
              <a:rPr lang="en-US" sz="10203" b="1" spc="113" dirty="0" smtClean="0">
                <a:solidFill>
                  <a:schemeClr val="bg1"/>
                </a:solidFill>
                <a:latin typeface="Source Sans Pro"/>
                <a:ea typeface="ＭＳ Ｐゴシック" charset="0"/>
                <a:cs typeface="Source Sans Pro"/>
                <a:sym typeface="Bebas Neue" charset="0"/>
              </a:rPr>
              <a:t>Q &amp; A</a:t>
            </a:r>
            <a:endParaRPr lang="en-US" sz="10203" b="1" spc="113" dirty="0">
              <a:solidFill>
                <a:schemeClr val="bg1"/>
              </a:solidFill>
              <a:latin typeface="Source Sans Pro"/>
              <a:ea typeface="ＭＳ Ｐゴシック" charset="0"/>
              <a:cs typeface="Source Sans Pro"/>
              <a:sym typeface="Bebas Neue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xmlns="" id="{3D953F90-1537-0A43-8A02-06F587EA5513}"/>
              </a:ext>
            </a:extLst>
          </p:cNvPr>
          <p:cNvSpPr>
            <a:spLocks/>
          </p:cNvSpPr>
          <p:nvPr/>
        </p:nvSpPr>
        <p:spPr bwMode="auto">
          <a:xfrm>
            <a:off x="2589189" y="1972130"/>
            <a:ext cx="4028282" cy="32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101" spc="113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Bebas Neue" charset="0"/>
              </a:rPr>
              <a:t>The State University of New York</a:t>
            </a:r>
            <a:endParaRPr lang="en-US" sz="3001" spc="113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  <a:sym typeface="Bebas Neue" charset="0"/>
            </a:endParaRPr>
          </a:p>
        </p:txBody>
      </p:sp>
      <p:sp>
        <p:nvSpPr>
          <p:cNvPr id="13" name="Shape 2904">
            <a:extLst>
              <a:ext uri="{FF2B5EF4-FFF2-40B4-BE49-F238E27FC236}">
                <a16:creationId xmlns:a16="http://schemas.microsoft.com/office/drawing/2014/main" xmlns="" id="{52BE2E20-D01F-0F49-B642-972D141E095D}"/>
              </a:ext>
            </a:extLst>
          </p:cNvPr>
          <p:cNvSpPr/>
          <p:nvPr/>
        </p:nvSpPr>
        <p:spPr>
          <a:xfrm rot="5400000">
            <a:off x="5341802" y="-279401"/>
            <a:ext cx="7359604" cy="7359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147" y="7017"/>
                </a:moveTo>
                <a:cubicBezTo>
                  <a:pt x="11058" y="6927"/>
                  <a:pt x="10935" y="6873"/>
                  <a:pt x="10800" y="6873"/>
                </a:cubicBezTo>
                <a:cubicBezTo>
                  <a:pt x="10665" y="6873"/>
                  <a:pt x="10542" y="6927"/>
                  <a:pt x="10453" y="7017"/>
                </a:cubicBezTo>
                <a:lnTo>
                  <a:pt x="5053" y="11926"/>
                </a:lnTo>
                <a:cubicBezTo>
                  <a:pt x="4964" y="12015"/>
                  <a:pt x="4909" y="12138"/>
                  <a:pt x="4909" y="12273"/>
                </a:cubicBezTo>
                <a:cubicBezTo>
                  <a:pt x="4909" y="12544"/>
                  <a:pt x="5129" y="12764"/>
                  <a:pt x="5400" y="12764"/>
                </a:cubicBezTo>
                <a:cubicBezTo>
                  <a:pt x="5535" y="12764"/>
                  <a:pt x="5658" y="12709"/>
                  <a:pt x="5747" y="12620"/>
                </a:cubicBezTo>
                <a:lnTo>
                  <a:pt x="10800" y="8026"/>
                </a:lnTo>
                <a:lnTo>
                  <a:pt x="15853" y="12620"/>
                </a:lnTo>
                <a:cubicBezTo>
                  <a:pt x="15942" y="12709"/>
                  <a:pt x="16065" y="12764"/>
                  <a:pt x="16200" y="12764"/>
                </a:cubicBezTo>
                <a:cubicBezTo>
                  <a:pt x="16471" y="12764"/>
                  <a:pt x="16691" y="12544"/>
                  <a:pt x="16691" y="12273"/>
                </a:cubicBezTo>
                <a:cubicBezTo>
                  <a:pt x="16691" y="12138"/>
                  <a:pt x="16636" y="12015"/>
                  <a:pt x="16547" y="11926"/>
                </a:cubicBezTo>
                <a:cubicBezTo>
                  <a:pt x="16547" y="11926"/>
                  <a:pt x="11147" y="7017"/>
                  <a:pt x="11147" y="7017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2" y="982"/>
                  <a:pt x="20618" y="5377"/>
                  <a:pt x="20618" y="10800"/>
                </a:cubicBezTo>
                <a:cubicBezTo>
                  <a:pt x="20618" y="16223"/>
                  <a:pt x="16222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bg1">
              <a:alpha val="5000"/>
            </a:schemeClr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defTabSz="34289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50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2199A9F-D709-9E4F-8D84-61152F745EFD}"/>
              </a:ext>
            </a:extLst>
          </p:cNvPr>
          <p:cNvGrpSpPr/>
          <p:nvPr/>
        </p:nvGrpSpPr>
        <p:grpSpPr>
          <a:xfrm>
            <a:off x="6137031" y="6043719"/>
            <a:ext cx="5489303" cy="545364"/>
            <a:chOff x="6316701" y="6135655"/>
            <a:chExt cx="5209460" cy="54536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ECC27E2-403C-C34E-B271-17D72A3A6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85144" y="6234022"/>
              <a:ext cx="354588" cy="35458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C60B6A49-5F00-FE40-8530-651B75AC8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41859" y="6226766"/>
              <a:ext cx="435078" cy="35458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3F9EEB10-A6A7-3B4D-AA6D-A56F5365B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64317" y="6226766"/>
              <a:ext cx="361844" cy="36184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FD2080F-E556-1643-971B-1AC70A1CA28D}"/>
                </a:ext>
              </a:extLst>
            </p:cNvPr>
            <p:cNvSpPr txBox="1"/>
            <p:nvPr/>
          </p:nvSpPr>
          <p:spPr>
            <a:xfrm>
              <a:off x="6316701" y="6157777"/>
              <a:ext cx="2853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bg1"/>
                  </a:solidFill>
                  <a:latin typeface="AauxPro OT" panose="02000903030000090004" pitchFamily="2" charset="0"/>
                </a:rPr>
                <a:t>www.suny.edu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C50F008E-F87F-9F4E-9A91-48AD14CB554C}"/>
                </a:ext>
              </a:extLst>
            </p:cNvPr>
            <p:cNvCxnSpPr/>
            <p:nvPr/>
          </p:nvCxnSpPr>
          <p:spPr>
            <a:xfrm>
              <a:off x="9402096" y="6135655"/>
              <a:ext cx="0" cy="54536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7D603E5-0147-9648-99C1-F5E68EEC5E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274"/>
          <a:stretch/>
        </p:blipFill>
        <p:spPr>
          <a:xfrm>
            <a:off x="3996548" y="680706"/>
            <a:ext cx="1201711" cy="115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02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1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3953" y="520700"/>
            <a:ext cx="11900589" cy="64877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067" b="1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7161" y="767254"/>
            <a:ext cx="76490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Pilot Selection Criteria for Fall 2019</a:t>
            </a:r>
            <a:endParaRPr lang="en-US" sz="4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7259" y="1475140"/>
            <a:ext cx="10713975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Previously approved (campus and System) online programs only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NYSED approved </a:t>
            </a:r>
            <a:r>
              <a:rPr lang="en-US" sz="2800" dirty="0"/>
              <a:t>for distance </a:t>
            </a:r>
            <a:r>
              <a:rPr lang="en-US" sz="2800" dirty="0" smtClean="0"/>
              <a:t>education delivery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Open SUNY+ Signature </a:t>
            </a:r>
            <a:r>
              <a:rPr lang="en-US" sz="2800" dirty="0" smtClean="0"/>
              <a:t>Elements developed w/Provost Open SUNY Advisory Committee in 2015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Willingness to support integration efforts to System IT stack:  Banner, Ranku, Slate, Blackboard, Starfish, Degree Works, Transfer Finder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Campus readiness to test new system integration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Program </a:t>
            </a:r>
            <a:r>
              <a:rPr lang="en-US" sz="2800" dirty="0"/>
              <a:t>Clusters – multiple </a:t>
            </a:r>
            <a:r>
              <a:rPr lang="en-US" sz="2800" dirty="0" smtClean="0"/>
              <a:t>pathway capability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Potential to scale </a:t>
            </a:r>
            <a:r>
              <a:rPr lang="en-US" sz="2800" dirty="0" smtClean="0"/>
              <a:t>program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enrollments </a:t>
            </a:r>
            <a:r>
              <a:rPr lang="en-US" sz="2800" dirty="0"/>
              <a:t>to 1,000 within 3 </a:t>
            </a:r>
            <a:r>
              <a:rPr lang="en-US" sz="2800" dirty="0" smtClean="0"/>
              <a:t>years</a:t>
            </a:r>
          </a:p>
          <a:p>
            <a:endParaRPr lang="en-US" sz="2000" dirty="0"/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endParaRPr lang="en-US" sz="32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87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7141"/>
            <a:ext cx="12192000" cy="68651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3953" y="520700"/>
            <a:ext cx="11900589" cy="64877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067" b="1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76571" y="735064"/>
            <a:ext cx="29546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	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0" y="1717269"/>
            <a:ext cx="80445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600" dirty="0" smtClean="0"/>
              <a:t>  SUNY Achieve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600" dirty="0" smtClean="0"/>
              <a:t>  </a:t>
            </a:r>
            <a:r>
              <a:rPr lang="en-US" sz="3600" dirty="0" err="1" smtClean="0"/>
              <a:t>PRODiG</a:t>
            </a:r>
            <a:endParaRPr lang="en-US" sz="3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3600" dirty="0" smtClean="0"/>
              <a:t>  Open Educational Resources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600" dirty="0" smtClean="0"/>
              <a:t>  Micro-credentials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600" dirty="0" smtClean="0"/>
              <a:t>  Online initiative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600" dirty="0" smtClean="0"/>
              <a:t>  Data Initiative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1633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1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3953" y="520700"/>
            <a:ext cx="11900589" cy="64877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067" b="1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18676" y="568064"/>
            <a:ext cx="72723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Program Identification-- Fall 2020</a:t>
            </a:r>
            <a:endParaRPr lang="en-US" sz="4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9023" y="1431982"/>
            <a:ext cx="1071397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Faculty workshops to be scheduled for themes where webinars identified possible collaborations for new pathways, new program development, opportunities for core course development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RFP(s) to be issued to seek proposals for stand alone courses for undergraduate electives, general education options, and core courses identified by thematic webinars, concentration areas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Open RFP(s) for program offerings to “</a:t>
            </a:r>
            <a:r>
              <a:rPr lang="en-US" sz="2800" b="1" dirty="0" smtClean="0"/>
              <a:t>fill the gaps</a:t>
            </a:r>
            <a:r>
              <a:rPr lang="en-US" sz="2800" dirty="0" smtClean="0"/>
              <a:t>” in SUNY-wide offerings (not intended to compete with existing programs)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Evaluation of department of labor statistics w/r/t market needs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Campus IT infrastructure readiness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endParaRPr lang="en-US" sz="32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82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31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3953" y="520700"/>
            <a:ext cx="11900589" cy="64877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067" b="1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91" y="536903"/>
            <a:ext cx="83231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Timeline for </a:t>
            </a:r>
            <a:r>
              <a:rPr lang="en-US" sz="4400" b="1" dirty="0" smtClean="0"/>
              <a:t>Fall ‘19 Pilot Programs</a:t>
            </a:r>
            <a:endParaRPr lang="en-US" sz="4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7585" y="1509597"/>
            <a:ext cx="10948816" cy="4053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Programs/campuses confirmed by 5/17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Campus Kick-off meetings completed by 5/24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Updated projected schedule of courses and faculty provided by 5/31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Faculty teaching in Fall courses identified by </a:t>
            </a:r>
            <a:r>
              <a:rPr lang="en-US" sz="2400" dirty="0" smtClean="0"/>
              <a:t>6/10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SUNY Express Portal (Phase I - recruitment) launched by 6/1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ID template for SUNY Online LMS finalized by 6/14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Applications open for pilot programs on 6/1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Applications close for pilot programs on 8/1 (where appropriate)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Courses ready to go in SUNY Online LMS by 8/15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Admissions decisions made by 8/15 (or based on campus requirements)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59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31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3953" y="520700"/>
            <a:ext cx="11900589" cy="64877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067" b="1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0655" y="409231"/>
            <a:ext cx="75071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Education: Next Steps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4523" y="1351508"/>
            <a:ext cx="10450271" cy="451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lvl="2" indent="-407988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Expand marketing </a:t>
            </a:r>
            <a:r>
              <a:rPr lang="en-US" sz="2400" dirty="0"/>
              <a:t>and </a:t>
            </a:r>
            <a:r>
              <a:rPr lang="en-US" sz="2400" dirty="0" smtClean="0"/>
              <a:t>recruitment campaign</a:t>
            </a:r>
          </a:p>
          <a:p>
            <a:pPr marL="463550" lvl="2" indent="-409575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Budget development, financial modeling, budget advocacy</a:t>
            </a:r>
            <a:endParaRPr lang="en-US" sz="2400" dirty="0"/>
          </a:p>
          <a:p>
            <a:pPr marL="463550" lvl="2" indent="-409575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Infrastructure development </a:t>
            </a:r>
            <a:r>
              <a:rPr lang="en-US" sz="2400" dirty="0" smtClean="0"/>
              <a:t>(IT system identification and integration)</a:t>
            </a:r>
            <a:endParaRPr lang="en-US" sz="2400" dirty="0"/>
          </a:p>
          <a:p>
            <a:pPr marL="463550" lvl="2" indent="-409575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Program strategy, identification, development, and governance</a:t>
            </a:r>
          </a:p>
          <a:p>
            <a:pPr marL="463550" lvl="2" indent="-409575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Develop </a:t>
            </a:r>
            <a:r>
              <a:rPr lang="en-US" sz="2400" dirty="0"/>
              <a:t>system-wide communication </a:t>
            </a:r>
            <a:r>
              <a:rPr lang="en-US" sz="2400" dirty="0" smtClean="0"/>
              <a:t>/ marketing strategies</a:t>
            </a:r>
          </a:p>
          <a:p>
            <a:pPr marL="463550" lvl="2" indent="-409575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Establish mechanisms, e.g., focus groups, etc., for </a:t>
            </a:r>
            <a:r>
              <a:rPr lang="en-US" sz="2400" dirty="0"/>
              <a:t>ongoing stakeholder </a:t>
            </a:r>
            <a:r>
              <a:rPr lang="en-US" sz="2400" dirty="0" smtClean="0"/>
              <a:t>engagement including </a:t>
            </a:r>
            <a:r>
              <a:rPr lang="en-US" sz="2400" dirty="0"/>
              <a:t>faculty/shared </a:t>
            </a:r>
            <a:r>
              <a:rPr lang="en-US" sz="2400" dirty="0" smtClean="0"/>
              <a:t>governance, </a:t>
            </a:r>
            <a:r>
              <a:rPr lang="en-US" sz="2400" dirty="0" err="1" smtClean="0"/>
              <a:t>e.g</a:t>
            </a:r>
            <a:r>
              <a:rPr lang="en-US" sz="2400" dirty="0"/>
              <a:t>, </a:t>
            </a:r>
            <a:r>
              <a:rPr lang="en-US" sz="2400" dirty="0" smtClean="0"/>
              <a:t>FCCC, UFS, SA </a:t>
            </a:r>
            <a:r>
              <a:rPr lang="en-US" sz="2400" dirty="0"/>
              <a:t>executive committees</a:t>
            </a:r>
            <a:endParaRPr lang="en-US" sz="2400" dirty="0" smtClean="0"/>
          </a:p>
          <a:p>
            <a:pPr marL="463550" lvl="2" indent="-409575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Theme-based workshops to further develop ideas for Fall 2020 and beyond</a:t>
            </a:r>
          </a:p>
          <a:p>
            <a:pPr marL="463550" lvl="2" indent="-409575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Open and directed RFPs for Fall 2020 </a:t>
            </a:r>
            <a:r>
              <a:rPr lang="en-US" sz="2400" dirty="0" err="1" smtClean="0"/>
              <a:t>GenEd</a:t>
            </a:r>
            <a:r>
              <a:rPr lang="en-US" sz="2400" dirty="0" smtClean="0"/>
              <a:t>, electives, programs outside theme areas, and concentration stacks for anchor programs</a:t>
            </a:r>
          </a:p>
        </p:txBody>
      </p:sp>
    </p:spTree>
    <p:extLst>
      <p:ext uri="{BB962C8B-B14F-4D97-AF65-F5344CB8AC3E}">
        <p14:creationId xmlns:p14="http://schemas.microsoft.com/office/powerpoint/2010/main" val="101463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584"/>
            <a:ext cx="12192000" cy="68651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3953" y="520700"/>
            <a:ext cx="11900589" cy="64877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067" b="1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62914" y="699714"/>
            <a:ext cx="36893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SUNY Achieve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4521" y="1407600"/>
            <a:ext cx="10459452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SUNY Achieve is the intentional coordination of a constellation </a:t>
            </a:r>
            <a:r>
              <a:rPr lang="en-US" sz="2800" dirty="0"/>
              <a:t>of student support </a:t>
            </a:r>
            <a:r>
              <a:rPr lang="en-US" sz="2800" dirty="0" smtClean="0"/>
              <a:t>strategies.  </a:t>
            </a:r>
            <a:endParaRPr lang="en-US" sz="2800" dirty="0"/>
          </a:p>
          <a:p>
            <a:endParaRPr lang="en-US" sz="11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Early Alert Systems—Starfish (33 campuses), </a:t>
            </a:r>
            <a:r>
              <a:rPr lang="en-US" sz="2800" dirty="0"/>
              <a:t>Advise, EAB Student Success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Guided Pathways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/>
              <a:t>Quantways</a:t>
            </a:r>
            <a:r>
              <a:rPr lang="en-US" sz="2800" dirty="0" smtClean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Mentoring / Tutor networks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/>
              <a:t>Degreeworks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Transfer Finder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Re-enroll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09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584"/>
            <a:ext cx="12192000" cy="68651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3953" y="520700"/>
            <a:ext cx="11900589" cy="64877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067" b="1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1428" y="699713"/>
            <a:ext cx="9308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Promoting Recruitment Opportunity Diversity Inclusion &amp; </a:t>
            </a: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 (</a:t>
            </a:r>
            <a:r>
              <a:rPr lang="en-US" sz="3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PRODiG</a:t>
            </a:r>
            <a:r>
              <a:rPr lang="en-US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1306286" y="2017499"/>
            <a:ext cx="1010194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/>
              <a:t>Comprehensive solution to a complex problem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Evidence-based faculty diversity initiative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Aims to incent and enable the hiring of up to 1000 new, full-time faculty members who are URM and/or WSTEM in the next decade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Improvements in the hiring process are rewarded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Leverages SUNY’s internal pipelines and pathways to academic careers</a:t>
            </a:r>
          </a:p>
        </p:txBody>
      </p:sp>
    </p:spTree>
    <p:extLst>
      <p:ext uri="{BB962C8B-B14F-4D97-AF65-F5344CB8AC3E}">
        <p14:creationId xmlns:p14="http://schemas.microsoft.com/office/powerpoint/2010/main" val="83740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ckground 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29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17" name="Picture 16" descr="SUNY_NEW_LOGO_W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4" y="5788973"/>
            <a:ext cx="2129128" cy="10383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3953" y="520700"/>
            <a:ext cx="11900589" cy="64877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067" b="1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8745" y="185536"/>
            <a:ext cx="10187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PRODiG</a:t>
            </a:r>
          </a:p>
          <a:p>
            <a:r>
              <a:rPr lang="en-US" sz="2400" b="1" dirty="0" smtClean="0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Promoting Recruitment Opportunity Diversity Inclusion and Growth</a:t>
            </a:r>
            <a:r>
              <a:rPr lang="en-US" sz="3600" b="1" dirty="0" smtClean="0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68462" y="2341875"/>
            <a:ext cx="4342856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b="1" dirty="0" smtClean="0">
                <a:solidFill>
                  <a:schemeClr val="accent5">
                    <a:lumMod val="50000"/>
                    <a:alpha val="50000"/>
                  </a:schemeClr>
                </a:solidFill>
              </a:rPr>
              <a:t>PRODiG Introduction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b="1" dirty="0" smtClean="0">
                <a:solidFill>
                  <a:schemeClr val="accent5">
                    <a:lumMod val="50000"/>
                    <a:alpha val="50000"/>
                  </a:schemeClr>
                </a:solidFill>
              </a:rPr>
              <a:t>Goals and Opportunities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b="1" dirty="0" smtClean="0">
                <a:solidFill>
                  <a:schemeClr val="accent5">
                    <a:lumMod val="50000"/>
                    <a:alpha val="50000"/>
                  </a:schemeClr>
                </a:solidFill>
              </a:rPr>
              <a:t>Elements 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b="1" dirty="0" smtClean="0">
                <a:solidFill>
                  <a:schemeClr val="accent5">
                    <a:lumMod val="50000"/>
                    <a:alpha val="50000"/>
                  </a:schemeClr>
                </a:solidFill>
              </a:rPr>
              <a:t>Challenges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b="1" dirty="0" smtClean="0">
                <a:solidFill>
                  <a:srgbClr val="00529B"/>
                </a:solidFill>
              </a:rPr>
              <a:t>Timeline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endParaRPr 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2260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 anchorCtr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Overview</a:t>
            </a:r>
            <a:endParaRPr lang="en-US" sz="2800" b="1" dirty="0">
              <a:solidFill>
                <a:srgbClr val="0052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4879-EBC8-8747-BBB8-3FEB9ADD0552}" type="slidenum">
              <a:rPr lang="en-US" smtClean="0"/>
              <a:t>5</a:t>
            </a:fld>
            <a:endParaRPr lang="en-US" dirty="0"/>
          </a:p>
        </p:txBody>
      </p:sp>
      <p:pic>
        <p:nvPicPr>
          <p:cNvPr id="9" name="Picture 8" descr="Background 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2" y="13006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548745" y="185536"/>
            <a:ext cx="41261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PRODiG Timeline </a:t>
            </a:r>
          </a:p>
          <a:p>
            <a:r>
              <a:rPr lang="en-US" sz="2800" b="1" dirty="0" smtClean="0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2019-2020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1932031"/>
            <a:ext cx="13011617" cy="2499268"/>
            <a:chOff x="56534" y="1607235"/>
            <a:chExt cx="13011617" cy="2499268"/>
          </a:xfrm>
        </p:grpSpPr>
        <p:grpSp>
          <p:nvGrpSpPr>
            <p:cNvPr id="12" name="Group 11"/>
            <p:cNvGrpSpPr/>
            <p:nvPr/>
          </p:nvGrpSpPr>
          <p:grpSpPr>
            <a:xfrm>
              <a:off x="56534" y="1607235"/>
              <a:ext cx="13011617" cy="2499268"/>
              <a:chOff x="56534" y="929732"/>
              <a:chExt cx="13011617" cy="249926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56534" y="2044005"/>
                <a:ext cx="12192000" cy="138499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anchor="ctr" anchorCtr="0">
                <a:spAutoFit/>
              </a:bodyPr>
              <a:lstStyle/>
              <a:p>
                <a:pPr algn="ctr"/>
                <a:endPara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18989277">
                <a:off x="508113" y="1094989"/>
                <a:ext cx="252394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Communication with Presidents &amp; CAOS</a:t>
                </a:r>
                <a:endParaRPr lang="en-US" sz="20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03442" y="2622612"/>
                <a:ext cx="915635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900" b="1" dirty="0" smtClean="0"/>
                  <a:t>FEB ’19</a:t>
                </a:r>
                <a:endParaRPr lang="en-US" sz="1900" b="1" dirty="0"/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1928991" y="2350078"/>
                <a:ext cx="1047082" cy="914400"/>
                <a:chOff x="2122029" y="2327940"/>
                <a:chExt cx="1047082" cy="914400"/>
              </a:xfrm>
            </p:grpSpPr>
            <p:sp>
              <p:nvSpPr>
                <p:cNvPr id="42" name="Double Bracket 41"/>
                <p:cNvSpPr/>
                <p:nvPr/>
              </p:nvSpPr>
              <p:spPr>
                <a:xfrm>
                  <a:off x="2170157" y="2327940"/>
                  <a:ext cx="914400" cy="914400"/>
                </a:xfrm>
                <a:prstGeom prst="bracketPair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2122029" y="2622612"/>
                  <a:ext cx="1047082" cy="3847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900" b="1" dirty="0" smtClean="0"/>
                    <a:t>MAR ’19</a:t>
                  </a:r>
                  <a:endParaRPr lang="en-US" sz="1900" b="1" dirty="0"/>
                </a:p>
              </p:txBody>
            </p:sp>
          </p:grpSp>
          <p:sp>
            <p:nvSpPr>
              <p:cNvPr id="20" name="TextBox 19"/>
              <p:cNvSpPr txBox="1"/>
              <p:nvPr/>
            </p:nvSpPr>
            <p:spPr>
              <a:xfrm rot="18983179">
                <a:off x="1655118" y="1008004"/>
                <a:ext cx="2757165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Guidelines Disseminated</a:t>
                </a:r>
              </a:p>
              <a:p>
                <a:r>
                  <a:rPr lang="en-US" sz="2000" dirty="0" smtClean="0"/>
                  <a:t>PRODiG Workshop</a:t>
                </a:r>
              </a:p>
              <a:p>
                <a:r>
                  <a:rPr lang="en-US" sz="2000" dirty="0" smtClean="0"/>
                  <a:t>@ Binghamton Univ.</a:t>
                </a:r>
                <a:endParaRPr lang="en-US" sz="2000" dirty="0"/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3560872" y="2350078"/>
                <a:ext cx="926083" cy="914400"/>
                <a:chOff x="3853768" y="2327940"/>
                <a:chExt cx="926083" cy="914400"/>
              </a:xfrm>
            </p:grpSpPr>
            <p:sp>
              <p:nvSpPr>
                <p:cNvPr id="40" name="Double Bracket 39"/>
                <p:cNvSpPr/>
                <p:nvPr/>
              </p:nvSpPr>
              <p:spPr>
                <a:xfrm>
                  <a:off x="3853768" y="2327940"/>
                  <a:ext cx="914400" cy="914400"/>
                </a:xfrm>
                <a:prstGeom prst="bracketPair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3889864" y="2600474"/>
                  <a:ext cx="889987" cy="3847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900" b="1" dirty="0" smtClean="0">
                      <a:solidFill>
                        <a:srgbClr val="00529B"/>
                      </a:solidFill>
                      <a:effectLst>
                        <a:outerShdw blurRad="50800" dist="762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</a:rPr>
                    <a:t>JUL ’19</a:t>
                  </a:r>
                  <a:endParaRPr lang="en-US" sz="1900" b="1" dirty="0">
                    <a:solidFill>
                      <a:srgbClr val="00529B"/>
                    </a:solidFill>
                    <a:effectLst>
                      <a:outerShdw blurRad="50800" dist="76200" dir="5400000" algn="t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 rot="18994505">
                <a:off x="3528109" y="1153081"/>
                <a:ext cx="222561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529B"/>
                    </a:solidFill>
                  </a:rPr>
                  <a:t>Campus Faculty Diversity Plans Due</a:t>
                </a:r>
                <a:endParaRPr lang="en-US" sz="2000" b="1" dirty="0">
                  <a:solidFill>
                    <a:srgbClr val="00529B"/>
                  </a:solidFill>
                </a:endParaRP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5048658" y="2350078"/>
                <a:ext cx="1006045" cy="914400"/>
                <a:chOff x="3829704" y="2327940"/>
                <a:chExt cx="1006045" cy="914400"/>
              </a:xfrm>
            </p:grpSpPr>
            <p:sp>
              <p:nvSpPr>
                <p:cNvPr id="38" name="Double Bracket 37"/>
                <p:cNvSpPr/>
                <p:nvPr/>
              </p:nvSpPr>
              <p:spPr>
                <a:xfrm>
                  <a:off x="3853768" y="2327940"/>
                  <a:ext cx="914400" cy="914400"/>
                </a:xfrm>
                <a:prstGeom prst="bracketPair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3829704" y="2600474"/>
                  <a:ext cx="1006045" cy="3847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900" b="1" dirty="0" smtClean="0"/>
                    <a:t>AUG ’19</a:t>
                  </a:r>
                  <a:endParaRPr lang="en-US" sz="1900" b="1" dirty="0"/>
                </a:p>
              </p:txBody>
            </p:sp>
          </p:grpSp>
          <p:sp>
            <p:nvSpPr>
              <p:cNvPr id="24" name="TextBox 23"/>
              <p:cNvSpPr txBox="1"/>
              <p:nvPr/>
            </p:nvSpPr>
            <p:spPr>
              <a:xfrm rot="18994528">
                <a:off x="5023049" y="1206454"/>
                <a:ext cx="207034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Prelim Indications to Campuses</a:t>
                </a:r>
                <a:endParaRPr lang="en-US" sz="2000" dirty="0"/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6607441" y="2321271"/>
                <a:ext cx="914400" cy="914400"/>
                <a:chOff x="3853768" y="2327940"/>
                <a:chExt cx="914400" cy="914400"/>
              </a:xfrm>
            </p:grpSpPr>
            <p:sp>
              <p:nvSpPr>
                <p:cNvPr id="36" name="Double Bracket 35"/>
                <p:cNvSpPr/>
                <p:nvPr/>
              </p:nvSpPr>
              <p:spPr>
                <a:xfrm>
                  <a:off x="3853768" y="2327940"/>
                  <a:ext cx="914400" cy="914400"/>
                </a:xfrm>
                <a:prstGeom prst="bracketPair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3853768" y="2600474"/>
                  <a:ext cx="912429" cy="3847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900" b="1" dirty="0" smtClean="0"/>
                    <a:t>SEP ’19</a:t>
                  </a:r>
                  <a:endParaRPr lang="en-US" sz="1900" b="1" dirty="0"/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 rot="18973653">
                <a:off x="6479772" y="929732"/>
                <a:ext cx="279073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2019/20 PRODiG </a:t>
                </a:r>
              </a:p>
              <a:p>
                <a:r>
                  <a:rPr lang="en-US" sz="2000" dirty="0" smtClean="0"/>
                  <a:t>Funding Announcement</a:t>
                </a:r>
                <a:endParaRPr lang="en-US" sz="2000" dirty="0"/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8139734" y="2321271"/>
                <a:ext cx="1464668" cy="914400"/>
                <a:chOff x="3853769" y="2327940"/>
                <a:chExt cx="677366" cy="914400"/>
              </a:xfrm>
            </p:grpSpPr>
            <p:sp>
              <p:nvSpPr>
                <p:cNvPr id="34" name="Double Bracket 33"/>
                <p:cNvSpPr/>
                <p:nvPr/>
              </p:nvSpPr>
              <p:spPr>
                <a:xfrm>
                  <a:off x="3853769" y="2327940"/>
                  <a:ext cx="677366" cy="914400"/>
                </a:xfrm>
                <a:prstGeom prst="bracketPair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3933942" y="2481631"/>
                  <a:ext cx="528725" cy="677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900" b="1" dirty="0" smtClean="0"/>
                    <a:t>SEP ’19 </a:t>
                  </a:r>
                  <a:r>
                    <a:rPr lang="mr-IN" sz="1900" b="1" dirty="0" smtClean="0"/>
                    <a:t>–</a:t>
                  </a:r>
                  <a:r>
                    <a:rPr lang="en-US" sz="1900" b="1" dirty="0" smtClean="0"/>
                    <a:t> </a:t>
                  </a:r>
                </a:p>
                <a:p>
                  <a:r>
                    <a:rPr lang="en-US" sz="1900" b="1" dirty="0" smtClean="0"/>
                    <a:t>MAY ‘20</a:t>
                  </a:r>
                  <a:endParaRPr lang="en-US" sz="1900" b="1" dirty="0"/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 rot="18959089">
                <a:off x="7830656" y="1015873"/>
                <a:ext cx="2533266" cy="70788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en-US" sz="2000" dirty="0" smtClean="0"/>
                  <a:t>Implementation of Campus </a:t>
                </a:r>
                <a:r>
                  <a:rPr lang="en-US" sz="2000" dirty="0"/>
                  <a:t>P</a:t>
                </a:r>
                <a:r>
                  <a:rPr lang="en-US" sz="2000" dirty="0" smtClean="0"/>
                  <a:t>lans Begins</a:t>
                </a:r>
                <a:endParaRPr lang="en-US" sz="2000" dirty="0"/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9877162" y="2321271"/>
                <a:ext cx="1144702" cy="914400"/>
                <a:chOff x="3613279" y="2347471"/>
                <a:chExt cx="914402" cy="914400"/>
              </a:xfrm>
            </p:grpSpPr>
            <p:sp>
              <p:nvSpPr>
                <p:cNvPr id="32" name="Double Bracket 31"/>
                <p:cNvSpPr/>
                <p:nvPr/>
              </p:nvSpPr>
              <p:spPr>
                <a:xfrm>
                  <a:off x="3613281" y="2347471"/>
                  <a:ext cx="914400" cy="914400"/>
                </a:xfrm>
                <a:prstGeom prst="bracketPair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3613279" y="2618765"/>
                  <a:ext cx="855220" cy="3847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900" b="1" dirty="0" smtClean="0"/>
                    <a:t> MAY ’20</a:t>
                  </a:r>
                  <a:endParaRPr lang="en-US" sz="1900" b="1" dirty="0"/>
                </a:p>
              </p:txBody>
            </p:sp>
          </p:grpSp>
          <p:sp>
            <p:nvSpPr>
              <p:cNvPr id="30" name="TextBox 29"/>
              <p:cNvSpPr txBox="1"/>
              <p:nvPr/>
            </p:nvSpPr>
            <p:spPr>
              <a:xfrm rot="18979154">
                <a:off x="8617861" y="1013813"/>
                <a:ext cx="289263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Rolling Awards of Salary </a:t>
                </a:r>
                <a:r>
                  <a:rPr lang="en-US" sz="2000" dirty="0"/>
                  <a:t>G</a:t>
                </a:r>
                <a:r>
                  <a:rPr lang="en-US" sz="2000" dirty="0" smtClean="0"/>
                  <a:t>rants with Hires</a:t>
                </a:r>
                <a:endParaRPr lang="en-US" sz="20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 rot="18950407">
                <a:off x="10291217" y="1218375"/>
                <a:ext cx="277693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Re-application for </a:t>
                </a:r>
              </a:p>
              <a:p>
                <a:r>
                  <a:rPr lang="en-US" sz="2000" dirty="0" smtClean="0"/>
                  <a:t>2020-21</a:t>
                </a:r>
                <a:endParaRPr lang="en-US" sz="2000" dirty="0"/>
              </a:p>
            </p:txBody>
          </p:sp>
        </p:grpSp>
        <p:sp>
          <p:nvSpPr>
            <p:cNvPr id="13" name="Double Bracket 12"/>
            <p:cNvSpPr/>
            <p:nvPr/>
          </p:nvSpPr>
          <p:spPr>
            <a:xfrm>
              <a:off x="483555" y="2971800"/>
              <a:ext cx="914400" cy="914400"/>
            </a:xfrm>
            <a:prstGeom prst="bracket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TextBox 43"/>
          <p:cNvSpPr txBox="1"/>
          <p:nvPr/>
        </p:nvSpPr>
        <p:spPr>
          <a:xfrm rot="18991377">
            <a:off x="9614727" y="2410710"/>
            <a:ext cx="2562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Annual PRODiG Report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884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4" descr="Background 5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4" descr="SUNY_NEW_LOGO_W.ep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33274" y="5572680"/>
            <a:ext cx="2313445" cy="112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48;p113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D2B3B0EC-D669-43EA-8C94-35C8BC7479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7518" y="753813"/>
            <a:ext cx="6632467" cy="48188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545;p113">
            <a:extLst>
              <a:ext uri="{FF2B5EF4-FFF2-40B4-BE49-F238E27FC236}">
                <a16:creationId xmlns:a16="http://schemas.microsoft.com/office/drawing/2014/main" xmlns="" id="{554B2953-38E1-47CC-89A1-E960099C2D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6373" y="1242821"/>
            <a:ext cx="4953801" cy="417189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91433" rIns="91433" bIns="91433" rtlCol="0" anchor="t" anchorCtr="0">
            <a:noAutofit/>
          </a:bodyPr>
          <a:lstStyle/>
          <a:p>
            <a:pPr marL="643451">
              <a:lnSpc>
                <a:spcPct val="115000"/>
              </a:lnSpc>
              <a:spcBef>
                <a:spcPts val="0"/>
              </a:spcBef>
              <a:buSzPts val="1100"/>
            </a:pPr>
            <a:r>
              <a:rPr lang="en-US" sz="3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Improve access to learning materials</a:t>
            </a:r>
            <a:br>
              <a:rPr lang="en-US" sz="3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endParaRPr lang="en-US" sz="3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643451">
              <a:lnSpc>
                <a:spcPct val="115000"/>
              </a:lnSpc>
              <a:spcBef>
                <a:spcPts val="0"/>
              </a:spcBef>
              <a:buSzPts val="1100"/>
            </a:pPr>
            <a:r>
              <a:rPr lang="en-US" sz="3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Reduce cost</a:t>
            </a:r>
            <a:br>
              <a:rPr lang="en-US" sz="3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endParaRPr lang="en-US" sz="3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643451">
              <a:lnSpc>
                <a:spcPct val="115000"/>
              </a:lnSpc>
              <a:spcBef>
                <a:spcPts val="0"/>
              </a:spcBef>
              <a:buSzPts val="1100"/>
            </a:pPr>
            <a:r>
              <a:rPr lang="en-US" sz="3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Improve Student Success</a:t>
            </a:r>
          </a:p>
          <a:p>
            <a:pPr marL="186262" indent="0">
              <a:lnSpc>
                <a:spcPct val="115000"/>
              </a:lnSpc>
              <a:spcBef>
                <a:spcPts val="0"/>
              </a:spcBef>
              <a:buSzPts val="1100"/>
              <a:buNone/>
            </a:pPr>
            <a:endParaRPr sz="3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0842" y="167758"/>
            <a:ext cx="823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Educational Resources</a:t>
            </a:r>
          </a:p>
        </p:txBody>
      </p:sp>
    </p:spTree>
    <p:extLst>
      <p:ext uri="{BB962C8B-B14F-4D97-AF65-F5344CB8AC3E}">
        <p14:creationId xmlns:p14="http://schemas.microsoft.com/office/powerpoint/2010/main" val="2665329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22"/>
          <p:cNvSpPr/>
          <p:nvPr/>
        </p:nvSpPr>
        <p:spPr>
          <a:xfrm>
            <a:off x="1588" y="1588"/>
            <a:ext cx="1600" cy="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pic>
        <p:nvPicPr>
          <p:cNvPr id="608" name="Google Shape;608;p1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280" y="3814688"/>
            <a:ext cx="3470152" cy="2608032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122"/>
          <p:cNvSpPr txBox="1"/>
          <p:nvPr/>
        </p:nvSpPr>
        <p:spPr>
          <a:xfrm>
            <a:off x="609087" y="414520"/>
            <a:ext cx="106264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4000" b="1">
                <a:solidFill>
                  <a:srgbClr val="42719B"/>
                </a:solidFill>
                <a:latin typeface="Calibri"/>
                <a:ea typeface="Calibri"/>
                <a:cs typeface="Calibri"/>
                <a:sym typeface="Calibri"/>
              </a:rPr>
              <a:t>OER in SUNY 2017 - 2019</a:t>
            </a:r>
            <a:endParaRPr sz="4000" b="1">
              <a:solidFill>
                <a:srgbClr val="4271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0" name="Google Shape;610;p1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6571" y="3815456"/>
            <a:ext cx="3470151" cy="2608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1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86571" y="1088135"/>
            <a:ext cx="3470151" cy="2608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1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06899" y="1088772"/>
            <a:ext cx="3470148" cy="2608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1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89695" y="3814690"/>
            <a:ext cx="3470151" cy="26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1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6282" y="1053663"/>
            <a:ext cx="3470151" cy="2608031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122"/>
          <p:cNvSpPr/>
          <p:nvPr/>
        </p:nvSpPr>
        <p:spPr>
          <a:xfrm>
            <a:off x="4589695" y="2763054"/>
            <a:ext cx="3472883" cy="966015"/>
          </a:xfrm>
          <a:custGeom>
            <a:avLst/>
            <a:gdLst/>
            <a:ahLst/>
            <a:cxnLst/>
            <a:rect l="l" t="t" r="r" b="b"/>
            <a:pathLst>
              <a:path w="3816355" h="1192611" extrusionOk="0">
                <a:moveTo>
                  <a:pt x="0" y="0"/>
                </a:moveTo>
                <a:lnTo>
                  <a:pt x="3816355" y="0"/>
                </a:lnTo>
                <a:lnTo>
                  <a:pt x="3816355" y="1192611"/>
                </a:lnTo>
                <a:lnTo>
                  <a:pt x="0" y="1192611"/>
                </a:lnTo>
                <a:lnTo>
                  <a:pt x="0" y="0"/>
                </a:lnTo>
                <a:close/>
              </a:path>
            </a:pathLst>
          </a:custGeom>
          <a:solidFill>
            <a:srgbClr val="22749A">
              <a:alpha val="80000"/>
            </a:srgbClr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155,000+ students taking </a:t>
            </a:r>
            <a:endParaRPr sz="20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ct val="90000"/>
              </a:lnSpc>
            </a:pPr>
            <a:r>
              <a:rPr lang="en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one or more of 4,600 OER courses</a:t>
            </a:r>
            <a:endParaRPr sz="1467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6" name="Google Shape;616;p122"/>
          <p:cNvSpPr/>
          <p:nvPr/>
        </p:nvSpPr>
        <p:spPr>
          <a:xfrm>
            <a:off x="716280" y="5455922"/>
            <a:ext cx="3472883" cy="966015"/>
          </a:xfrm>
          <a:custGeom>
            <a:avLst/>
            <a:gdLst/>
            <a:ahLst/>
            <a:cxnLst/>
            <a:rect l="l" t="t" r="r" b="b"/>
            <a:pathLst>
              <a:path w="3816355" h="1192611" extrusionOk="0">
                <a:moveTo>
                  <a:pt x="0" y="0"/>
                </a:moveTo>
                <a:lnTo>
                  <a:pt x="3816355" y="0"/>
                </a:lnTo>
                <a:lnTo>
                  <a:pt x="3816355" y="1192611"/>
                </a:lnTo>
                <a:lnTo>
                  <a:pt x="0" y="1192611"/>
                </a:lnTo>
                <a:lnTo>
                  <a:pt x="0" y="0"/>
                </a:lnTo>
                <a:close/>
              </a:path>
            </a:pathLst>
          </a:custGeom>
          <a:solidFill>
            <a:srgbClr val="22749A">
              <a:alpha val="80000"/>
            </a:srgbClr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Curated Catalog of OER </a:t>
            </a:r>
            <a:r>
              <a:rPr lang="en" sz="20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oer.suny.edu</a:t>
            </a:r>
            <a:endParaRPr sz="20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7" name="Google Shape;617;p122"/>
          <p:cNvSpPr/>
          <p:nvPr/>
        </p:nvSpPr>
        <p:spPr>
          <a:xfrm>
            <a:off x="751817" y="2705131"/>
            <a:ext cx="3472883" cy="966015"/>
          </a:xfrm>
          <a:custGeom>
            <a:avLst/>
            <a:gdLst/>
            <a:ahLst/>
            <a:cxnLst/>
            <a:rect l="l" t="t" r="r" b="b"/>
            <a:pathLst>
              <a:path w="3816355" h="1192611" extrusionOk="0">
                <a:moveTo>
                  <a:pt x="0" y="0"/>
                </a:moveTo>
                <a:lnTo>
                  <a:pt x="3816355" y="0"/>
                </a:lnTo>
                <a:lnTo>
                  <a:pt x="3816355" y="1192611"/>
                </a:lnTo>
                <a:lnTo>
                  <a:pt x="0" y="1192611"/>
                </a:lnTo>
                <a:lnTo>
                  <a:pt x="0" y="0"/>
                </a:lnTo>
                <a:close/>
              </a:path>
            </a:pathLst>
          </a:custGeom>
          <a:solidFill>
            <a:srgbClr val="22749A">
              <a:alpha val="80000"/>
            </a:srgbClr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59 campuses participating in OER initiative </a:t>
            </a:r>
            <a:endParaRPr sz="1467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8" name="Google Shape;618;p122"/>
          <p:cNvSpPr/>
          <p:nvPr/>
        </p:nvSpPr>
        <p:spPr>
          <a:xfrm>
            <a:off x="4589695" y="5455922"/>
            <a:ext cx="3472883" cy="966015"/>
          </a:xfrm>
          <a:custGeom>
            <a:avLst/>
            <a:gdLst/>
            <a:ahLst/>
            <a:cxnLst/>
            <a:rect l="l" t="t" r="r" b="b"/>
            <a:pathLst>
              <a:path w="3816355" h="1192611" extrusionOk="0">
                <a:moveTo>
                  <a:pt x="0" y="0"/>
                </a:moveTo>
                <a:lnTo>
                  <a:pt x="3816355" y="0"/>
                </a:lnTo>
                <a:lnTo>
                  <a:pt x="3816355" y="1192611"/>
                </a:lnTo>
                <a:lnTo>
                  <a:pt x="0" y="1192611"/>
                </a:lnTo>
                <a:lnTo>
                  <a:pt x="0" y="0"/>
                </a:lnTo>
                <a:close/>
              </a:path>
            </a:pathLst>
          </a:custGeom>
          <a:solidFill>
            <a:srgbClr val="22749A">
              <a:alpha val="80000"/>
            </a:srgbClr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1000+ faculty using OER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9" name="Google Shape;619;p122"/>
          <p:cNvSpPr/>
          <p:nvPr/>
        </p:nvSpPr>
        <p:spPr>
          <a:xfrm>
            <a:off x="8386571" y="2729367"/>
            <a:ext cx="3472883" cy="966015"/>
          </a:xfrm>
          <a:custGeom>
            <a:avLst/>
            <a:gdLst/>
            <a:ahLst/>
            <a:cxnLst/>
            <a:rect l="l" t="t" r="r" b="b"/>
            <a:pathLst>
              <a:path w="3816355" h="1192611" extrusionOk="0">
                <a:moveTo>
                  <a:pt x="0" y="0"/>
                </a:moveTo>
                <a:lnTo>
                  <a:pt x="3816355" y="0"/>
                </a:lnTo>
                <a:lnTo>
                  <a:pt x="3816355" y="1192611"/>
                </a:lnTo>
                <a:lnTo>
                  <a:pt x="0" y="1192611"/>
                </a:lnTo>
                <a:lnTo>
                  <a:pt x="0" y="0"/>
                </a:lnTo>
                <a:close/>
              </a:path>
            </a:pathLst>
          </a:custGeom>
          <a:solidFill>
            <a:srgbClr val="22749A">
              <a:alpha val="80000"/>
            </a:srgbClr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$16 million avoided in course material costs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0" name="Google Shape;620;p122"/>
          <p:cNvSpPr/>
          <p:nvPr/>
        </p:nvSpPr>
        <p:spPr>
          <a:xfrm>
            <a:off x="8386571" y="5455922"/>
            <a:ext cx="3472883" cy="966015"/>
          </a:xfrm>
          <a:custGeom>
            <a:avLst/>
            <a:gdLst/>
            <a:ahLst/>
            <a:cxnLst/>
            <a:rect l="l" t="t" r="r" b="b"/>
            <a:pathLst>
              <a:path w="3816355" h="1192611" extrusionOk="0">
                <a:moveTo>
                  <a:pt x="0" y="0"/>
                </a:moveTo>
                <a:lnTo>
                  <a:pt x="3816355" y="0"/>
                </a:lnTo>
                <a:lnTo>
                  <a:pt x="3816355" y="1192611"/>
                </a:lnTo>
                <a:lnTo>
                  <a:pt x="0" y="1192611"/>
                </a:lnTo>
                <a:lnTo>
                  <a:pt x="0" y="0"/>
                </a:lnTo>
                <a:close/>
              </a:path>
            </a:pathLst>
          </a:custGeom>
          <a:solidFill>
            <a:srgbClr val="22749A">
              <a:alpha val="80000"/>
            </a:srgbClr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2133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Educational impact still being measured, but early signs are good!</a:t>
            </a:r>
            <a:r>
              <a:rPr lang="en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122"/>
          <p:cNvSpPr txBox="1"/>
          <p:nvPr/>
        </p:nvSpPr>
        <p:spPr>
          <a:xfrm>
            <a:off x="1310640" y="6507557"/>
            <a:ext cx="9134800" cy="1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sz="8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SOURCE: © Nikolaev, © Photoworld, © Meanev, © Idrutu, © Palto | Dreamstime Stock Photos &amp; Stock Free Images 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7123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1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3953" y="520700"/>
            <a:ext cx="11900589" cy="64877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067" b="1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2255" y="666769"/>
            <a:ext cx="8670963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tabLst>
                <a:tab pos="1979035" algn="l"/>
              </a:tabLst>
              <a:defRPr/>
            </a:pPr>
            <a:r>
              <a:rPr lang="en-US" sz="4000" b="1" baseline="30000" dirty="0">
                <a:solidFill>
                  <a:srgbClr val="002060"/>
                </a:solidFill>
                <a:latin typeface="Arial"/>
                <a:cs typeface="Arial"/>
              </a:rPr>
              <a:t>Building Momentum: High Quality Micro-Credentials</a:t>
            </a:r>
          </a:p>
        </p:txBody>
      </p:sp>
      <p:sp>
        <p:nvSpPr>
          <p:cNvPr id="3" name="Rectangle 2"/>
          <p:cNvSpPr/>
          <p:nvPr/>
        </p:nvSpPr>
        <p:spPr>
          <a:xfrm>
            <a:off x="818147" y="1024665"/>
            <a:ext cx="1079633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dirty="0" smtClean="0">
                <a:solidFill>
                  <a:srgbClr val="002060"/>
                </a:solidFill>
              </a:rPr>
              <a:t>50 </a:t>
            </a:r>
            <a:r>
              <a:rPr lang="en-US" sz="2800" dirty="0">
                <a:solidFill>
                  <a:srgbClr val="002060"/>
                </a:solidFill>
              </a:rPr>
              <a:t>campuses attended March 22</a:t>
            </a:r>
            <a:r>
              <a:rPr lang="en-US" sz="2800" baseline="30000" dirty="0">
                <a:solidFill>
                  <a:srgbClr val="002060"/>
                </a:solidFill>
              </a:rPr>
              <a:t>nd</a:t>
            </a:r>
            <a:r>
              <a:rPr lang="en-US" sz="2800" dirty="0">
                <a:solidFill>
                  <a:srgbClr val="002060"/>
                </a:solidFill>
              </a:rPr>
              <a:t> workshop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002060"/>
                </a:solidFill>
              </a:rPr>
              <a:t>Growing recognition of SUNY Micro-Credential definition:</a:t>
            </a:r>
          </a:p>
          <a:p>
            <a:pPr lvl="1">
              <a:spcBef>
                <a:spcPts val="0"/>
              </a:spcBef>
              <a:buFont typeface="Times New Roman" panose="02020603050405020304" pitchFamily="18" charset="0"/>
              <a:buChar char="-"/>
            </a:pPr>
            <a:r>
              <a:rPr lang="en-US" sz="2800" dirty="0">
                <a:solidFill>
                  <a:srgbClr val="002060"/>
                </a:solidFill>
              </a:rPr>
              <a:t>Verify assessed, skills and competencies </a:t>
            </a:r>
          </a:p>
          <a:p>
            <a:pPr lvl="1">
              <a:spcBef>
                <a:spcPts val="0"/>
              </a:spcBef>
              <a:buFont typeface="Times New Roman" panose="02020603050405020304" pitchFamily="18" charset="0"/>
              <a:buChar char="-"/>
            </a:pPr>
            <a:r>
              <a:rPr lang="en-US" sz="2800" dirty="0">
                <a:solidFill>
                  <a:srgbClr val="002060"/>
                </a:solidFill>
              </a:rPr>
              <a:t>Adopted via faculty governance</a:t>
            </a:r>
          </a:p>
          <a:p>
            <a:pPr lvl="1">
              <a:spcBef>
                <a:spcPts val="0"/>
              </a:spcBef>
              <a:buFont typeface="Times New Roman" panose="02020603050405020304" pitchFamily="18" charset="0"/>
              <a:buChar char="-"/>
            </a:pPr>
            <a:r>
              <a:rPr lang="en-US" sz="2800" dirty="0">
                <a:solidFill>
                  <a:srgbClr val="002060"/>
                </a:solidFill>
              </a:rPr>
              <a:t>Endorsed by the institution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Times New Roman" panose="02020603050405020304" pitchFamily="18" charset="0"/>
              <a:buChar char="-"/>
            </a:pPr>
            <a:r>
              <a:rPr lang="en-US" sz="2800" dirty="0">
                <a:solidFill>
                  <a:srgbClr val="002060"/>
                </a:solidFill>
              </a:rPr>
              <a:t>Strategically implemented, portable, and stackable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dirty="0">
                <a:solidFill>
                  <a:srgbClr val="002060"/>
                </a:solidFill>
              </a:rPr>
              <a:t>Current micro-credentials serve existing students; provide pathways for adult learners to degrees; and form new business </a:t>
            </a:r>
            <a:r>
              <a:rPr lang="en-US" sz="2800" dirty="0" smtClean="0">
                <a:solidFill>
                  <a:srgbClr val="002060"/>
                </a:solidFill>
              </a:rPr>
              <a:t>partnerships, e.g.,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7" name="Flowchart: Punched Tape 6"/>
          <p:cNvSpPr/>
          <p:nvPr/>
        </p:nvSpPr>
        <p:spPr>
          <a:xfrm>
            <a:off x="3662931" y="5248440"/>
            <a:ext cx="2445784" cy="1071954"/>
          </a:xfrm>
          <a:prstGeom prst="flowChartPunchedTap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rgbClr val="00569B"/>
                </a:solidFill>
              </a:rPr>
              <a:t>UAS Programming</a:t>
            </a:r>
            <a:endParaRPr lang="en-US" sz="2200" dirty="0">
              <a:solidFill>
                <a:srgbClr val="00569B"/>
              </a:solidFill>
            </a:endParaRPr>
          </a:p>
        </p:txBody>
      </p:sp>
      <p:sp>
        <p:nvSpPr>
          <p:cNvPr id="8" name="Flowchart: Punched Tape 7"/>
          <p:cNvSpPr/>
          <p:nvPr/>
        </p:nvSpPr>
        <p:spPr>
          <a:xfrm>
            <a:off x="8913561" y="5116987"/>
            <a:ext cx="2550868" cy="1109187"/>
          </a:xfrm>
          <a:prstGeom prst="flowChartPunchedTap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rgbClr val="00569B"/>
                </a:solidFill>
              </a:rPr>
              <a:t>Accounting Computer Skills</a:t>
            </a:r>
            <a:endParaRPr lang="en-US" sz="2200" dirty="0">
              <a:solidFill>
                <a:srgbClr val="00569B"/>
              </a:solidFill>
            </a:endParaRPr>
          </a:p>
        </p:txBody>
      </p:sp>
      <p:sp>
        <p:nvSpPr>
          <p:cNvPr id="10" name="Flowchart: Punched Tape 9"/>
          <p:cNvSpPr/>
          <p:nvPr/>
        </p:nvSpPr>
        <p:spPr>
          <a:xfrm>
            <a:off x="946806" y="5266128"/>
            <a:ext cx="2533133" cy="1140572"/>
          </a:xfrm>
          <a:prstGeom prst="flowChartPunchedTap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rgbClr val="00569B"/>
                </a:solidFill>
              </a:rPr>
              <a:t>Addressing Public Health Disparities</a:t>
            </a:r>
            <a:endParaRPr lang="en-US" sz="2200" dirty="0">
              <a:solidFill>
                <a:srgbClr val="00569B"/>
              </a:solidFill>
            </a:endParaRPr>
          </a:p>
        </p:txBody>
      </p:sp>
      <p:sp>
        <p:nvSpPr>
          <p:cNvPr id="11" name="Flowchart: Punched Tape 10"/>
          <p:cNvSpPr/>
          <p:nvPr/>
        </p:nvSpPr>
        <p:spPr>
          <a:xfrm>
            <a:off x="6291707" y="5206005"/>
            <a:ext cx="2438862" cy="1099581"/>
          </a:xfrm>
          <a:prstGeom prst="flowChartPunchedTap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rgbClr val="00569B"/>
                </a:solidFill>
              </a:rPr>
              <a:t>Food Literacy</a:t>
            </a:r>
            <a:endParaRPr lang="en-US" sz="2200" dirty="0">
              <a:solidFill>
                <a:srgbClr val="00569B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92133" y="6408101"/>
            <a:ext cx="3213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www.suny.edu/microcredentials</a:t>
            </a:r>
          </a:p>
        </p:txBody>
      </p:sp>
    </p:spTree>
    <p:extLst>
      <p:ext uri="{BB962C8B-B14F-4D97-AF65-F5344CB8AC3E}">
        <p14:creationId xmlns:p14="http://schemas.microsoft.com/office/powerpoint/2010/main" val="309698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584"/>
            <a:ext cx="12192000" cy="68651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3953" y="520700"/>
            <a:ext cx="11900589" cy="64877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067" b="1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8999" y="228601"/>
            <a:ext cx="7403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Changing Population of New York State</a:t>
            </a:r>
            <a:endParaRPr lang="en-US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393953" y="883652"/>
            <a:ext cx="11598755" cy="483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0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nline KickOff Recommendations" id="{6AB583BA-3A9C-455D-9AE0-081A81848B47}" vid="{3730B4C5-D7DD-4338-9DCF-D739DE1EE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4344</TotalTime>
  <Words>1822</Words>
  <Application>Microsoft Office PowerPoint</Application>
  <PresentationFormat>Widescreen</PresentationFormat>
  <Paragraphs>269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ＭＳ Ｐゴシック</vt:lpstr>
      <vt:lpstr>AauxPro OT</vt:lpstr>
      <vt:lpstr>Arial</vt:lpstr>
      <vt:lpstr>Arial Black</vt:lpstr>
      <vt:lpstr>Bebas Neue</vt:lpstr>
      <vt:lpstr>Calibri</vt:lpstr>
      <vt:lpstr>Courier New</vt:lpstr>
      <vt:lpstr>Gill Sans</vt:lpstr>
      <vt:lpstr>Lato</vt:lpstr>
      <vt:lpstr>Lato Light</vt:lpstr>
      <vt:lpstr>Mangal</vt:lpstr>
      <vt:lpstr>Open Sans</vt:lpstr>
      <vt:lpstr>Source Sans Pro</vt:lpstr>
      <vt:lpstr>Source Sans Pro Regular</vt:lpstr>
      <vt:lpstr>Times New Roman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Proctor, Cynthia</dc:creator>
  <cp:lastModifiedBy>Kufel, Taras</cp:lastModifiedBy>
  <cp:revision>371</cp:revision>
  <cp:lastPrinted>2019-03-19T21:34:24Z</cp:lastPrinted>
  <dcterms:created xsi:type="dcterms:W3CDTF">2018-10-16T22:05:22Z</dcterms:created>
  <dcterms:modified xsi:type="dcterms:W3CDTF">2019-07-09T15:40:35Z</dcterms:modified>
</cp:coreProperties>
</file>