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3" r:id="rId1"/>
    <p:sldMasterId id="2147483845" r:id="rId2"/>
    <p:sldMasterId id="2147483857" r:id="rId3"/>
    <p:sldMasterId id="2147483869" r:id="rId4"/>
    <p:sldMasterId id="2147483886" r:id="rId5"/>
    <p:sldMasterId id="2147483898" r:id="rId6"/>
  </p:sldMasterIdLst>
  <p:notesMasterIdLst>
    <p:notesMasterId r:id="rId114"/>
  </p:notesMasterIdLst>
  <p:sldIdLst>
    <p:sldId id="369" r:id="rId7"/>
    <p:sldId id="256" r:id="rId8"/>
    <p:sldId id="261" r:id="rId9"/>
    <p:sldId id="269" r:id="rId10"/>
    <p:sldId id="257" r:id="rId11"/>
    <p:sldId id="258" r:id="rId12"/>
    <p:sldId id="271" r:id="rId13"/>
    <p:sldId id="272" r:id="rId14"/>
    <p:sldId id="274" r:id="rId15"/>
    <p:sldId id="292" r:id="rId16"/>
    <p:sldId id="293" r:id="rId17"/>
    <p:sldId id="263" r:id="rId18"/>
    <p:sldId id="259" r:id="rId19"/>
    <p:sldId id="266" r:id="rId20"/>
    <p:sldId id="268" r:id="rId21"/>
    <p:sldId id="294" r:id="rId22"/>
    <p:sldId id="267" r:id="rId23"/>
    <p:sldId id="275" r:id="rId24"/>
    <p:sldId id="295" r:id="rId25"/>
    <p:sldId id="296" r:id="rId26"/>
    <p:sldId id="280" r:id="rId27"/>
    <p:sldId id="297" r:id="rId28"/>
    <p:sldId id="298" r:id="rId29"/>
    <p:sldId id="299" r:id="rId30"/>
    <p:sldId id="264" r:id="rId31"/>
    <p:sldId id="300" r:id="rId32"/>
    <p:sldId id="301" r:id="rId33"/>
    <p:sldId id="302" r:id="rId34"/>
    <p:sldId id="303" r:id="rId35"/>
    <p:sldId id="262" r:id="rId36"/>
    <p:sldId id="304" r:id="rId37"/>
    <p:sldId id="284" r:id="rId38"/>
    <p:sldId id="265" r:id="rId39"/>
    <p:sldId id="305" r:id="rId40"/>
    <p:sldId id="306" r:id="rId41"/>
    <p:sldId id="307" r:id="rId42"/>
    <p:sldId id="308" r:id="rId43"/>
    <p:sldId id="309" r:id="rId44"/>
    <p:sldId id="310" r:id="rId45"/>
    <p:sldId id="311" r:id="rId46"/>
    <p:sldId id="312" r:id="rId47"/>
    <p:sldId id="313" r:id="rId48"/>
    <p:sldId id="260" r:id="rId49"/>
    <p:sldId id="314" r:id="rId50"/>
    <p:sldId id="315" r:id="rId51"/>
    <p:sldId id="282" r:id="rId52"/>
    <p:sldId id="316" r:id="rId53"/>
    <p:sldId id="317" r:id="rId54"/>
    <p:sldId id="318" r:id="rId55"/>
    <p:sldId id="319" r:id="rId56"/>
    <p:sldId id="286" r:id="rId57"/>
    <p:sldId id="288" r:id="rId58"/>
    <p:sldId id="320" r:id="rId59"/>
    <p:sldId id="321" r:id="rId60"/>
    <p:sldId id="322" r:id="rId61"/>
    <p:sldId id="323" r:id="rId62"/>
    <p:sldId id="270" r:id="rId63"/>
    <p:sldId id="324" r:id="rId64"/>
    <p:sldId id="349" r:id="rId65"/>
    <p:sldId id="420" r:id="rId66"/>
    <p:sldId id="423" r:id="rId67"/>
    <p:sldId id="425" r:id="rId68"/>
    <p:sldId id="426" r:id="rId69"/>
    <p:sldId id="427" r:id="rId70"/>
    <p:sldId id="434" r:id="rId71"/>
    <p:sldId id="430" r:id="rId72"/>
    <p:sldId id="435" r:id="rId73"/>
    <p:sldId id="389" r:id="rId74"/>
    <p:sldId id="399" r:id="rId75"/>
    <p:sldId id="431" r:id="rId76"/>
    <p:sldId id="429" r:id="rId77"/>
    <p:sldId id="437" r:id="rId78"/>
    <p:sldId id="436" r:id="rId79"/>
    <p:sldId id="438" r:id="rId80"/>
    <p:sldId id="439" r:id="rId81"/>
    <p:sldId id="440" r:id="rId82"/>
    <p:sldId id="441" r:id="rId83"/>
    <p:sldId id="442" r:id="rId84"/>
    <p:sldId id="443" r:id="rId85"/>
    <p:sldId id="449" r:id="rId86"/>
    <p:sldId id="450" r:id="rId87"/>
    <p:sldId id="451" r:id="rId88"/>
    <p:sldId id="455" r:id="rId89"/>
    <p:sldId id="456" r:id="rId90"/>
    <p:sldId id="457" r:id="rId91"/>
    <p:sldId id="453" r:id="rId92"/>
    <p:sldId id="424" r:id="rId93"/>
    <p:sldId id="276" r:id="rId94"/>
    <p:sldId id="289" r:id="rId95"/>
    <p:sldId id="277" r:id="rId96"/>
    <p:sldId id="278" r:id="rId97"/>
    <p:sldId id="279" r:id="rId98"/>
    <p:sldId id="281" r:id="rId99"/>
    <p:sldId id="290" r:id="rId100"/>
    <p:sldId id="283" r:id="rId101"/>
    <p:sldId id="291" r:id="rId102"/>
    <p:sldId id="285" r:id="rId103"/>
    <p:sldId id="273" r:id="rId104"/>
    <p:sldId id="287" r:id="rId105"/>
    <p:sldId id="362" r:id="rId106"/>
    <p:sldId id="363" r:id="rId107"/>
    <p:sldId id="364" r:id="rId108"/>
    <p:sldId id="365" r:id="rId109"/>
    <p:sldId id="366" r:id="rId110"/>
    <p:sldId id="367" r:id="rId111"/>
    <p:sldId id="368" r:id="rId112"/>
    <p:sldId id="370" r:id="rId11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CDBB26-DE2D-4C73-A6E6-010C4315B46C}" v="12" dt="2019-06-07T23:31:04.9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95" autoAdjust="0"/>
  </p:normalViewPr>
  <p:slideViewPr>
    <p:cSldViewPr snapToGrid="0">
      <p:cViewPr varScale="1">
        <p:scale>
          <a:sx n="78" d="100"/>
          <a:sy n="78" d="100"/>
        </p:scale>
        <p:origin x="600"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17" Type="http://schemas.openxmlformats.org/officeDocument/2006/relationships/theme" Target="theme/theme1.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12" Type="http://schemas.openxmlformats.org/officeDocument/2006/relationships/slide" Target="slides/slide106.xml"/><Relationship Id="rId16" Type="http://schemas.openxmlformats.org/officeDocument/2006/relationships/slide" Target="slides/slide10.xml"/><Relationship Id="rId107" Type="http://schemas.openxmlformats.org/officeDocument/2006/relationships/slide" Target="slides/slide10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slide" Target="slides/slide96.xml"/><Relationship Id="rId110" Type="http://schemas.openxmlformats.org/officeDocument/2006/relationships/slide" Target="slides/slide104.xml"/><Relationship Id="rId115"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13" Type="http://schemas.openxmlformats.org/officeDocument/2006/relationships/slide" Target="slides/slide107.xml"/><Relationship Id="rId118"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slide" Target="slides/slide97.xml"/><Relationship Id="rId108" Type="http://schemas.openxmlformats.org/officeDocument/2006/relationships/slide" Target="slides/slide102.xml"/><Relationship Id="rId11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11" Type="http://schemas.openxmlformats.org/officeDocument/2006/relationships/slide" Target="slides/slide10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6" Type="http://schemas.openxmlformats.org/officeDocument/2006/relationships/slide" Target="slides/slide100.xml"/><Relationship Id="rId114" Type="http://schemas.openxmlformats.org/officeDocument/2006/relationships/notesMaster" Target="notesMasters/notesMaster1.xml"/><Relationship Id="rId119" Type="http://schemas.microsoft.com/office/2016/11/relationships/changesInfo" Target="changesInfos/changesInfo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Rosenfeld" userId="3d1474fb4e56c1b8" providerId="LiveId" clId="{5FCDBB26-DE2D-4C73-A6E6-010C4315B46C}"/>
    <pc:docChg chg="undo custSel addSld delSld modSld">
      <pc:chgData name="Richard Rosenfeld" userId="3d1474fb4e56c1b8" providerId="LiveId" clId="{5FCDBB26-DE2D-4C73-A6E6-010C4315B46C}" dt="2019-06-07T23:28:47.677" v="834"/>
      <pc:docMkLst>
        <pc:docMk/>
      </pc:docMkLst>
      <pc:sldChg chg="del">
        <pc:chgData name="Richard Rosenfeld" userId="3d1474fb4e56c1b8" providerId="LiveId" clId="{5FCDBB26-DE2D-4C73-A6E6-010C4315B46C}" dt="2019-06-07T23:26:39.309" v="789" actId="2696"/>
        <pc:sldMkLst>
          <pc:docMk/>
          <pc:sldMk cId="2816651347" sldId="325"/>
        </pc:sldMkLst>
      </pc:sldChg>
      <pc:sldChg chg="del">
        <pc:chgData name="Richard Rosenfeld" userId="3d1474fb4e56c1b8" providerId="LiveId" clId="{5FCDBB26-DE2D-4C73-A6E6-010C4315B46C}" dt="2019-06-07T23:26:39.325" v="790" actId="2696"/>
        <pc:sldMkLst>
          <pc:docMk/>
          <pc:sldMk cId="1768093687" sldId="326"/>
        </pc:sldMkLst>
      </pc:sldChg>
      <pc:sldChg chg="del">
        <pc:chgData name="Richard Rosenfeld" userId="3d1474fb4e56c1b8" providerId="LiveId" clId="{5FCDBB26-DE2D-4C73-A6E6-010C4315B46C}" dt="2019-06-07T23:26:39.325" v="791" actId="2696"/>
        <pc:sldMkLst>
          <pc:docMk/>
          <pc:sldMk cId="4106335320" sldId="327"/>
        </pc:sldMkLst>
      </pc:sldChg>
      <pc:sldChg chg="del">
        <pc:chgData name="Richard Rosenfeld" userId="3d1474fb4e56c1b8" providerId="LiveId" clId="{5FCDBB26-DE2D-4C73-A6E6-010C4315B46C}" dt="2019-06-07T23:26:39.340" v="792" actId="2696"/>
        <pc:sldMkLst>
          <pc:docMk/>
          <pc:sldMk cId="1754768156" sldId="328"/>
        </pc:sldMkLst>
      </pc:sldChg>
      <pc:sldChg chg="del">
        <pc:chgData name="Richard Rosenfeld" userId="3d1474fb4e56c1b8" providerId="LiveId" clId="{5FCDBB26-DE2D-4C73-A6E6-010C4315B46C}" dt="2019-06-07T23:26:39.356" v="793" actId="2696"/>
        <pc:sldMkLst>
          <pc:docMk/>
          <pc:sldMk cId="1405051915" sldId="329"/>
        </pc:sldMkLst>
      </pc:sldChg>
      <pc:sldChg chg="del">
        <pc:chgData name="Richard Rosenfeld" userId="3d1474fb4e56c1b8" providerId="LiveId" clId="{5FCDBB26-DE2D-4C73-A6E6-010C4315B46C}" dt="2019-06-07T23:26:39.356" v="794" actId="2696"/>
        <pc:sldMkLst>
          <pc:docMk/>
          <pc:sldMk cId="3392368988" sldId="330"/>
        </pc:sldMkLst>
      </pc:sldChg>
      <pc:sldChg chg="del">
        <pc:chgData name="Richard Rosenfeld" userId="3d1474fb4e56c1b8" providerId="LiveId" clId="{5FCDBB26-DE2D-4C73-A6E6-010C4315B46C}" dt="2019-06-07T23:26:39.372" v="795" actId="2696"/>
        <pc:sldMkLst>
          <pc:docMk/>
          <pc:sldMk cId="584986557" sldId="331"/>
        </pc:sldMkLst>
      </pc:sldChg>
      <pc:sldChg chg="del">
        <pc:chgData name="Richard Rosenfeld" userId="3d1474fb4e56c1b8" providerId="LiveId" clId="{5FCDBB26-DE2D-4C73-A6E6-010C4315B46C}" dt="2019-06-07T23:26:39.372" v="796" actId="2696"/>
        <pc:sldMkLst>
          <pc:docMk/>
          <pc:sldMk cId="4252292272" sldId="332"/>
        </pc:sldMkLst>
      </pc:sldChg>
      <pc:sldChg chg="del">
        <pc:chgData name="Richard Rosenfeld" userId="3d1474fb4e56c1b8" providerId="LiveId" clId="{5FCDBB26-DE2D-4C73-A6E6-010C4315B46C}" dt="2019-06-07T23:26:39.387" v="797" actId="2696"/>
        <pc:sldMkLst>
          <pc:docMk/>
          <pc:sldMk cId="2040327726" sldId="333"/>
        </pc:sldMkLst>
      </pc:sldChg>
      <pc:sldChg chg="del">
        <pc:chgData name="Richard Rosenfeld" userId="3d1474fb4e56c1b8" providerId="LiveId" clId="{5FCDBB26-DE2D-4C73-A6E6-010C4315B46C}" dt="2019-06-07T23:26:39.387" v="798" actId="2696"/>
        <pc:sldMkLst>
          <pc:docMk/>
          <pc:sldMk cId="3002606181" sldId="334"/>
        </pc:sldMkLst>
      </pc:sldChg>
      <pc:sldChg chg="del">
        <pc:chgData name="Richard Rosenfeld" userId="3d1474fb4e56c1b8" providerId="LiveId" clId="{5FCDBB26-DE2D-4C73-A6E6-010C4315B46C}" dt="2019-06-07T23:26:39.403" v="799" actId="2696"/>
        <pc:sldMkLst>
          <pc:docMk/>
          <pc:sldMk cId="181145404" sldId="335"/>
        </pc:sldMkLst>
      </pc:sldChg>
      <pc:sldChg chg="del">
        <pc:chgData name="Richard Rosenfeld" userId="3d1474fb4e56c1b8" providerId="LiveId" clId="{5FCDBB26-DE2D-4C73-A6E6-010C4315B46C}" dt="2019-06-07T23:26:39.403" v="800" actId="2696"/>
        <pc:sldMkLst>
          <pc:docMk/>
          <pc:sldMk cId="1393874914" sldId="336"/>
        </pc:sldMkLst>
      </pc:sldChg>
      <pc:sldChg chg="del">
        <pc:chgData name="Richard Rosenfeld" userId="3d1474fb4e56c1b8" providerId="LiveId" clId="{5FCDBB26-DE2D-4C73-A6E6-010C4315B46C}" dt="2019-06-07T23:26:39.418" v="801" actId="2696"/>
        <pc:sldMkLst>
          <pc:docMk/>
          <pc:sldMk cId="3448468793" sldId="337"/>
        </pc:sldMkLst>
      </pc:sldChg>
      <pc:sldChg chg="del">
        <pc:chgData name="Richard Rosenfeld" userId="3d1474fb4e56c1b8" providerId="LiveId" clId="{5FCDBB26-DE2D-4C73-A6E6-010C4315B46C}" dt="2019-06-07T23:26:39.434" v="802" actId="2696"/>
        <pc:sldMkLst>
          <pc:docMk/>
          <pc:sldMk cId="3454240165" sldId="338"/>
        </pc:sldMkLst>
      </pc:sldChg>
      <pc:sldChg chg="del">
        <pc:chgData name="Richard Rosenfeld" userId="3d1474fb4e56c1b8" providerId="LiveId" clId="{5FCDBB26-DE2D-4C73-A6E6-010C4315B46C}" dt="2019-06-07T23:26:39.450" v="803" actId="2696"/>
        <pc:sldMkLst>
          <pc:docMk/>
          <pc:sldMk cId="3442240585" sldId="339"/>
        </pc:sldMkLst>
      </pc:sldChg>
      <pc:sldChg chg="del">
        <pc:chgData name="Richard Rosenfeld" userId="3d1474fb4e56c1b8" providerId="LiveId" clId="{5FCDBB26-DE2D-4C73-A6E6-010C4315B46C}" dt="2019-06-07T23:26:39.512" v="804" actId="2696"/>
        <pc:sldMkLst>
          <pc:docMk/>
          <pc:sldMk cId="2039843259" sldId="340"/>
        </pc:sldMkLst>
      </pc:sldChg>
      <pc:sldChg chg="del">
        <pc:chgData name="Richard Rosenfeld" userId="3d1474fb4e56c1b8" providerId="LiveId" clId="{5FCDBB26-DE2D-4C73-A6E6-010C4315B46C}" dt="2019-06-07T23:26:39.528" v="805" actId="2696"/>
        <pc:sldMkLst>
          <pc:docMk/>
          <pc:sldMk cId="3006551800" sldId="341"/>
        </pc:sldMkLst>
      </pc:sldChg>
      <pc:sldChg chg="del">
        <pc:chgData name="Richard Rosenfeld" userId="3d1474fb4e56c1b8" providerId="LiveId" clId="{5FCDBB26-DE2D-4C73-A6E6-010C4315B46C}" dt="2019-06-07T23:26:39.543" v="806" actId="2696"/>
        <pc:sldMkLst>
          <pc:docMk/>
          <pc:sldMk cId="2861320914" sldId="342"/>
        </pc:sldMkLst>
      </pc:sldChg>
      <pc:sldChg chg="del">
        <pc:chgData name="Richard Rosenfeld" userId="3d1474fb4e56c1b8" providerId="LiveId" clId="{5FCDBB26-DE2D-4C73-A6E6-010C4315B46C}" dt="2019-06-07T23:26:39.621" v="807" actId="2696"/>
        <pc:sldMkLst>
          <pc:docMk/>
          <pc:sldMk cId="617064115" sldId="343"/>
        </pc:sldMkLst>
      </pc:sldChg>
      <pc:sldChg chg="del">
        <pc:chgData name="Richard Rosenfeld" userId="3d1474fb4e56c1b8" providerId="LiveId" clId="{5FCDBB26-DE2D-4C73-A6E6-010C4315B46C}" dt="2019-06-07T23:26:39.637" v="808" actId="2696"/>
        <pc:sldMkLst>
          <pc:docMk/>
          <pc:sldMk cId="2357485639" sldId="344"/>
        </pc:sldMkLst>
      </pc:sldChg>
      <pc:sldChg chg="del">
        <pc:chgData name="Richard Rosenfeld" userId="3d1474fb4e56c1b8" providerId="LiveId" clId="{5FCDBB26-DE2D-4C73-A6E6-010C4315B46C}" dt="2019-06-07T23:26:39.637" v="809" actId="2696"/>
        <pc:sldMkLst>
          <pc:docMk/>
          <pc:sldMk cId="2480829716" sldId="345"/>
        </pc:sldMkLst>
      </pc:sldChg>
      <pc:sldChg chg="del">
        <pc:chgData name="Richard Rosenfeld" userId="3d1474fb4e56c1b8" providerId="LiveId" clId="{5FCDBB26-DE2D-4C73-A6E6-010C4315B46C}" dt="2019-06-07T23:26:39.653" v="810" actId="2696"/>
        <pc:sldMkLst>
          <pc:docMk/>
          <pc:sldMk cId="3809320756" sldId="346"/>
        </pc:sldMkLst>
      </pc:sldChg>
      <pc:sldChg chg="del">
        <pc:chgData name="Richard Rosenfeld" userId="3d1474fb4e56c1b8" providerId="LiveId" clId="{5FCDBB26-DE2D-4C73-A6E6-010C4315B46C}" dt="2019-06-07T23:26:39.668" v="811" actId="2696"/>
        <pc:sldMkLst>
          <pc:docMk/>
          <pc:sldMk cId="3657782277" sldId="347"/>
        </pc:sldMkLst>
      </pc:sldChg>
      <pc:sldChg chg="del">
        <pc:chgData name="Richard Rosenfeld" userId="3d1474fb4e56c1b8" providerId="LiveId" clId="{5FCDBB26-DE2D-4C73-A6E6-010C4315B46C}" dt="2019-06-07T23:26:39.668" v="812" actId="2696"/>
        <pc:sldMkLst>
          <pc:docMk/>
          <pc:sldMk cId="3734443593" sldId="348"/>
        </pc:sldMkLst>
      </pc:sldChg>
      <pc:sldChg chg="del">
        <pc:chgData name="Richard Rosenfeld" userId="3d1474fb4e56c1b8" providerId="LiveId" clId="{5FCDBB26-DE2D-4C73-A6E6-010C4315B46C}" dt="2019-06-07T23:28:47.677" v="834"/>
        <pc:sldMkLst>
          <pc:docMk/>
          <pc:sldMk cId="2210837026" sldId="349"/>
        </pc:sldMkLst>
      </pc:sldChg>
      <pc:sldChg chg="del">
        <pc:chgData name="Richard Rosenfeld" userId="3d1474fb4e56c1b8" providerId="LiveId" clId="{5FCDBB26-DE2D-4C73-A6E6-010C4315B46C}" dt="2019-06-07T23:26:39.684" v="813" actId="2696"/>
        <pc:sldMkLst>
          <pc:docMk/>
          <pc:sldMk cId="2573980826" sldId="349"/>
        </pc:sldMkLst>
      </pc:sldChg>
      <pc:sldChg chg="del">
        <pc:chgData name="Richard Rosenfeld" userId="3d1474fb4e56c1b8" providerId="LiveId" clId="{5FCDBB26-DE2D-4C73-A6E6-010C4315B46C}" dt="2019-06-07T23:26:39.684" v="814" actId="2696"/>
        <pc:sldMkLst>
          <pc:docMk/>
          <pc:sldMk cId="3822153119" sldId="350"/>
        </pc:sldMkLst>
      </pc:sldChg>
      <pc:sldChg chg="del">
        <pc:chgData name="Richard Rosenfeld" userId="3d1474fb4e56c1b8" providerId="LiveId" clId="{5FCDBB26-DE2D-4C73-A6E6-010C4315B46C}" dt="2019-06-07T23:26:39.700" v="815" actId="2696"/>
        <pc:sldMkLst>
          <pc:docMk/>
          <pc:sldMk cId="1836968618" sldId="351"/>
        </pc:sldMkLst>
      </pc:sldChg>
      <pc:sldChg chg="del">
        <pc:chgData name="Richard Rosenfeld" userId="3d1474fb4e56c1b8" providerId="LiveId" clId="{5FCDBB26-DE2D-4C73-A6E6-010C4315B46C}" dt="2019-06-07T23:26:39.715" v="816" actId="2696"/>
        <pc:sldMkLst>
          <pc:docMk/>
          <pc:sldMk cId="1321255894" sldId="352"/>
        </pc:sldMkLst>
      </pc:sldChg>
      <pc:sldChg chg="del">
        <pc:chgData name="Richard Rosenfeld" userId="3d1474fb4e56c1b8" providerId="LiveId" clId="{5FCDBB26-DE2D-4C73-A6E6-010C4315B46C}" dt="2019-06-07T23:26:39.715" v="817" actId="2696"/>
        <pc:sldMkLst>
          <pc:docMk/>
          <pc:sldMk cId="2893963522" sldId="353"/>
        </pc:sldMkLst>
      </pc:sldChg>
      <pc:sldChg chg="del">
        <pc:chgData name="Richard Rosenfeld" userId="3d1474fb4e56c1b8" providerId="LiveId" clId="{5FCDBB26-DE2D-4C73-A6E6-010C4315B46C}" dt="2019-06-07T23:26:39.731" v="818" actId="2696"/>
        <pc:sldMkLst>
          <pc:docMk/>
          <pc:sldMk cId="108941072" sldId="354"/>
        </pc:sldMkLst>
      </pc:sldChg>
      <pc:sldChg chg="del">
        <pc:chgData name="Richard Rosenfeld" userId="3d1474fb4e56c1b8" providerId="LiveId" clId="{5FCDBB26-DE2D-4C73-A6E6-010C4315B46C}" dt="2019-06-07T23:26:39.747" v="819" actId="2696"/>
        <pc:sldMkLst>
          <pc:docMk/>
          <pc:sldMk cId="2720465187" sldId="355"/>
        </pc:sldMkLst>
      </pc:sldChg>
      <pc:sldChg chg="del">
        <pc:chgData name="Richard Rosenfeld" userId="3d1474fb4e56c1b8" providerId="LiveId" clId="{5FCDBB26-DE2D-4C73-A6E6-010C4315B46C}" dt="2019-06-07T23:26:39.747" v="820" actId="2696"/>
        <pc:sldMkLst>
          <pc:docMk/>
          <pc:sldMk cId="625034755" sldId="356"/>
        </pc:sldMkLst>
      </pc:sldChg>
      <pc:sldChg chg="del">
        <pc:chgData name="Richard Rosenfeld" userId="3d1474fb4e56c1b8" providerId="LiveId" clId="{5FCDBB26-DE2D-4C73-A6E6-010C4315B46C}" dt="2019-06-07T23:26:39.763" v="821" actId="2696"/>
        <pc:sldMkLst>
          <pc:docMk/>
          <pc:sldMk cId="2900392511" sldId="357"/>
        </pc:sldMkLst>
      </pc:sldChg>
      <pc:sldChg chg="del">
        <pc:chgData name="Richard Rosenfeld" userId="3d1474fb4e56c1b8" providerId="LiveId" clId="{5FCDBB26-DE2D-4C73-A6E6-010C4315B46C}" dt="2019-06-07T23:26:39.763" v="822" actId="2696"/>
        <pc:sldMkLst>
          <pc:docMk/>
          <pc:sldMk cId="3052194351" sldId="358"/>
        </pc:sldMkLst>
      </pc:sldChg>
      <pc:sldChg chg="del">
        <pc:chgData name="Richard Rosenfeld" userId="3d1474fb4e56c1b8" providerId="LiveId" clId="{5FCDBB26-DE2D-4C73-A6E6-010C4315B46C}" dt="2019-06-07T23:26:39.778" v="823" actId="2696"/>
        <pc:sldMkLst>
          <pc:docMk/>
          <pc:sldMk cId="920801326" sldId="359"/>
        </pc:sldMkLst>
      </pc:sldChg>
      <pc:sldChg chg="del">
        <pc:chgData name="Richard Rosenfeld" userId="3d1474fb4e56c1b8" providerId="LiveId" clId="{5FCDBB26-DE2D-4C73-A6E6-010C4315B46C}" dt="2019-06-07T23:26:39.778" v="824" actId="2696"/>
        <pc:sldMkLst>
          <pc:docMk/>
          <pc:sldMk cId="2489619735" sldId="360"/>
        </pc:sldMkLst>
      </pc:sldChg>
      <pc:sldChg chg="del">
        <pc:chgData name="Richard Rosenfeld" userId="3d1474fb4e56c1b8" providerId="LiveId" clId="{5FCDBB26-DE2D-4C73-A6E6-010C4315B46C}" dt="2019-06-07T23:26:39.810" v="825" actId="2696"/>
        <pc:sldMkLst>
          <pc:docMk/>
          <pc:sldMk cId="4099474090" sldId="361"/>
        </pc:sldMkLst>
      </pc:sldChg>
      <pc:sldChg chg="addSp modSp">
        <pc:chgData name="Richard Rosenfeld" userId="3d1474fb4e56c1b8" providerId="LiveId" clId="{5FCDBB26-DE2D-4C73-A6E6-010C4315B46C}" dt="2019-06-07T23:24:19.222" v="787" actId="6549"/>
        <pc:sldMkLst>
          <pc:docMk/>
          <pc:sldMk cId="3647466153" sldId="369"/>
        </pc:sldMkLst>
        <pc:spChg chg="mod">
          <ac:chgData name="Richard Rosenfeld" userId="3d1474fb4e56c1b8" providerId="LiveId" clId="{5FCDBB26-DE2D-4C73-A6E6-010C4315B46C}" dt="2019-06-07T23:16:58.448" v="157" actId="1076"/>
          <ac:spMkLst>
            <pc:docMk/>
            <pc:sldMk cId="3647466153" sldId="369"/>
            <ac:spMk id="2" creationId="{941C4AE8-3A4B-4A56-86C5-415EF7D87779}"/>
          </ac:spMkLst>
        </pc:spChg>
        <pc:spChg chg="mod">
          <ac:chgData name="Richard Rosenfeld" userId="3d1474fb4e56c1b8" providerId="LiveId" clId="{5FCDBB26-DE2D-4C73-A6E6-010C4315B46C}" dt="2019-06-07T23:21:47.923" v="745" actId="207"/>
          <ac:spMkLst>
            <pc:docMk/>
            <pc:sldMk cId="3647466153" sldId="369"/>
            <ac:spMk id="3" creationId="{43AEB2BC-3C50-4687-A5EB-834D59B055E7}"/>
          </ac:spMkLst>
        </pc:spChg>
        <pc:spChg chg="add mod">
          <ac:chgData name="Richard Rosenfeld" userId="3d1474fb4e56c1b8" providerId="LiveId" clId="{5FCDBB26-DE2D-4C73-A6E6-010C4315B46C}" dt="2019-06-07T23:24:19.222" v="787" actId="6549"/>
          <ac:spMkLst>
            <pc:docMk/>
            <pc:sldMk cId="3647466153" sldId="369"/>
            <ac:spMk id="8" creationId="{91FFEF89-00F1-4B03-8861-5DD86DDD2154}"/>
          </ac:spMkLst>
        </pc:spChg>
        <pc:picChg chg="mod">
          <ac:chgData name="Richard Rosenfeld" userId="3d1474fb4e56c1b8" providerId="LiveId" clId="{5FCDBB26-DE2D-4C73-A6E6-010C4315B46C}" dt="2019-06-07T23:23:06.477" v="754" actId="1076"/>
          <ac:picMkLst>
            <pc:docMk/>
            <pc:sldMk cId="3647466153" sldId="369"/>
            <ac:picMk id="5" creationId="{F40F4D02-F6AD-4AC3-AC4E-E55E700A58D8}"/>
          </ac:picMkLst>
        </pc:picChg>
        <pc:picChg chg="add mod">
          <ac:chgData name="Richard Rosenfeld" userId="3d1474fb4e56c1b8" providerId="LiveId" clId="{5FCDBB26-DE2D-4C73-A6E6-010C4315B46C}" dt="2019-06-07T23:23:06.477" v="754" actId="1076"/>
          <ac:picMkLst>
            <pc:docMk/>
            <pc:sldMk cId="3647466153" sldId="369"/>
            <ac:picMk id="6" creationId="{FC28AADF-ACC1-4683-858D-C4640D9769CA}"/>
          </ac:picMkLst>
        </pc:picChg>
        <pc:picChg chg="mod">
          <ac:chgData name="Richard Rosenfeld" userId="3d1474fb4e56c1b8" providerId="LiveId" clId="{5FCDBB26-DE2D-4C73-A6E6-010C4315B46C}" dt="2019-06-07T23:23:06.477" v="754" actId="1076"/>
          <ac:picMkLst>
            <pc:docMk/>
            <pc:sldMk cId="3647466153" sldId="369"/>
            <ac:picMk id="7" creationId="{CB9DC4C1-2796-4404-AEB9-9B77A7BF1EEF}"/>
          </ac:picMkLst>
        </pc:picChg>
      </pc:sldChg>
      <pc:sldChg chg="add">
        <pc:chgData name="Richard Rosenfeld" userId="3d1474fb4e56c1b8" providerId="LiveId" clId="{5FCDBB26-DE2D-4C73-A6E6-010C4315B46C}" dt="2019-06-07T23:25:02.807" v="788"/>
        <pc:sldMkLst>
          <pc:docMk/>
          <pc:sldMk cId="4122983275" sldId="370"/>
        </pc:sldMkLst>
      </pc:sldChg>
      <pc:sldChg chg="del">
        <pc:chgData name="Richard Rosenfeld" userId="3d1474fb4e56c1b8" providerId="LiveId" clId="{5FCDBB26-DE2D-4C73-A6E6-010C4315B46C}" dt="2019-06-07T23:28:47.677" v="834"/>
        <pc:sldMkLst>
          <pc:docMk/>
          <pc:sldMk cId="2948426704" sldId="389"/>
        </pc:sldMkLst>
      </pc:sldChg>
      <pc:sldChg chg="del">
        <pc:chgData name="Richard Rosenfeld" userId="3d1474fb4e56c1b8" providerId="LiveId" clId="{5FCDBB26-DE2D-4C73-A6E6-010C4315B46C}" dt="2019-06-07T23:28:47.677" v="834"/>
        <pc:sldMkLst>
          <pc:docMk/>
          <pc:sldMk cId="814945057" sldId="399"/>
        </pc:sldMkLst>
      </pc:sldChg>
      <pc:sldChg chg="modSp del">
        <pc:chgData name="Richard Rosenfeld" userId="3d1474fb4e56c1b8" providerId="LiveId" clId="{5FCDBB26-DE2D-4C73-A6E6-010C4315B46C}" dt="2019-06-07T23:28:47.677" v="834"/>
        <pc:sldMkLst>
          <pc:docMk/>
          <pc:sldMk cId="1202159557" sldId="420"/>
        </pc:sldMkLst>
        <pc:spChg chg="mod">
          <ac:chgData name="Richard Rosenfeld" userId="3d1474fb4e56c1b8" providerId="LiveId" clId="{5FCDBB26-DE2D-4C73-A6E6-010C4315B46C}" dt="2019-06-07T23:28:47.677" v="834"/>
          <ac:spMkLst>
            <pc:docMk/>
            <pc:sldMk cId="1202159557" sldId="420"/>
            <ac:spMk id="3" creationId="{00000000-0000-0000-0000-000000000000}"/>
          </ac:spMkLst>
        </pc:spChg>
      </pc:sldChg>
      <pc:sldChg chg="del">
        <pc:chgData name="Richard Rosenfeld" userId="3d1474fb4e56c1b8" providerId="LiveId" clId="{5FCDBB26-DE2D-4C73-A6E6-010C4315B46C}" dt="2019-06-07T23:28:47.677" v="834"/>
        <pc:sldMkLst>
          <pc:docMk/>
          <pc:sldMk cId="2850885204" sldId="423"/>
        </pc:sldMkLst>
      </pc:sldChg>
      <pc:sldChg chg="del">
        <pc:chgData name="Richard Rosenfeld" userId="3d1474fb4e56c1b8" providerId="LiveId" clId="{5FCDBB26-DE2D-4C73-A6E6-010C4315B46C}" dt="2019-06-07T23:28:47.677" v="834"/>
        <pc:sldMkLst>
          <pc:docMk/>
          <pc:sldMk cId="2391804265" sldId="424"/>
        </pc:sldMkLst>
      </pc:sldChg>
      <pc:sldChg chg="modSp del">
        <pc:chgData name="Richard Rosenfeld" userId="3d1474fb4e56c1b8" providerId="LiveId" clId="{5FCDBB26-DE2D-4C73-A6E6-010C4315B46C}" dt="2019-06-07T23:28:47.677" v="834"/>
        <pc:sldMkLst>
          <pc:docMk/>
          <pc:sldMk cId="3757305979" sldId="425"/>
        </pc:sldMkLst>
        <pc:spChg chg="mod">
          <ac:chgData name="Richard Rosenfeld" userId="3d1474fb4e56c1b8" providerId="LiveId" clId="{5FCDBB26-DE2D-4C73-A6E6-010C4315B46C}" dt="2019-06-07T23:28:47.677" v="834"/>
          <ac:spMkLst>
            <pc:docMk/>
            <pc:sldMk cId="3757305979" sldId="425"/>
            <ac:spMk id="3" creationId="{00000000-0000-0000-0000-000000000000}"/>
          </ac:spMkLst>
        </pc:spChg>
      </pc:sldChg>
      <pc:sldChg chg="modSp del">
        <pc:chgData name="Richard Rosenfeld" userId="3d1474fb4e56c1b8" providerId="LiveId" clId="{5FCDBB26-DE2D-4C73-A6E6-010C4315B46C}" dt="2019-06-07T23:28:47.677" v="834"/>
        <pc:sldMkLst>
          <pc:docMk/>
          <pc:sldMk cId="3768622189" sldId="426"/>
        </pc:sldMkLst>
        <pc:spChg chg="mod">
          <ac:chgData name="Richard Rosenfeld" userId="3d1474fb4e56c1b8" providerId="LiveId" clId="{5FCDBB26-DE2D-4C73-A6E6-010C4315B46C}" dt="2019-06-07T23:28:47.677" v="834"/>
          <ac:spMkLst>
            <pc:docMk/>
            <pc:sldMk cId="3768622189" sldId="426"/>
            <ac:spMk id="2" creationId="{00000000-0000-0000-0000-000000000000}"/>
          </ac:spMkLst>
        </pc:spChg>
        <pc:spChg chg="mod">
          <ac:chgData name="Richard Rosenfeld" userId="3d1474fb4e56c1b8" providerId="LiveId" clId="{5FCDBB26-DE2D-4C73-A6E6-010C4315B46C}" dt="2019-06-07T23:28:47.677" v="834"/>
          <ac:spMkLst>
            <pc:docMk/>
            <pc:sldMk cId="3768622189" sldId="426"/>
            <ac:spMk id="3" creationId="{00000000-0000-0000-0000-000000000000}"/>
          </ac:spMkLst>
        </pc:spChg>
      </pc:sldChg>
      <pc:sldChg chg="del">
        <pc:chgData name="Richard Rosenfeld" userId="3d1474fb4e56c1b8" providerId="LiveId" clId="{5FCDBB26-DE2D-4C73-A6E6-010C4315B46C}" dt="2019-06-07T23:28:47.677" v="834"/>
        <pc:sldMkLst>
          <pc:docMk/>
          <pc:sldMk cId="3265554681" sldId="427"/>
        </pc:sldMkLst>
      </pc:sldChg>
      <pc:sldChg chg="del">
        <pc:chgData name="Richard Rosenfeld" userId="3d1474fb4e56c1b8" providerId="LiveId" clId="{5FCDBB26-DE2D-4C73-A6E6-010C4315B46C}" dt="2019-06-07T23:28:47.677" v="834"/>
        <pc:sldMkLst>
          <pc:docMk/>
          <pc:sldMk cId="2994204105" sldId="429"/>
        </pc:sldMkLst>
      </pc:sldChg>
      <pc:sldChg chg="del">
        <pc:chgData name="Richard Rosenfeld" userId="3d1474fb4e56c1b8" providerId="LiveId" clId="{5FCDBB26-DE2D-4C73-A6E6-010C4315B46C}" dt="2019-06-07T23:28:47.677" v="834"/>
        <pc:sldMkLst>
          <pc:docMk/>
          <pc:sldMk cId="45627285" sldId="430"/>
        </pc:sldMkLst>
      </pc:sldChg>
      <pc:sldChg chg="del">
        <pc:chgData name="Richard Rosenfeld" userId="3d1474fb4e56c1b8" providerId="LiveId" clId="{5FCDBB26-DE2D-4C73-A6E6-010C4315B46C}" dt="2019-06-07T23:28:47.677" v="834"/>
        <pc:sldMkLst>
          <pc:docMk/>
          <pc:sldMk cId="962917007" sldId="431"/>
        </pc:sldMkLst>
      </pc:sldChg>
      <pc:sldChg chg="del">
        <pc:chgData name="Richard Rosenfeld" userId="3d1474fb4e56c1b8" providerId="LiveId" clId="{5FCDBB26-DE2D-4C73-A6E6-010C4315B46C}" dt="2019-06-07T23:28:47.677" v="834"/>
        <pc:sldMkLst>
          <pc:docMk/>
          <pc:sldMk cId="147500630" sldId="434"/>
        </pc:sldMkLst>
      </pc:sldChg>
      <pc:sldChg chg="del">
        <pc:chgData name="Richard Rosenfeld" userId="3d1474fb4e56c1b8" providerId="LiveId" clId="{5FCDBB26-DE2D-4C73-A6E6-010C4315B46C}" dt="2019-06-07T23:28:47.677" v="834"/>
        <pc:sldMkLst>
          <pc:docMk/>
          <pc:sldMk cId="306313668" sldId="435"/>
        </pc:sldMkLst>
      </pc:sldChg>
      <pc:sldChg chg="modSp del">
        <pc:chgData name="Richard Rosenfeld" userId="3d1474fb4e56c1b8" providerId="LiveId" clId="{5FCDBB26-DE2D-4C73-A6E6-010C4315B46C}" dt="2019-06-07T23:28:47.677" v="834"/>
        <pc:sldMkLst>
          <pc:docMk/>
          <pc:sldMk cId="4047000904" sldId="436"/>
        </pc:sldMkLst>
        <pc:spChg chg="mod">
          <ac:chgData name="Richard Rosenfeld" userId="3d1474fb4e56c1b8" providerId="LiveId" clId="{5FCDBB26-DE2D-4C73-A6E6-010C4315B46C}" dt="2019-06-07T23:28:47.677" v="834"/>
          <ac:spMkLst>
            <pc:docMk/>
            <pc:sldMk cId="4047000904" sldId="436"/>
            <ac:spMk id="3" creationId="{00000000-0000-0000-0000-000000000000}"/>
          </ac:spMkLst>
        </pc:spChg>
      </pc:sldChg>
      <pc:sldChg chg="del">
        <pc:chgData name="Richard Rosenfeld" userId="3d1474fb4e56c1b8" providerId="LiveId" clId="{5FCDBB26-DE2D-4C73-A6E6-010C4315B46C}" dt="2019-06-07T23:28:47.677" v="834"/>
        <pc:sldMkLst>
          <pc:docMk/>
          <pc:sldMk cId="3312676158" sldId="437"/>
        </pc:sldMkLst>
      </pc:sldChg>
      <pc:sldChg chg="del">
        <pc:chgData name="Richard Rosenfeld" userId="3d1474fb4e56c1b8" providerId="LiveId" clId="{5FCDBB26-DE2D-4C73-A6E6-010C4315B46C}" dt="2019-06-07T23:28:47.677" v="834"/>
        <pc:sldMkLst>
          <pc:docMk/>
          <pc:sldMk cId="2621944848" sldId="438"/>
        </pc:sldMkLst>
      </pc:sldChg>
      <pc:sldChg chg="del">
        <pc:chgData name="Richard Rosenfeld" userId="3d1474fb4e56c1b8" providerId="LiveId" clId="{5FCDBB26-DE2D-4C73-A6E6-010C4315B46C}" dt="2019-06-07T23:28:47.677" v="834"/>
        <pc:sldMkLst>
          <pc:docMk/>
          <pc:sldMk cId="345821672" sldId="439"/>
        </pc:sldMkLst>
      </pc:sldChg>
      <pc:sldChg chg="del">
        <pc:chgData name="Richard Rosenfeld" userId="3d1474fb4e56c1b8" providerId="LiveId" clId="{5FCDBB26-DE2D-4C73-A6E6-010C4315B46C}" dt="2019-06-07T23:28:47.677" v="834"/>
        <pc:sldMkLst>
          <pc:docMk/>
          <pc:sldMk cId="2227058757" sldId="440"/>
        </pc:sldMkLst>
      </pc:sldChg>
      <pc:sldChg chg="del">
        <pc:chgData name="Richard Rosenfeld" userId="3d1474fb4e56c1b8" providerId="LiveId" clId="{5FCDBB26-DE2D-4C73-A6E6-010C4315B46C}" dt="2019-06-07T23:28:47.677" v="834"/>
        <pc:sldMkLst>
          <pc:docMk/>
          <pc:sldMk cId="2907458508" sldId="441"/>
        </pc:sldMkLst>
      </pc:sldChg>
      <pc:sldChg chg="del">
        <pc:chgData name="Richard Rosenfeld" userId="3d1474fb4e56c1b8" providerId="LiveId" clId="{5FCDBB26-DE2D-4C73-A6E6-010C4315B46C}" dt="2019-06-07T23:28:47.677" v="834"/>
        <pc:sldMkLst>
          <pc:docMk/>
          <pc:sldMk cId="2874376889" sldId="442"/>
        </pc:sldMkLst>
      </pc:sldChg>
      <pc:sldChg chg="del">
        <pc:chgData name="Richard Rosenfeld" userId="3d1474fb4e56c1b8" providerId="LiveId" clId="{5FCDBB26-DE2D-4C73-A6E6-010C4315B46C}" dt="2019-06-07T23:28:47.677" v="834"/>
        <pc:sldMkLst>
          <pc:docMk/>
          <pc:sldMk cId="3177547333" sldId="443"/>
        </pc:sldMkLst>
      </pc:sldChg>
      <pc:sldChg chg="del">
        <pc:chgData name="Richard Rosenfeld" userId="3d1474fb4e56c1b8" providerId="LiveId" clId="{5FCDBB26-DE2D-4C73-A6E6-010C4315B46C}" dt="2019-06-07T23:28:47.677" v="834"/>
        <pc:sldMkLst>
          <pc:docMk/>
          <pc:sldMk cId="2607810599" sldId="449"/>
        </pc:sldMkLst>
      </pc:sldChg>
      <pc:sldChg chg="del">
        <pc:chgData name="Richard Rosenfeld" userId="3d1474fb4e56c1b8" providerId="LiveId" clId="{5FCDBB26-DE2D-4C73-A6E6-010C4315B46C}" dt="2019-06-07T23:28:47.677" v="834"/>
        <pc:sldMkLst>
          <pc:docMk/>
          <pc:sldMk cId="2546394359" sldId="450"/>
        </pc:sldMkLst>
      </pc:sldChg>
      <pc:sldChg chg="del">
        <pc:chgData name="Richard Rosenfeld" userId="3d1474fb4e56c1b8" providerId="LiveId" clId="{5FCDBB26-DE2D-4C73-A6E6-010C4315B46C}" dt="2019-06-07T23:28:47.677" v="834"/>
        <pc:sldMkLst>
          <pc:docMk/>
          <pc:sldMk cId="2725132749" sldId="451"/>
        </pc:sldMkLst>
      </pc:sldChg>
      <pc:sldChg chg="del">
        <pc:chgData name="Richard Rosenfeld" userId="3d1474fb4e56c1b8" providerId="LiveId" clId="{5FCDBB26-DE2D-4C73-A6E6-010C4315B46C}" dt="2019-06-07T23:28:47.677" v="834"/>
        <pc:sldMkLst>
          <pc:docMk/>
          <pc:sldMk cId="1518310337" sldId="453"/>
        </pc:sldMkLst>
      </pc:sldChg>
      <pc:sldChg chg="modSp del">
        <pc:chgData name="Richard Rosenfeld" userId="3d1474fb4e56c1b8" providerId="LiveId" clId="{5FCDBB26-DE2D-4C73-A6E6-010C4315B46C}" dt="2019-06-07T23:28:47.677" v="834"/>
        <pc:sldMkLst>
          <pc:docMk/>
          <pc:sldMk cId="580538140" sldId="455"/>
        </pc:sldMkLst>
        <pc:spChg chg="mod">
          <ac:chgData name="Richard Rosenfeld" userId="3d1474fb4e56c1b8" providerId="LiveId" clId="{5FCDBB26-DE2D-4C73-A6E6-010C4315B46C}" dt="2019-06-07T23:28:47.677" v="834"/>
          <ac:spMkLst>
            <pc:docMk/>
            <pc:sldMk cId="580538140" sldId="455"/>
            <ac:spMk id="3" creationId="{00000000-0000-0000-0000-000000000000}"/>
          </ac:spMkLst>
        </pc:spChg>
      </pc:sldChg>
      <pc:sldChg chg="modSp del">
        <pc:chgData name="Richard Rosenfeld" userId="3d1474fb4e56c1b8" providerId="LiveId" clId="{5FCDBB26-DE2D-4C73-A6E6-010C4315B46C}" dt="2019-06-07T23:28:47.677" v="834"/>
        <pc:sldMkLst>
          <pc:docMk/>
          <pc:sldMk cId="4174380616" sldId="456"/>
        </pc:sldMkLst>
        <pc:spChg chg="mod">
          <ac:chgData name="Richard Rosenfeld" userId="3d1474fb4e56c1b8" providerId="LiveId" clId="{5FCDBB26-DE2D-4C73-A6E6-010C4315B46C}" dt="2019-06-07T23:28:47.677" v="834"/>
          <ac:spMkLst>
            <pc:docMk/>
            <pc:sldMk cId="4174380616" sldId="456"/>
            <ac:spMk id="3" creationId="{00000000-0000-0000-0000-000000000000}"/>
          </ac:spMkLst>
        </pc:spChg>
      </pc:sldChg>
      <pc:sldChg chg="del">
        <pc:chgData name="Richard Rosenfeld" userId="3d1474fb4e56c1b8" providerId="LiveId" clId="{5FCDBB26-DE2D-4C73-A6E6-010C4315B46C}" dt="2019-06-07T23:28:47.677" v="834"/>
        <pc:sldMkLst>
          <pc:docMk/>
          <pc:sldMk cId="4229430334" sldId="457"/>
        </pc:sldMkLst>
      </pc:sldChg>
    </pc:docChg>
  </pc:docChgLst>
  <pc:docChgLst>
    <pc:chgData name="Richard Rosenfeld" userId="3d1474fb4e56c1b8" providerId="LiveId" clId="{BC67C3E7-9DF1-4327-8E53-15681EA77581}"/>
    <pc:docChg chg="addSld modSld">
      <pc:chgData name="Richard Rosenfeld" userId="3d1474fb4e56c1b8" providerId="LiveId" clId="{BC67C3E7-9DF1-4327-8E53-15681EA77581}" dt="2019-06-07T08:48:45.009" v="25" actId="1076"/>
      <pc:docMkLst>
        <pc:docMk/>
      </pc:docMkLst>
      <pc:sldChg chg="addSp modSp add">
        <pc:chgData name="Richard Rosenfeld" userId="3d1474fb4e56c1b8" providerId="LiveId" clId="{BC67C3E7-9DF1-4327-8E53-15681EA77581}" dt="2019-06-07T08:48:45.009" v="25" actId="1076"/>
        <pc:sldMkLst>
          <pc:docMk/>
          <pc:sldMk cId="3647466153" sldId="369"/>
        </pc:sldMkLst>
        <pc:spChg chg="mod">
          <ac:chgData name="Richard Rosenfeld" userId="3d1474fb4e56c1b8" providerId="LiveId" clId="{BC67C3E7-9DF1-4327-8E53-15681EA77581}" dt="2019-06-07T08:45:58.646" v="2" actId="14100"/>
          <ac:spMkLst>
            <pc:docMk/>
            <pc:sldMk cId="3647466153" sldId="369"/>
            <ac:spMk id="2" creationId="{941C4AE8-3A4B-4A56-86C5-415EF7D87779}"/>
          </ac:spMkLst>
        </pc:spChg>
        <pc:spChg chg="mod">
          <ac:chgData name="Richard Rosenfeld" userId="3d1474fb4e56c1b8" providerId="LiveId" clId="{BC67C3E7-9DF1-4327-8E53-15681EA77581}" dt="2019-06-07T08:46:05.784" v="4" actId="14100"/>
          <ac:spMkLst>
            <pc:docMk/>
            <pc:sldMk cId="3647466153" sldId="369"/>
            <ac:spMk id="3" creationId="{43AEB2BC-3C50-4687-A5EB-834D59B055E7}"/>
          </ac:spMkLst>
        </pc:spChg>
        <pc:picChg chg="add mod modCrop">
          <ac:chgData name="Richard Rosenfeld" userId="3d1474fb4e56c1b8" providerId="LiveId" clId="{BC67C3E7-9DF1-4327-8E53-15681EA77581}" dt="2019-06-07T08:48:32.163" v="22" actId="732"/>
          <ac:picMkLst>
            <pc:docMk/>
            <pc:sldMk cId="3647466153" sldId="369"/>
            <ac:picMk id="5" creationId="{F40F4D02-F6AD-4AC3-AC4E-E55E700A58D8}"/>
          </ac:picMkLst>
        </pc:picChg>
        <pc:picChg chg="add mod modCrop">
          <ac:chgData name="Richard Rosenfeld" userId="3d1474fb4e56c1b8" providerId="LiveId" clId="{BC67C3E7-9DF1-4327-8E53-15681EA77581}" dt="2019-06-07T08:48:45.009" v="25" actId="1076"/>
          <ac:picMkLst>
            <pc:docMk/>
            <pc:sldMk cId="3647466153" sldId="369"/>
            <ac:picMk id="7" creationId="{CB9DC4C1-2796-4404-AEB9-9B77A7BF1EEF}"/>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Work life</c:v>
                </c:pt>
              </c:strCache>
            </c:strRef>
          </c:tx>
          <c:spPr>
            <a:solidFill>
              <a:schemeClr val="accent1"/>
            </a:solidFill>
            <a:ln>
              <a:noFill/>
            </a:ln>
            <a:effectLst/>
          </c:spPr>
          <c:invertIfNegative val="0"/>
          <c:cat>
            <c:strRef>
              <c:f>Sheet1!$A$2:$A$12</c:f>
              <c:strCache>
                <c:ptCount val="8"/>
                <c:pt idx="0">
                  <c:v>Books</c:v>
                </c:pt>
                <c:pt idx="1">
                  <c:v>Chapters</c:v>
                </c:pt>
                <c:pt idx="2">
                  <c:v>Articles (Peer reviewed)</c:v>
                </c:pt>
                <c:pt idx="3">
                  <c:v>Articles (By invitation)</c:v>
                </c:pt>
                <c:pt idx="4">
                  <c:v>Poems published</c:v>
                </c:pt>
                <c:pt idx="5">
                  <c:v>Reflection articles written</c:v>
                </c:pt>
                <c:pt idx="6">
                  <c:v>Docent at historic buildings</c:v>
                </c:pt>
                <c:pt idx="7">
                  <c:v>Awards won</c:v>
                </c:pt>
              </c:strCache>
            </c:strRef>
          </c:cat>
          <c:val>
            <c:numRef>
              <c:f>Sheet1!$B$2:$B$12</c:f>
              <c:numCache>
                <c:formatCode>General</c:formatCode>
                <c:ptCount val="9"/>
                <c:pt idx="0">
                  <c:v>3</c:v>
                </c:pt>
                <c:pt idx="1">
                  <c:v>2</c:v>
                </c:pt>
                <c:pt idx="2">
                  <c:v>15</c:v>
                </c:pt>
                <c:pt idx="3">
                  <c:v>10</c:v>
                </c:pt>
                <c:pt idx="4">
                  <c:v>0</c:v>
                </c:pt>
                <c:pt idx="5">
                  <c:v>0</c:v>
                </c:pt>
                <c:pt idx="6">
                  <c:v>0</c:v>
                </c:pt>
                <c:pt idx="7">
                  <c:v>7</c:v>
                </c:pt>
              </c:numCache>
            </c:numRef>
          </c:val>
          <c:extLst xmlns:c16r2="http://schemas.microsoft.com/office/drawing/2015/06/chart">
            <c:ext xmlns:c16="http://schemas.microsoft.com/office/drawing/2014/chart" uri="{C3380CC4-5D6E-409C-BE32-E72D297353CC}">
              <c16:uniqueId val="{00000000-7BB5-1A48-ACE5-C03F914531AF}"/>
            </c:ext>
          </c:extLst>
        </c:ser>
        <c:ser>
          <c:idx val="1"/>
          <c:order val="1"/>
          <c:tx>
            <c:strRef>
              <c:f>Sheet1!$C$1</c:f>
              <c:strCache>
                <c:ptCount val="1"/>
                <c:pt idx="0">
                  <c:v>Post-work life</c:v>
                </c:pt>
              </c:strCache>
            </c:strRef>
          </c:tx>
          <c:spPr>
            <a:solidFill>
              <a:schemeClr val="accent2"/>
            </a:solidFill>
            <a:ln>
              <a:noFill/>
            </a:ln>
            <a:effectLst/>
          </c:spPr>
          <c:invertIfNegative val="0"/>
          <c:cat>
            <c:strRef>
              <c:f>Sheet1!$A$2:$A$12</c:f>
              <c:strCache>
                <c:ptCount val="8"/>
                <c:pt idx="0">
                  <c:v>Books</c:v>
                </c:pt>
                <c:pt idx="1">
                  <c:v>Chapters</c:v>
                </c:pt>
                <c:pt idx="2">
                  <c:v>Articles (Peer reviewed)</c:v>
                </c:pt>
                <c:pt idx="3">
                  <c:v>Articles (By invitation)</c:v>
                </c:pt>
                <c:pt idx="4">
                  <c:v>Poems published</c:v>
                </c:pt>
                <c:pt idx="5">
                  <c:v>Reflection articles written</c:v>
                </c:pt>
                <c:pt idx="6">
                  <c:v>Docent at historic buildings</c:v>
                </c:pt>
                <c:pt idx="7">
                  <c:v>Awards won</c:v>
                </c:pt>
              </c:strCache>
            </c:strRef>
          </c:cat>
          <c:val>
            <c:numRef>
              <c:f>Sheet1!$C$2:$C$12</c:f>
              <c:numCache>
                <c:formatCode>General</c:formatCode>
                <c:ptCount val="9"/>
                <c:pt idx="0">
                  <c:v>3</c:v>
                </c:pt>
                <c:pt idx="1">
                  <c:v>7</c:v>
                </c:pt>
                <c:pt idx="2">
                  <c:v>6</c:v>
                </c:pt>
                <c:pt idx="3">
                  <c:v>7</c:v>
                </c:pt>
                <c:pt idx="4">
                  <c:v>27</c:v>
                </c:pt>
                <c:pt idx="5">
                  <c:v>43</c:v>
                </c:pt>
                <c:pt idx="6">
                  <c:v>4</c:v>
                </c:pt>
                <c:pt idx="7">
                  <c:v>4</c:v>
                </c:pt>
              </c:numCache>
            </c:numRef>
          </c:val>
          <c:extLst xmlns:c16r2="http://schemas.microsoft.com/office/drawing/2015/06/chart">
            <c:ext xmlns:c16="http://schemas.microsoft.com/office/drawing/2014/chart" uri="{C3380CC4-5D6E-409C-BE32-E72D297353CC}">
              <c16:uniqueId val="{00000001-7BB5-1A48-ACE5-C03F914531AF}"/>
            </c:ext>
          </c:extLst>
        </c:ser>
        <c:ser>
          <c:idx val="2"/>
          <c:order val="2"/>
          <c:tx>
            <c:strRef>
              <c:f>Sheet1!$D$1</c:f>
              <c:strCache>
                <c:ptCount val="1"/>
                <c:pt idx="0">
                  <c:v>Column1</c:v>
                </c:pt>
              </c:strCache>
            </c:strRef>
          </c:tx>
          <c:spPr>
            <a:solidFill>
              <a:schemeClr val="accent3"/>
            </a:solidFill>
            <a:ln>
              <a:noFill/>
            </a:ln>
            <a:effectLst/>
          </c:spPr>
          <c:invertIfNegative val="0"/>
          <c:cat>
            <c:strRef>
              <c:f>Sheet1!$A$2:$A$12</c:f>
              <c:strCache>
                <c:ptCount val="8"/>
                <c:pt idx="0">
                  <c:v>Books</c:v>
                </c:pt>
                <c:pt idx="1">
                  <c:v>Chapters</c:v>
                </c:pt>
                <c:pt idx="2">
                  <c:v>Articles (Peer reviewed)</c:v>
                </c:pt>
                <c:pt idx="3">
                  <c:v>Articles (By invitation)</c:v>
                </c:pt>
                <c:pt idx="4">
                  <c:v>Poems published</c:v>
                </c:pt>
                <c:pt idx="5">
                  <c:v>Reflection articles written</c:v>
                </c:pt>
                <c:pt idx="6">
                  <c:v>Docent at historic buildings</c:v>
                </c:pt>
                <c:pt idx="7">
                  <c:v>Awards won</c:v>
                </c:pt>
              </c:strCache>
            </c:strRef>
          </c:cat>
          <c:val>
            <c:numRef>
              <c:f>Sheet1!$D$2:$D$12</c:f>
              <c:numCache>
                <c:formatCode>General</c:formatCode>
                <c:ptCount val="9"/>
              </c:numCache>
            </c:numRef>
          </c:val>
          <c:extLst xmlns:c16r2="http://schemas.microsoft.com/office/drawing/2015/06/chart">
            <c:ext xmlns:c16="http://schemas.microsoft.com/office/drawing/2014/chart" uri="{C3380CC4-5D6E-409C-BE32-E72D297353CC}">
              <c16:uniqueId val="{00000002-7BB5-1A48-ACE5-C03F914531AF}"/>
            </c:ext>
          </c:extLst>
        </c:ser>
        <c:dLbls>
          <c:showLegendKey val="0"/>
          <c:showVal val="0"/>
          <c:showCatName val="0"/>
          <c:showSerName val="0"/>
          <c:showPercent val="0"/>
          <c:showBubbleSize val="0"/>
        </c:dLbls>
        <c:gapWidth val="150"/>
        <c:overlap val="100"/>
        <c:axId val="719139560"/>
        <c:axId val="719139952"/>
      </c:barChart>
      <c:catAx>
        <c:axId val="719139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US"/>
          </a:p>
        </c:txPr>
        <c:crossAx val="719139952"/>
        <c:crosses val="autoZero"/>
        <c:auto val="1"/>
        <c:lblAlgn val="ctr"/>
        <c:lblOffset val="100"/>
        <c:noMultiLvlLbl val="0"/>
      </c:catAx>
      <c:valAx>
        <c:axId val="71913995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19139560"/>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FDD01D3-0731-4EAF-A144-EBEA6344E9BC}" type="datetimeFigureOut">
              <a:rPr lang="en-US" smtClean="0"/>
              <a:t>7/9/2019</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4EF99B3-B0C8-4D9E-A0F5-971A8D3FF5C4}" type="slidenum">
              <a:rPr lang="en-US" smtClean="0"/>
              <a:t>‹#›</a:t>
            </a:fld>
            <a:endParaRPr lang="en-US"/>
          </a:p>
        </p:txBody>
      </p:sp>
    </p:spTree>
    <p:extLst>
      <p:ext uri="{BB962C8B-B14F-4D97-AF65-F5344CB8AC3E}">
        <p14:creationId xmlns:p14="http://schemas.microsoft.com/office/powerpoint/2010/main" val="24179553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size of one:  </a:t>
            </a:r>
            <a:br>
              <a:rPr lang="en-US" dirty="0"/>
            </a:br>
            <a:r>
              <a:rPr lang="en-US" dirty="0"/>
              <a:t>2011—2019: Serving as</a:t>
            </a:r>
            <a:br>
              <a:rPr lang="en-US" dirty="0"/>
            </a:br>
            <a:r>
              <a:rPr lang="en-US" dirty="0"/>
              <a:t/>
            </a:r>
            <a:br>
              <a:rPr lang="en-US" dirty="0"/>
            </a:br>
            <a:r>
              <a:rPr lang="en-US" dirty="0"/>
              <a:t>(1) Parliamentarian for the SUNY University Faculty Senate </a:t>
            </a:r>
            <a:br>
              <a:rPr lang="en-US" dirty="0"/>
            </a:br>
            <a:r>
              <a:rPr lang="en-US" dirty="0"/>
              <a:t/>
            </a:r>
            <a:br>
              <a:rPr lang="en-US" dirty="0"/>
            </a:br>
            <a:r>
              <a:rPr lang="en-US" dirty="0"/>
              <a:t>(2) Assisted with SUNY Voices conferences on “shared governance” </a:t>
            </a:r>
            <a:br>
              <a:rPr lang="en-US" dirty="0"/>
            </a:br>
            <a:r>
              <a:rPr lang="en-US" dirty="0"/>
              <a:t/>
            </a:r>
            <a:br>
              <a:rPr lang="en-US" dirty="0"/>
            </a:br>
            <a:r>
              <a:rPr lang="en-US" dirty="0"/>
              <a:t>(3) Editor of 3 volumes based on SUNY Voices conferences for SUNY Press</a:t>
            </a:r>
            <a:br>
              <a:rPr lang="en-US" dirty="0"/>
            </a:b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0C31A8-7236-BA40-ADCD-886967216A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806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18A80-324C-A94A-A288-E8B5ECC906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746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18A80-324C-A94A-A288-E8B5ECC906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91665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18A80-324C-A94A-A288-E8B5ECC906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79013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18A80-324C-A94A-A288-E8B5ECC906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67804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18A80-324C-A94A-A288-E8B5ECC906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8620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18A80-324C-A94A-A288-E8B5ECC9068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62500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7.emf"/></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png"/><Relationship Id="rId1" Type="http://schemas.openxmlformats.org/officeDocument/2006/relationships/slideMaster" Target="../slideMasters/slideMaster6.xml"/><Relationship Id="rId4" Type="http://schemas.openxmlformats.org/officeDocument/2006/relationships/image" Target="../media/image5.emf"/></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4346620-D642-4940-948D-1F7A1DA6C679}"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9E0A1C-A1C8-42B1-B76C-989FEEC0F991}"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39"/>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0E063F2-6F5B-4804-9054-AB7DC6D0F06E}"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2C0C4E4-2F57-4DF2-B0DC-4D5D1749D22C}"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3492657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1EA0BF-C78A-4693-8273-9EBE151A1F2C}"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15372892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F6DDC43-B8E7-4570-91CD-8E17BC22A550}"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4105017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4"/>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4"/>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7D28B3-70F1-4F68-9D9E-668244109C41}" type="datetime1">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9096201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271E0A-B018-4E59-8B7D-7E02BD2A7019}" type="datetime1">
              <a:rPr lang="en-US" smtClean="0"/>
              <a:t>7/9/2019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2512472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95B08D-66F5-49D6-A4C0-0C1C670C2E9D}" type="datetime1">
              <a:rPr lang="en-US" smtClean="0"/>
              <a:t>7/9/2019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2423871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EB786-8E33-4878-95B2-2721E4BCEA35}" type="datetime1">
              <a:rPr lang="en-US" smtClean="0"/>
              <a:t>7/9/2019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25169734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270D484-5CE0-4F84-BBA2-BDF6F9EAAA02}" type="datetime1">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41146333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C141B42-BE9C-4F2F-8A5B-D86BECE07BCB}"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5D02781-E836-4BAF-B48A-8E89886D31C0}" type="datetime1">
              <a:rPr lang="en-US" smtClean="0"/>
              <a:t>7/9/2019</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4017945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09C87E4-4B4E-4166-B6B3-6005CE83614A}"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2609001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39"/>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39"/>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24CC3B-E2B7-4767-A380-9CC673E10A2A}"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7DBC6-BAB2-41C9-AC77-B4E3C60A7728}" type="slidenum">
              <a:rPr lang="en-US" smtClean="0"/>
              <a:pPr/>
              <a:t>‹#›</a:t>
            </a:fld>
            <a:endParaRPr lang="en-US"/>
          </a:p>
        </p:txBody>
      </p:sp>
    </p:spTree>
    <p:extLst>
      <p:ext uri="{BB962C8B-B14F-4D97-AF65-F5344CB8AC3E}">
        <p14:creationId xmlns:p14="http://schemas.microsoft.com/office/powerpoint/2010/main" val="52007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A124608-3126-4F94-8CCC-DCFD34EF9889}"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31590662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124608-3126-4F94-8CCC-DCFD34EF9889}"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28311194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124608-3126-4F94-8CCC-DCFD34EF9889}"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1280099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A124608-3126-4F94-8CCC-DCFD34EF9889}" type="datetimeFigureOut">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18323828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A124608-3126-4F94-8CCC-DCFD34EF9889}" type="datetimeFigureOut">
              <a:rPr lang="en-US" smtClean="0"/>
              <a:t>7/9/2019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173088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A124608-3126-4F94-8CCC-DCFD34EF9889}" type="datetimeFigureOut">
              <a:rPr lang="en-US" smtClean="0"/>
              <a:t>7/9/2019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3101153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124608-3126-4F94-8CCC-DCFD34EF9889}" type="datetimeFigureOut">
              <a:rPr lang="en-US" smtClean="0"/>
              <a:t>7/9/2019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196083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C8CB66-50AB-47FF-BCF5-E1146D9AB89F}" type="datetime1">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124608-3126-4F94-8CCC-DCFD34EF9889}" type="datetimeFigureOut">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273263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124608-3126-4F94-8CCC-DCFD34EF9889}" type="datetimeFigureOut">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9423988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124608-3126-4F94-8CCC-DCFD34EF9889}"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15832834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A124608-3126-4F94-8CCC-DCFD34EF9889}" type="datetimeFigureOut">
              <a:rPr lang="en-US" smtClean="0"/>
              <a:t>7/9/2019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A3EA12-238C-4565-8D47-92D47DAF8F3A}" type="slidenum">
              <a:rPr lang="en-US" smtClean="0"/>
              <a:t>‹#›</a:t>
            </a:fld>
            <a:endParaRPr lang="en-US"/>
          </a:p>
        </p:txBody>
      </p:sp>
    </p:spTree>
    <p:extLst>
      <p:ext uri="{BB962C8B-B14F-4D97-AF65-F5344CB8AC3E}">
        <p14:creationId xmlns:p14="http://schemas.microsoft.com/office/powerpoint/2010/main" val="2540938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174717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409576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843340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67669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174979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4923429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4"/>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4"/>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E7F3A0-4EA9-44E4-AB13-EC34FCD4EA33}" type="datetime1">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210097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0076504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55724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3786081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2405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591715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83921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76820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029612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40594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8A10F2C-2532-4EF9-9DAA-079F25FF9885}" type="datetime1">
              <a:rPr lang="en-US" smtClean="0"/>
              <a:t>7/9/2019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85422592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13679735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18839208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17532795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48992657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117410196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7546860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777906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3545687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2236950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D8825C-C812-4BEC-B0D8-6C7F0C577640}" type="datetime1">
              <a:rPr lang="en-US" smtClean="0"/>
              <a:t>7/9/2019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5CD841-B81E-4CC9-8522-12BD4F4B46A3}" type="datetimeFigureOut">
              <a:rPr lang="en-US" smtClean="0"/>
              <a:pPr/>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7676203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2251795285"/>
      </p:ext>
    </p:extLst>
  </p:cSld>
  <p:clrMapOvr>
    <a:masterClrMapping/>
  </p:clrMapOvr>
  <p:hf hd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2910461878"/>
      </p:ext>
    </p:extLst>
  </p:cSld>
  <p:clrMapOvr>
    <a:masterClrMapping/>
  </p:clrMapOvr>
  <p:hf hd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2530167640"/>
      </p:ext>
    </p:extLst>
  </p:cSld>
  <p:clrMapOvr>
    <a:masterClrMapping/>
  </p:clrMapOvr>
  <p:hf hd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778256439"/>
      </p:ext>
    </p:extLst>
  </p:cSld>
  <p:clrMapOvr>
    <a:masterClrMapping/>
  </p:clrMapOvr>
  <p:hf hd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3174584691"/>
      </p:ext>
    </p:extLst>
  </p:cSld>
  <p:clrMapOvr>
    <a:masterClrMapping/>
  </p:clrMapOvr>
  <p:hf hd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2082452076"/>
      </p:ext>
    </p:extLst>
  </p:cSld>
  <p:clrMapOvr>
    <a:masterClrMapping/>
  </p:clrMapOvr>
  <p:hf hd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1891850529"/>
      </p:ext>
    </p:extLst>
  </p:cSld>
  <p:clrMapOvr>
    <a:masterClrMapping/>
  </p:clrMapOvr>
  <p:hf hd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1337450244"/>
      </p:ext>
    </p:extLst>
  </p:cSld>
  <p:clrMapOvr>
    <a:masterClrMapping/>
  </p:clrMapOvr>
  <p:hf hd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1568016838"/>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E90344-4503-4146-A964-46BF09B9342F}" type="datetime1">
              <a:rPr lang="en-US" smtClean="0"/>
              <a:t>7/9/2019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4128425575"/>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35F4044-894B-B74C-BA70-A76DFBF02618}" type="slidenum">
              <a:rPr lang="en-US" smtClean="0"/>
              <a:pPr/>
              <a:t>‹#›</a:t>
            </a:fld>
            <a:endParaRPr lang="en-US" dirty="0"/>
          </a:p>
        </p:txBody>
      </p:sp>
    </p:spTree>
    <p:extLst>
      <p:ext uri="{BB962C8B-B14F-4D97-AF65-F5344CB8AC3E}">
        <p14:creationId xmlns:p14="http://schemas.microsoft.com/office/powerpoint/2010/main" val="1789971426"/>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SBU 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19" y="-5881"/>
            <a:ext cx="12218220" cy="6872211"/>
          </a:xfrm>
          <a:prstGeom prst="rect">
            <a:avLst/>
          </a:prstGeom>
        </p:spPr>
      </p:pic>
      <p:sp>
        <p:nvSpPr>
          <p:cNvPr id="2" name="Title 1"/>
          <p:cNvSpPr>
            <a:spLocks noGrp="1"/>
          </p:cNvSpPr>
          <p:nvPr>
            <p:ph type="title" hasCustomPrompt="1"/>
          </p:nvPr>
        </p:nvSpPr>
        <p:spPr>
          <a:xfrm>
            <a:off x="707783" y="1904962"/>
            <a:ext cx="10515600" cy="3052788"/>
          </a:xfrm>
          <a:prstGeom prst="rect">
            <a:avLst/>
          </a:prstGeom>
        </p:spPr>
        <p:txBody>
          <a:bodyPr anchor="t" anchorCtr="0">
            <a:noAutofit/>
          </a:bodyPr>
          <a:lstStyle>
            <a:lvl1pPr>
              <a:lnSpc>
                <a:spcPct val="70000"/>
              </a:lnSpc>
              <a:defRPr sz="6000" b="0" i="0">
                <a:solidFill>
                  <a:schemeClr val="bg1"/>
                </a:solidFill>
                <a:latin typeface="Effra Heavy" charset="0"/>
                <a:ea typeface="Effra Heavy" charset="0"/>
                <a:cs typeface="Effra Heavy" charset="0"/>
              </a:defRPr>
            </a:lvl1pPr>
          </a:lstStyle>
          <a:p>
            <a:r>
              <a:rPr lang="en-US" dirty="0"/>
              <a:t>CHANGING</a:t>
            </a:r>
            <a:br>
              <a:rPr lang="en-US" dirty="0"/>
            </a:br>
            <a:r>
              <a:rPr lang="en-US" dirty="0"/>
              <a:t>THE</a:t>
            </a:r>
            <a:br>
              <a:rPr lang="en-US" dirty="0"/>
            </a:br>
            <a:r>
              <a:rPr lang="en-US" dirty="0"/>
              <a:t>GREAT,</a:t>
            </a:r>
            <a:br>
              <a:rPr lang="en-US" dirty="0"/>
            </a:br>
            <a:r>
              <a:rPr lang="en-US" dirty="0"/>
              <a:t>BIG</a:t>
            </a:r>
            <a:br>
              <a:rPr lang="en-US" dirty="0"/>
            </a:br>
            <a:r>
              <a:rPr lang="en-US" dirty="0"/>
              <a:t>WORLD</a:t>
            </a:r>
          </a:p>
        </p:txBody>
      </p:sp>
      <p:sp>
        <p:nvSpPr>
          <p:cNvPr id="5" name="Slide Number Placeholder 4"/>
          <p:cNvSpPr>
            <a:spLocks noGrp="1"/>
          </p:cNvSpPr>
          <p:nvPr>
            <p:ph type="sldNum" sz="quarter" idx="12"/>
          </p:nvPr>
        </p:nvSpPr>
        <p:spPr>
          <a:xfrm>
            <a:off x="8702365" y="6429218"/>
            <a:ext cx="2743200" cy="365125"/>
          </a:xfrm>
          <a:prstGeom prst="rect">
            <a:avLst/>
          </a:prstGeom>
        </p:spPr>
        <p:txBody>
          <a:bodyPr/>
          <a:lstStyle>
            <a:lvl1pPr algn="r">
              <a:defRPr sz="1000" b="1" i="0">
                <a:solidFill>
                  <a:schemeClr val="bg1"/>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6360394"/>
            <a:ext cx="1040967" cy="292042"/>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201" y="197985"/>
            <a:ext cx="2490639" cy="319431"/>
          </a:xfrm>
          <a:prstGeom prst="rect">
            <a:avLst/>
          </a:prstGeom>
        </p:spPr>
      </p:pic>
      <p:cxnSp>
        <p:nvCxnSpPr>
          <p:cNvPr id="12" name="Straight Connector 11"/>
          <p:cNvCxnSpPr/>
          <p:nvPr userDrawn="1"/>
        </p:nvCxnSpPr>
        <p:spPr>
          <a:xfrm>
            <a:off x="838201" y="6241200"/>
            <a:ext cx="10520908"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55584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BU Logo">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19" y="-5881"/>
            <a:ext cx="12218220" cy="6872211"/>
          </a:xfrm>
          <a:prstGeom prst="rect">
            <a:avLst/>
          </a:prstGeom>
        </p:spPr>
      </p:pic>
      <p:cxnSp>
        <p:nvCxnSpPr>
          <p:cNvPr id="8" name="Straight Connector 7"/>
          <p:cNvCxnSpPr/>
          <p:nvPr userDrawn="1"/>
        </p:nvCxnSpPr>
        <p:spPr>
          <a:xfrm>
            <a:off x="2359741" y="4657198"/>
            <a:ext cx="9832259" cy="18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409836" y="1272797"/>
            <a:ext cx="5341648" cy="685081"/>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359741" y="2356161"/>
            <a:ext cx="7463287" cy="2091640"/>
          </a:xfrm>
          <a:prstGeom prst="rect">
            <a:avLst/>
          </a:prstGeom>
        </p:spPr>
      </p:pic>
      <p:sp>
        <p:nvSpPr>
          <p:cNvPr id="13" name="Text Placeholder 2"/>
          <p:cNvSpPr>
            <a:spLocks noGrp="1"/>
          </p:cNvSpPr>
          <p:nvPr>
            <p:ph type="body" idx="1" hasCustomPrompt="1"/>
          </p:nvPr>
        </p:nvSpPr>
        <p:spPr>
          <a:xfrm>
            <a:off x="2249128" y="4860050"/>
            <a:ext cx="8817283" cy="654046"/>
          </a:xfrm>
          <a:prstGeom prst="rect">
            <a:avLst/>
          </a:prstGeom>
        </p:spPr>
        <p:txBody>
          <a:bodyPr>
            <a:normAutofit/>
          </a:bodyPr>
          <a:lstStyle>
            <a:lvl1pPr marL="0" indent="0">
              <a:lnSpc>
                <a:spcPct val="100000"/>
              </a:lnSpc>
              <a:spcBef>
                <a:spcPts val="0"/>
              </a:spcBef>
              <a:buNone/>
              <a:defRPr sz="1400" b="0" i="0" baseline="0">
                <a:solidFill>
                  <a:schemeClr val="bg1"/>
                </a:solidFill>
                <a:latin typeface="Museo Slab 700" charset="0"/>
                <a:ea typeface="Museo Slab 700" charset="0"/>
                <a:cs typeface="Museo Slab 7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SUBTITLE OR NAME OF PRESENTATION</a:t>
            </a:r>
          </a:p>
        </p:txBody>
      </p:sp>
    </p:spTree>
    <p:extLst>
      <p:ext uri="{BB962C8B-B14F-4D97-AF65-F5344CB8AC3E}">
        <p14:creationId xmlns:p14="http://schemas.microsoft.com/office/powerpoint/2010/main" val="413355302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BU Centered Text-2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4021" y="908553"/>
            <a:ext cx="8817283"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5" name="Slide Number Placeholder 5"/>
          <p:cNvSpPr>
            <a:spLocks noGrp="1"/>
          </p:cNvSpPr>
          <p:nvPr>
            <p:ph type="sldNum" sz="quarter" idx="12"/>
          </p:nvPr>
        </p:nvSpPr>
        <p:spPr>
          <a:xfrm>
            <a:off x="8709712" y="6425176"/>
            <a:ext cx="27432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Text Placeholder 2"/>
          <p:cNvSpPr>
            <a:spLocks noGrp="1"/>
          </p:cNvSpPr>
          <p:nvPr>
            <p:ph type="body" idx="1" hasCustomPrompt="1"/>
          </p:nvPr>
        </p:nvSpPr>
        <p:spPr>
          <a:xfrm>
            <a:off x="1644022" y="2141908"/>
            <a:ext cx="4345756"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Aenean</a:t>
            </a:r>
            <a:r>
              <a:rPr lang="en-US" dirty="0"/>
              <a:t> </a:t>
            </a:r>
            <a:r>
              <a:rPr lang="en-US" dirty="0" err="1"/>
              <a:t>augue</a:t>
            </a:r>
            <a:r>
              <a:rPr lang="en-US" dirty="0"/>
              <a:t> quam, </a:t>
            </a:r>
            <a:r>
              <a:rPr lang="en-US" dirty="0" err="1"/>
              <a:t>pulvinar</a:t>
            </a:r>
            <a:r>
              <a:rPr lang="en-US" dirty="0"/>
              <a:t> sit </a:t>
            </a:r>
            <a:r>
              <a:rPr lang="en-US" dirty="0" err="1"/>
              <a:t>amet</a:t>
            </a:r>
            <a:r>
              <a:rPr lang="en-US" dirty="0"/>
              <a:t> </a:t>
            </a:r>
            <a:r>
              <a:rPr lang="en-US" dirty="0" err="1"/>
              <a:t>consequat</a:t>
            </a:r>
            <a:r>
              <a:rPr lang="en-US" dirty="0"/>
              <a:t> vitae, </a:t>
            </a:r>
            <a:r>
              <a:rPr lang="en-US" dirty="0" err="1"/>
              <a:t>tristique</a:t>
            </a:r>
            <a:r>
              <a:rPr lang="en-US" dirty="0"/>
              <a:t> </a:t>
            </a:r>
            <a:r>
              <a:rPr lang="en-US" dirty="0" err="1"/>
              <a:t>pellentesque</a:t>
            </a:r>
            <a:r>
              <a:rPr lang="en-US" dirty="0"/>
              <a:t> dui. </a:t>
            </a:r>
            <a:r>
              <a:rPr lang="en-US" dirty="0" err="1"/>
              <a:t>Phasellus</a:t>
            </a:r>
            <a:r>
              <a:rPr lang="en-US" dirty="0"/>
              <a:t> maximus id </a:t>
            </a:r>
            <a:r>
              <a:rPr lang="en-US" dirty="0" err="1"/>
              <a:t>neque</a:t>
            </a:r>
            <a:r>
              <a:rPr lang="en-US" dirty="0"/>
              <a:t> et convallis. </a:t>
            </a:r>
            <a:r>
              <a:rPr lang="en-US" dirty="0" err="1"/>
              <a:t>Aliquam</a:t>
            </a:r>
            <a:r>
              <a:rPr lang="en-US" dirty="0"/>
              <a:t> </a:t>
            </a:r>
            <a:r>
              <a:rPr lang="en-US" dirty="0" err="1"/>
              <a:t>erat</a:t>
            </a:r>
            <a:r>
              <a:rPr lang="en-US" dirty="0"/>
              <a:t> </a:t>
            </a:r>
            <a:r>
              <a:rPr lang="en-US" dirty="0" err="1"/>
              <a:t>volutpat</a:t>
            </a:r>
            <a:r>
              <a:rPr lang="en-US" dirty="0"/>
              <a:t>.</a:t>
            </a:r>
          </a:p>
          <a:p>
            <a:pPr lvl="0"/>
            <a:endParaRPr lang="en-US" dirty="0"/>
          </a:p>
          <a:p>
            <a:pPr lvl="0"/>
            <a:r>
              <a:rPr lang="en-US" dirty="0" err="1"/>
              <a:t>Ut</a:t>
            </a:r>
            <a:r>
              <a:rPr lang="en-US" dirty="0"/>
              <a:t> at mi </a:t>
            </a:r>
            <a:r>
              <a:rPr lang="en-US" dirty="0" err="1"/>
              <a:t>ut</a:t>
            </a:r>
            <a:r>
              <a:rPr lang="en-US" dirty="0"/>
              <a:t> </a:t>
            </a:r>
            <a:r>
              <a:rPr lang="en-US" dirty="0" err="1"/>
              <a:t>risus</a:t>
            </a:r>
            <a:r>
              <a:rPr lang="en-US" dirty="0"/>
              <a:t> </a:t>
            </a:r>
            <a:r>
              <a:rPr lang="en-US" dirty="0" err="1"/>
              <a:t>finibus</a:t>
            </a:r>
            <a:r>
              <a:rPr lang="en-US" dirty="0"/>
              <a:t> </a:t>
            </a:r>
            <a:r>
              <a:rPr lang="en-US" dirty="0" err="1"/>
              <a:t>ultricies</a:t>
            </a:r>
            <a:r>
              <a:rPr lang="en-US" dirty="0"/>
              <a:t>. </a:t>
            </a:r>
            <a:r>
              <a:rPr lang="en-US" dirty="0" err="1"/>
              <a:t>Donec</a:t>
            </a:r>
            <a:r>
              <a:rPr lang="en-US" dirty="0"/>
              <a:t> </a:t>
            </a:r>
            <a:r>
              <a:rPr lang="en-US" dirty="0" err="1"/>
              <a:t>rutrum</a:t>
            </a:r>
            <a:r>
              <a:rPr lang="en-US" dirty="0"/>
              <a:t> </a:t>
            </a:r>
            <a:r>
              <a:rPr lang="en-US" dirty="0" err="1"/>
              <a:t>egestas</a:t>
            </a:r>
            <a:r>
              <a:rPr lang="en-US" dirty="0"/>
              <a:t> magna, et </a:t>
            </a:r>
            <a:r>
              <a:rPr lang="en-US" dirty="0" err="1"/>
              <a:t>alqiquam</a:t>
            </a:r>
            <a:r>
              <a:rPr lang="en-US" dirty="0"/>
              <a:t> </a:t>
            </a:r>
            <a:r>
              <a:rPr lang="en-US" dirty="0" err="1"/>
              <a:t>felis</a:t>
            </a:r>
            <a:r>
              <a:rPr lang="en-US" dirty="0"/>
              <a:t> tempus sed. </a:t>
            </a:r>
            <a:r>
              <a:rPr lang="en-US" dirty="0" err="1"/>
              <a:t>Donec</a:t>
            </a:r>
            <a:r>
              <a:rPr lang="en-US" dirty="0"/>
              <a:t> </a:t>
            </a:r>
            <a:r>
              <a:rPr lang="en-US" dirty="0" err="1"/>
              <a:t>ut</a:t>
            </a:r>
            <a:r>
              <a:rPr lang="en-US" dirty="0"/>
              <a:t> </a:t>
            </a:r>
            <a:r>
              <a:rPr lang="en-US" dirty="0" err="1"/>
              <a:t>ultrices</a:t>
            </a:r>
            <a:r>
              <a:rPr lang="en-US" dirty="0"/>
              <a:t> </a:t>
            </a:r>
            <a:r>
              <a:rPr lang="en-US" dirty="0" err="1"/>
              <a:t>nunc</a:t>
            </a:r>
            <a:r>
              <a:rPr lang="en-US" dirty="0"/>
              <a:t>, </a:t>
            </a:r>
            <a:r>
              <a:rPr lang="en-US" dirty="0" err="1"/>
              <a:t>sed</a:t>
            </a:r>
            <a:r>
              <a:rPr lang="en-US" dirty="0"/>
              <a:t> </a:t>
            </a:r>
            <a:r>
              <a:rPr lang="en-US" dirty="0" err="1"/>
              <a:t>posuere</a:t>
            </a:r>
            <a:r>
              <a:rPr lang="en-US" dirty="0"/>
              <a:t> </a:t>
            </a:r>
            <a:r>
              <a:rPr lang="en-US" dirty="0" err="1"/>
              <a:t>leo</a:t>
            </a:r>
            <a:r>
              <a:rPr lang="en-US" dirty="0"/>
              <a:t>. </a:t>
            </a:r>
            <a:r>
              <a:rPr lang="en-US" dirty="0" err="1"/>
              <a:t>Aliquam</a:t>
            </a:r>
            <a:r>
              <a:rPr lang="en-US" dirty="0"/>
              <a:t> ac nisi ac </a:t>
            </a:r>
            <a:r>
              <a:rPr lang="en-US" dirty="0" err="1"/>
              <a:t>nunc</a:t>
            </a:r>
            <a:r>
              <a:rPr lang="en-US" dirty="0"/>
              <a:t> </a:t>
            </a:r>
            <a:r>
              <a:rPr lang="en-US" dirty="0" err="1"/>
              <a:t>laoreet</a:t>
            </a:r>
            <a:r>
              <a:rPr lang="en-US" dirty="0"/>
              <a:t> </a:t>
            </a:r>
            <a:r>
              <a:rPr lang="en-US" dirty="0" err="1"/>
              <a:t>blandit</a:t>
            </a:r>
            <a:r>
              <a:rPr lang="en-US" dirty="0"/>
              <a:t>. </a:t>
            </a:r>
            <a:r>
              <a:rPr lang="en-US" dirty="0" err="1"/>
              <a:t>Fusce</a:t>
            </a:r>
            <a:r>
              <a:rPr lang="en-US" dirty="0"/>
              <a:t> </a:t>
            </a:r>
            <a:r>
              <a:rPr lang="en-US" dirty="0" err="1"/>
              <a:t>neque</a:t>
            </a:r>
            <a:r>
              <a:rPr lang="en-US" dirty="0"/>
              <a:t> </a:t>
            </a:r>
            <a:r>
              <a:rPr lang="en-US" dirty="0" err="1"/>
              <a:t>risus</a:t>
            </a:r>
            <a:r>
              <a:rPr lang="en-US" dirty="0"/>
              <a:t>, </a:t>
            </a:r>
            <a:r>
              <a:rPr lang="en-US" dirty="0" err="1"/>
              <a:t>hendrerit</a:t>
            </a:r>
            <a:r>
              <a:rPr lang="en-US" dirty="0"/>
              <a:t> in </a:t>
            </a:r>
            <a:r>
              <a:rPr lang="en-US" dirty="0" err="1"/>
              <a:t>laoreet</a:t>
            </a:r>
            <a:r>
              <a:rPr lang="en-US" dirty="0"/>
              <a:t> </a:t>
            </a:r>
            <a:r>
              <a:rPr lang="en-US" dirty="0" err="1"/>
              <a:t>vel</a:t>
            </a:r>
            <a:r>
              <a:rPr lang="en-US" dirty="0"/>
              <a:t>, porta </a:t>
            </a:r>
            <a:r>
              <a:rPr lang="en-US" dirty="0" err="1"/>
              <a:t>eget</a:t>
            </a:r>
            <a:r>
              <a:rPr lang="en-US" dirty="0"/>
              <a:t> ipsum. </a:t>
            </a:r>
          </a:p>
          <a:p>
            <a:pPr lvl="0"/>
            <a:endParaRPr lang="en-US" dirty="0"/>
          </a:p>
          <a:p>
            <a:pPr lvl="0"/>
            <a:r>
              <a:rPr lang="en-US" dirty="0" err="1"/>
              <a:t>Curabitur</a:t>
            </a:r>
            <a:r>
              <a:rPr lang="en-US" dirty="0"/>
              <a:t> ac </a:t>
            </a:r>
            <a:r>
              <a:rPr lang="en-US" dirty="0" err="1"/>
              <a:t>porttitor</a:t>
            </a:r>
            <a:r>
              <a:rPr lang="en-US" dirty="0"/>
              <a:t> dolor, a </a:t>
            </a:r>
            <a:r>
              <a:rPr lang="en-US" dirty="0" err="1"/>
              <a:t>euismod</a:t>
            </a:r>
            <a:r>
              <a:rPr lang="en-US" dirty="0"/>
              <a:t> ante. </a:t>
            </a:r>
            <a:r>
              <a:rPr lang="en-US" dirty="0" err="1"/>
              <a:t>Pellentesque</a:t>
            </a:r>
            <a:r>
              <a:rPr lang="en-US" dirty="0"/>
              <a:t> </a:t>
            </a:r>
            <a:r>
              <a:rPr lang="en-US" dirty="0" err="1"/>
              <a:t>iaculis</a:t>
            </a:r>
            <a:r>
              <a:rPr lang="en-US" dirty="0"/>
              <a:t> </a:t>
            </a:r>
            <a:r>
              <a:rPr lang="en-US" dirty="0" err="1"/>
              <a:t>consectetur</a:t>
            </a:r>
            <a:r>
              <a:rPr lang="en-US" dirty="0"/>
              <a:t> </a:t>
            </a:r>
            <a:r>
              <a:rPr lang="en-US" dirty="0" err="1"/>
              <a:t>augue</a:t>
            </a:r>
            <a:r>
              <a:rPr lang="en-US" dirty="0"/>
              <a:t> </a:t>
            </a:r>
            <a:r>
              <a:rPr lang="en-US" dirty="0" err="1"/>
              <a:t>tristique</a:t>
            </a:r>
            <a:r>
              <a:rPr lang="en-US" dirty="0"/>
              <a:t> </a:t>
            </a:r>
            <a:r>
              <a:rPr lang="en-US" dirty="0" err="1"/>
              <a:t>consectetur</a:t>
            </a:r>
            <a:r>
              <a:rPr lang="en-US" dirty="0"/>
              <a:t>. Nam </a:t>
            </a:r>
            <a:r>
              <a:rPr lang="en-US" dirty="0" err="1"/>
              <a:t>porttitor</a:t>
            </a:r>
            <a:r>
              <a:rPr lang="en-US" dirty="0"/>
              <a:t> ligula </a:t>
            </a:r>
            <a:r>
              <a:rPr lang="en-US" dirty="0" err="1"/>
              <a:t>ornare</a:t>
            </a:r>
            <a:r>
              <a:rPr lang="en-US" dirty="0"/>
              <a:t>, </a:t>
            </a:r>
            <a:r>
              <a:rPr lang="en-US" dirty="0" err="1"/>
              <a:t>rutrum</a:t>
            </a:r>
            <a:r>
              <a:rPr lang="en-US" dirty="0"/>
              <a:t> ipsum at, </a:t>
            </a:r>
            <a:r>
              <a:rPr lang="en-US" dirty="0" err="1"/>
              <a:t>imperdiet</a:t>
            </a:r>
            <a:r>
              <a:rPr lang="en-US" dirty="0"/>
              <a:t> </a:t>
            </a:r>
            <a:r>
              <a:rPr lang="en-US" dirty="0" err="1"/>
              <a:t>neque</a:t>
            </a:r>
            <a:r>
              <a:rPr lang="en-US" dirty="0"/>
              <a:t>. </a:t>
            </a:r>
            <a:r>
              <a:rPr lang="en-US" dirty="0" err="1"/>
              <a:t>Nulla</a:t>
            </a:r>
            <a:r>
              <a:rPr lang="en-US" dirty="0"/>
              <a:t> </a:t>
            </a:r>
            <a:r>
              <a:rPr lang="en-US" dirty="0" err="1"/>
              <a:t>sollicitudin</a:t>
            </a:r>
            <a:r>
              <a:rPr lang="en-US" dirty="0"/>
              <a:t> </a:t>
            </a:r>
            <a:r>
              <a:rPr lang="en-US" dirty="0" err="1"/>
              <a:t>feugiat</a:t>
            </a:r>
            <a:r>
              <a:rPr lang="en-US" dirty="0"/>
              <a:t> </a:t>
            </a:r>
            <a:r>
              <a:rPr lang="en-US" dirty="0" err="1"/>
              <a:t>elementum</a:t>
            </a:r>
            <a:r>
              <a:rPr lang="en-US" dirty="0"/>
              <a:t>. </a:t>
            </a:r>
          </a:p>
        </p:txBody>
      </p:sp>
      <p:sp>
        <p:nvSpPr>
          <p:cNvPr id="22" name="Text Placeholder 2"/>
          <p:cNvSpPr>
            <a:spLocks noGrp="1"/>
          </p:cNvSpPr>
          <p:nvPr>
            <p:ph type="body" idx="13" hasCustomPrompt="1"/>
          </p:nvPr>
        </p:nvSpPr>
        <p:spPr>
          <a:xfrm>
            <a:off x="6115549" y="2141908"/>
            <a:ext cx="4345756" cy="3633116"/>
          </a:xfrm>
          <a:prstGeom prst="rect">
            <a:avLst/>
          </a:prstGeom>
        </p:spPr>
        <p:txBody>
          <a:bodyPr>
            <a:normAutofit/>
          </a:bodyPr>
          <a:lstStyle>
            <a:lvl1pPr marL="0" indent="0">
              <a:lnSpc>
                <a:spcPct val="100000"/>
              </a:lnSpc>
              <a:spcBef>
                <a:spcPts val="0"/>
              </a:spcBef>
              <a:buNone/>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Duis</a:t>
            </a:r>
            <a:r>
              <a:rPr lang="en-US" dirty="0"/>
              <a:t> </a:t>
            </a:r>
            <a:r>
              <a:rPr lang="en-US" dirty="0" err="1"/>
              <a:t>accumsan</a:t>
            </a:r>
            <a:r>
              <a:rPr lang="en-US" dirty="0"/>
              <a:t> </a:t>
            </a:r>
            <a:r>
              <a:rPr lang="en-US" dirty="0" err="1"/>
              <a:t>faucibus</a:t>
            </a:r>
            <a:r>
              <a:rPr lang="en-US" dirty="0"/>
              <a:t> </a:t>
            </a:r>
            <a:r>
              <a:rPr lang="en-US" dirty="0" err="1"/>
              <a:t>sapien</a:t>
            </a:r>
            <a:r>
              <a:rPr lang="en-US" dirty="0"/>
              <a:t> </a:t>
            </a:r>
            <a:r>
              <a:rPr lang="en-US" dirty="0" err="1"/>
              <a:t>ut</a:t>
            </a:r>
            <a:r>
              <a:rPr lang="en-US" dirty="0"/>
              <a:t> </a:t>
            </a:r>
            <a:r>
              <a:rPr lang="en-US" dirty="0" err="1"/>
              <a:t>faucibus</a:t>
            </a:r>
            <a:r>
              <a:rPr lang="en-US" dirty="0"/>
              <a:t>. </a:t>
            </a:r>
            <a:r>
              <a:rPr lang="en-US" dirty="0" err="1"/>
              <a:t>Nulla</a:t>
            </a:r>
            <a:r>
              <a:rPr lang="en-US" dirty="0"/>
              <a:t> </a:t>
            </a:r>
            <a:r>
              <a:rPr lang="en-US" dirty="0" err="1"/>
              <a:t>porttitor</a:t>
            </a:r>
            <a:r>
              <a:rPr lang="en-US" dirty="0"/>
              <a:t> non lorem vitae </a:t>
            </a:r>
            <a:r>
              <a:rPr lang="en-US" dirty="0" err="1"/>
              <a:t>hendrerit</a:t>
            </a:r>
            <a:r>
              <a:rPr lang="en-US" dirty="0"/>
              <a:t>. </a:t>
            </a:r>
            <a:r>
              <a:rPr lang="en-US" dirty="0" err="1"/>
              <a:t>Vestibulum</a:t>
            </a:r>
            <a:r>
              <a:rPr lang="en-US" dirty="0"/>
              <a:t> </a:t>
            </a:r>
            <a:r>
              <a:rPr lang="en-US" dirty="0" err="1"/>
              <a:t>ut</a:t>
            </a:r>
            <a:r>
              <a:rPr lang="en-US" dirty="0"/>
              <a:t> </a:t>
            </a:r>
            <a:r>
              <a:rPr lang="en-US" dirty="0" err="1"/>
              <a:t>orci</a:t>
            </a:r>
            <a:r>
              <a:rPr lang="en-US" dirty="0"/>
              <a:t> </a:t>
            </a:r>
            <a:r>
              <a:rPr lang="en-US" dirty="0" err="1"/>
              <a:t>efficitur</a:t>
            </a:r>
            <a:r>
              <a:rPr lang="en-US" dirty="0"/>
              <a:t> </a:t>
            </a:r>
            <a:r>
              <a:rPr lang="en-US" dirty="0" err="1"/>
              <a:t>lectus</a:t>
            </a:r>
            <a:r>
              <a:rPr lang="en-US" dirty="0"/>
              <a:t> </a:t>
            </a:r>
            <a:r>
              <a:rPr lang="en-US" dirty="0" err="1"/>
              <a:t>dapibus</a:t>
            </a:r>
            <a:r>
              <a:rPr lang="en-US" dirty="0"/>
              <a:t> </a:t>
            </a:r>
            <a:r>
              <a:rPr lang="en-US" dirty="0" err="1"/>
              <a:t>pulvinar</a:t>
            </a:r>
            <a:r>
              <a:rPr lang="en-US" dirty="0"/>
              <a:t>. Nam </a:t>
            </a:r>
            <a:r>
              <a:rPr lang="en-US" dirty="0" err="1"/>
              <a:t>facilisis</a:t>
            </a:r>
            <a:r>
              <a:rPr lang="en-US" dirty="0"/>
              <a:t> </a:t>
            </a:r>
            <a:r>
              <a:rPr lang="en-US" dirty="0" err="1"/>
              <a:t>tempor</a:t>
            </a:r>
            <a:r>
              <a:rPr lang="en-US" dirty="0"/>
              <a:t> </a:t>
            </a:r>
            <a:r>
              <a:rPr lang="en-US" dirty="0" err="1"/>
              <a:t>velit</a:t>
            </a:r>
            <a:r>
              <a:rPr lang="en-US" dirty="0"/>
              <a:t> </a:t>
            </a:r>
            <a:r>
              <a:rPr lang="en-US" dirty="0" err="1"/>
              <a:t>ut</a:t>
            </a:r>
            <a:r>
              <a:rPr lang="en-US" dirty="0"/>
              <a:t> </a:t>
            </a:r>
            <a:r>
              <a:rPr lang="en-US" dirty="0" err="1"/>
              <a:t>omare</a:t>
            </a:r>
            <a:r>
              <a:rPr lang="en-US" dirty="0"/>
              <a:t>. </a:t>
            </a:r>
          </a:p>
          <a:p>
            <a:pPr lvl="0"/>
            <a:endParaRPr lang="en-US" dirty="0"/>
          </a:p>
          <a:p>
            <a:pPr lvl="0"/>
            <a:r>
              <a:rPr lang="en-US" dirty="0" err="1"/>
              <a:t>Suspendisse</a:t>
            </a:r>
            <a:r>
              <a:rPr lang="en-US" dirty="0"/>
              <a:t> </a:t>
            </a:r>
            <a:r>
              <a:rPr lang="en-US" dirty="0" err="1"/>
              <a:t>potenti</a:t>
            </a:r>
            <a:r>
              <a:rPr lang="en-US" dirty="0"/>
              <a:t>. </a:t>
            </a:r>
            <a:r>
              <a:rPr lang="en-US" dirty="0" err="1"/>
              <a:t>Vestibulum</a:t>
            </a:r>
            <a:r>
              <a:rPr lang="en-US" dirty="0"/>
              <a:t> </a:t>
            </a:r>
            <a:r>
              <a:rPr lang="en-US" dirty="0" err="1"/>
              <a:t>egestas</a:t>
            </a:r>
            <a:r>
              <a:rPr lang="en-US" dirty="0"/>
              <a:t> </a:t>
            </a:r>
            <a:r>
              <a:rPr lang="en-US" dirty="0" err="1"/>
              <a:t>massa</a:t>
            </a:r>
            <a:r>
              <a:rPr lang="en-US" dirty="0"/>
              <a:t> </a:t>
            </a:r>
            <a:r>
              <a:rPr lang="en-US" dirty="0" err="1"/>
              <a:t>vel</a:t>
            </a:r>
            <a:r>
              <a:rPr lang="en-US" dirty="0"/>
              <a:t> </a:t>
            </a:r>
            <a:r>
              <a:rPr lang="en-US" dirty="0" err="1"/>
              <a:t>sapien</a:t>
            </a:r>
            <a:r>
              <a:rPr lang="en-US" dirty="0"/>
              <a:t> </a:t>
            </a:r>
            <a:r>
              <a:rPr lang="en-US" dirty="0" err="1"/>
              <a:t>dapibus</a:t>
            </a:r>
            <a:r>
              <a:rPr lang="en-US" dirty="0"/>
              <a:t> </a:t>
            </a:r>
            <a:r>
              <a:rPr lang="en-US" dirty="0" err="1"/>
              <a:t>tristique</a:t>
            </a:r>
            <a:r>
              <a:rPr lang="en-US" dirty="0"/>
              <a:t>. </a:t>
            </a:r>
            <a:r>
              <a:rPr lang="en-US" dirty="0" err="1"/>
              <a:t>Vivamus</a:t>
            </a:r>
            <a:r>
              <a:rPr lang="en-US" dirty="0"/>
              <a:t> </a:t>
            </a:r>
            <a:r>
              <a:rPr lang="en-US" dirty="0" err="1"/>
              <a:t>placerat</a:t>
            </a:r>
            <a:r>
              <a:rPr lang="en-US" dirty="0"/>
              <a:t> </a:t>
            </a:r>
            <a:r>
              <a:rPr lang="en-US" dirty="0" err="1"/>
              <a:t>consectetur</a:t>
            </a:r>
            <a:r>
              <a:rPr lang="en-US" dirty="0"/>
              <a:t> </a:t>
            </a:r>
            <a:r>
              <a:rPr lang="en-US" dirty="0" err="1"/>
              <a:t>urna</a:t>
            </a:r>
            <a:r>
              <a:rPr lang="en-US" dirty="0"/>
              <a:t>, </a:t>
            </a:r>
            <a:r>
              <a:rPr lang="en-US" dirty="0" err="1"/>
              <a:t>vel</a:t>
            </a:r>
            <a:r>
              <a:rPr lang="en-US" dirty="0"/>
              <a:t> dictum </a:t>
            </a:r>
            <a:r>
              <a:rPr lang="en-US" dirty="0" err="1"/>
              <a:t>nisl</a:t>
            </a:r>
            <a:r>
              <a:rPr lang="en-US" dirty="0"/>
              <a:t> </a:t>
            </a:r>
            <a:r>
              <a:rPr lang="en-US" dirty="0" err="1"/>
              <a:t>accumsan</a:t>
            </a:r>
            <a:r>
              <a:rPr lang="en-US" dirty="0"/>
              <a:t> ac. </a:t>
            </a:r>
            <a:r>
              <a:rPr lang="en-US" dirty="0" err="1"/>
              <a:t>Quisque</a:t>
            </a:r>
            <a:r>
              <a:rPr lang="en-US" dirty="0"/>
              <a:t> </a:t>
            </a:r>
            <a:r>
              <a:rPr lang="en-US" dirty="0" err="1"/>
              <a:t>eget</a:t>
            </a:r>
            <a:r>
              <a:rPr lang="en-US" dirty="0"/>
              <a:t> </a:t>
            </a:r>
            <a:r>
              <a:rPr lang="en-US" dirty="0" err="1"/>
              <a:t>nunc</a:t>
            </a:r>
            <a:r>
              <a:rPr lang="en-US" dirty="0"/>
              <a:t> ac </a:t>
            </a:r>
            <a:r>
              <a:rPr lang="en-US" dirty="0" err="1"/>
              <a:t>tortor</a:t>
            </a:r>
            <a:r>
              <a:rPr lang="en-US" dirty="0"/>
              <a:t> </a:t>
            </a:r>
            <a:r>
              <a:rPr lang="en-US" dirty="0" err="1"/>
              <a:t>blandit</a:t>
            </a:r>
            <a:r>
              <a:rPr lang="en-US" dirty="0"/>
              <a:t> </a:t>
            </a:r>
            <a:r>
              <a:rPr lang="en-US" dirty="0" err="1"/>
              <a:t>commodo</a:t>
            </a:r>
            <a:r>
              <a:rPr lang="en-US" dirty="0"/>
              <a:t> in </a:t>
            </a:r>
            <a:r>
              <a:rPr lang="en-US" dirty="0" err="1"/>
              <a:t>sed</a:t>
            </a:r>
            <a:r>
              <a:rPr lang="en-US" dirty="0"/>
              <a:t> </a:t>
            </a:r>
            <a:r>
              <a:rPr lang="en-US" dirty="0" err="1"/>
              <a:t>massa</a:t>
            </a:r>
            <a:r>
              <a:rPr lang="en-US" dirty="0"/>
              <a:t>. </a:t>
            </a:r>
            <a:r>
              <a:rPr lang="en-US" dirty="0" err="1"/>
              <a:t>Morbi</a:t>
            </a:r>
            <a:r>
              <a:rPr lang="en-US" dirty="0"/>
              <a:t> </a:t>
            </a:r>
            <a:r>
              <a:rPr lang="en-US" dirty="0" err="1"/>
              <a:t>iaculis</a:t>
            </a:r>
            <a:r>
              <a:rPr lang="en-US" dirty="0"/>
              <a:t> </a:t>
            </a:r>
            <a:r>
              <a:rPr lang="en-US" dirty="0" err="1"/>
              <a:t>purus</a:t>
            </a:r>
            <a:r>
              <a:rPr lang="en-US" dirty="0"/>
              <a:t> </a:t>
            </a:r>
            <a:r>
              <a:rPr lang="en-US" dirty="0" err="1"/>
              <a:t>quis</a:t>
            </a:r>
            <a:r>
              <a:rPr lang="en-US" dirty="0"/>
              <a:t> </a:t>
            </a:r>
            <a:r>
              <a:rPr lang="en-US" dirty="0" err="1"/>
              <a:t>enim</a:t>
            </a:r>
            <a:r>
              <a:rPr lang="en-US" dirty="0"/>
              <a:t> </a:t>
            </a:r>
            <a:r>
              <a:rPr lang="en-US" dirty="0" err="1"/>
              <a:t>ultrices</a:t>
            </a:r>
            <a:r>
              <a:rPr lang="en-US" dirty="0"/>
              <a:t>, id </a:t>
            </a:r>
            <a:r>
              <a:rPr lang="en-US" dirty="0" err="1"/>
              <a:t>scelerisque</a:t>
            </a:r>
            <a:r>
              <a:rPr lang="en-US" dirty="0"/>
              <a:t> </a:t>
            </a:r>
            <a:r>
              <a:rPr lang="en-US" dirty="0" err="1"/>
              <a:t>sapien</a:t>
            </a:r>
            <a:r>
              <a:rPr lang="en-US" dirty="0"/>
              <a:t> </a:t>
            </a:r>
            <a:r>
              <a:rPr lang="en-US" dirty="0" err="1"/>
              <a:t>malesuada</a:t>
            </a:r>
            <a:r>
              <a:rPr lang="en-US" dirty="0"/>
              <a:t>. Nunc </a:t>
            </a:r>
            <a:r>
              <a:rPr lang="en-US" dirty="0" err="1"/>
              <a:t>auctor</a:t>
            </a:r>
            <a:r>
              <a:rPr lang="en-US" dirty="0"/>
              <a:t> </a:t>
            </a:r>
            <a:r>
              <a:rPr lang="en-US" dirty="0" err="1"/>
              <a:t>urna</a:t>
            </a:r>
            <a:r>
              <a:rPr lang="en-US" dirty="0"/>
              <a:t> </a:t>
            </a:r>
            <a:r>
              <a:rPr lang="en-US" dirty="0" err="1"/>
              <a:t>iaculis</a:t>
            </a:r>
            <a:r>
              <a:rPr lang="en-US" dirty="0"/>
              <a:t> </a:t>
            </a:r>
            <a:r>
              <a:rPr lang="en-US" dirty="0" err="1"/>
              <a:t>enim</a:t>
            </a:r>
            <a:r>
              <a:rPr lang="en-US" dirty="0"/>
              <a:t> </a:t>
            </a:r>
            <a:r>
              <a:rPr lang="en-US" dirty="0" err="1"/>
              <a:t>fringilla</a:t>
            </a:r>
            <a:r>
              <a:rPr lang="en-US" dirty="0"/>
              <a:t> gravida. </a:t>
            </a:r>
            <a:r>
              <a:rPr lang="en-US" dirty="0" err="1"/>
              <a:t>Curabitur</a:t>
            </a:r>
            <a:r>
              <a:rPr lang="en-US" dirty="0"/>
              <a:t> </a:t>
            </a:r>
            <a:r>
              <a:rPr lang="en-US" dirty="0" err="1"/>
              <a:t>ut</a:t>
            </a:r>
            <a:r>
              <a:rPr lang="en-US" dirty="0"/>
              <a:t> </a:t>
            </a:r>
            <a:r>
              <a:rPr lang="en-US" dirty="0" err="1"/>
              <a:t>augue</a:t>
            </a:r>
            <a:r>
              <a:rPr lang="en-US" dirty="0"/>
              <a:t> </a:t>
            </a:r>
            <a:r>
              <a:rPr lang="en-US" dirty="0" err="1"/>
              <a:t>malesuada</a:t>
            </a:r>
            <a:r>
              <a:rPr lang="en-US" dirty="0"/>
              <a:t>, </a:t>
            </a:r>
            <a:r>
              <a:rPr lang="en-US" dirty="0" err="1"/>
              <a:t>molestie</a:t>
            </a:r>
            <a:r>
              <a:rPr lang="en-US" dirty="0"/>
              <a:t> </a:t>
            </a:r>
            <a:r>
              <a:rPr lang="en-US" dirty="0" err="1"/>
              <a:t>arcu</a:t>
            </a:r>
            <a:r>
              <a:rPr lang="en-US" dirty="0"/>
              <a:t> vitae, </a:t>
            </a:r>
            <a:r>
              <a:rPr lang="en-US" dirty="0" err="1"/>
              <a:t>consectetur</a:t>
            </a:r>
            <a:r>
              <a:rPr lang="en-US" dirty="0"/>
              <a:t> </a:t>
            </a:r>
            <a:r>
              <a:rPr lang="en-US" dirty="0" err="1"/>
              <a:t>leo</a:t>
            </a:r>
            <a:r>
              <a:rPr lang="en-US" dirty="0"/>
              <a:t>. </a:t>
            </a:r>
            <a:r>
              <a:rPr lang="en-US" dirty="0" err="1"/>
              <a:t>Sed</a:t>
            </a:r>
            <a:r>
              <a:rPr lang="en-US" dirty="0"/>
              <a:t> sit </a:t>
            </a:r>
            <a:r>
              <a:rPr lang="en-US" dirty="0" err="1"/>
              <a:t>amet</a:t>
            </a:r>
            <a:r>
              <a:rPr lang="en-US" dirty="0"/>
              <a:t> </a:t>
            </a:r>
            <a:r>
              <a:rPr lang="en-US" dirty="0" err="1"/>
              <a:t>ultrices</a:t>
            </a:r>
            <a:r>
              <a:rPr lang="en-US" dirty="0"/>
              <a:t> </a:t>
            </a:r>
            <a:r>
              <a:rPr lang="en-US" dirty="0" err="1"/>
              <a:t>metus</a:t>
            </a:r>
            <a:r>
              <a:rPr lang="en-US" dirty="0"/>
              <a:t>, </a:t>
            </a:r>
            <a:r>
              <a:rPr lang="en-US" dirty="0" err="1"/>
              <a:t>sed</a:t>
            </a:r>
            <a:r>
              <a:rPr lang="en-US" dirty="0"/>
              <a:t> </a:t>
            </a:r>
            <a:r>
              <a:rPr lang="en-US" dirty="0" err="1"/>
              <a:t>ultrices</a:t>
            </a:r>
            <a:r>
              <a:rPr lang="en-US" dirty="0"/>
              <a:t> </a:t>
            </a:r>
            <a:r>
              <a:rPr lang="en-US" dirty="0" err="1"/>
              <a:t>nunc</a:t>
            </a:r>
            <a:r>
              <a:rPr lang="en-US" dirty="0"/>
              <a:t>. In </a:t>
            </a:r>
            <a:r>
              <a:rPr lang="en-US" dirty="0" err="1"/>
              <a:t>hac</a:t>
            </a:r>
            <a:r>
              <a:rPr lang="en-US" dirty="0"/>
              <a:t> </a:t>
            </a:r>
            <a:r>
              <a:rPr lang="en-US" dirty="0" err="1"/>
              <a:t>habitasse</a:t>
            </a:r>
            <a:r>
              <a:rPr lang="en-US" dirty="0"/>
              <a:t> </a:t>
            </a:r>
            <a:r>
              <a:rPr lang="en-US" dirty="0" err="1"/>
              <a:t>platea</a:t>
            </a:r>
            <a:r>
              <a:rPr lang="en-US" dirty="0"/>
              <a:t> </a:t>
            </a:r>
            <a:r>
              <a:rPr lang="en-US" dirty="0" err="1"/>
              <a:t>dictumst</a:t>
            </a:r>
            <a:r>
              <a:rPr lang="en-US" dirty="0"/>
              <a:t>. </a:t>
            </a:r>
          </a:p>
        </p:txBody>
      </p:sp>
    </p:spTree>
    <p:extLst>
      <p:ext uri="{BB962C8B-B14F-4D97-AF65-F5344CB8AC3E}">
        <p14:creationId xmlns:p14="http://schemas.microsoft.com/office/powerpoint/2010/main" val="24880334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SBU Left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957791"/>
            <a:ext cx="2949523" cy="2457763"/>
          </a:xfrm>
          <a:prstGeom prst="rect">
            <a:avLst/>
          </a:prstGeom>
        </p:spPr>
        <p:txBody>
          <a:bodyPr anchor="t" anchorCtr="0">
            <a:noAutofit/>
          </a:bodyPr>
          <a:lstStyle>
            <a:lvl1pPr>
              <a:lnSpc>
                <a:spcPct val="65000"/>
              </a:lnSpc>
              <a:defRPr sz="3600" b="0" i="0">
                <a:latin typeface="Effra Heavy" charset="0"/>
                <a:ea typeface="Effra Heavy" charset="0"/>
                <a:cs typeface="Effra Heavy" charset="0"/>
              </a:defRPr>
            </a:lvl1pPr>
          </a:lstStyle>
          <a:p>
            <a:r>
              <a:rPr lang="en-US" dirty="0"/>
              <a:t>More</a:t>
            </a:r>
            <a:br>
              <a:rPr lang="en-US" dirty="0"/>
            </a:br>
            <a:r>
              <a:rPr lang="en-US" dirty="0"/>
              <a:t>Than </a:t>
            </a:r>
            <a:br>
              <a:rPr lang="en-US" dirty="0"/>
            </a:br>
            <a:r>
              <a:rPr lang="en-US" dirty="0"/>
              <a:t>A Quick</a:t>
            </a:r>
            <a:br>
              <a:rPr lang="en-US" dirty="0"/>
            </a:br>
            <a:r>
              <a:rPr lang="en-US" dirty="0"/>
              <a:t>Fix</a:t>
            </a:r>
          </a:p>
        </p:txBody>
      </p:sp>
      <p:sp>
        <p:nvSpPr>
          <p:cNvPr id="14" name="Slide Number Placeholder 5"/>
          <p:cNvSpPr>
            <a:spLocks noGrp="1"/>
          </p:cNvSpPr>
          <p:nvPr>
            <p:ph type="sldNum" sz="quarter" idx="12"/>
          </p:nvPr>
        </p:nvSpPr>
        <p:spPr>
          <a:xfrm>
            <a:off x="8709712" y="6425176"/>
            <a:ext cx="27432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1" name="Text Placeholder 2"/>
          <p:cNvSpPr>
            <a:spLocks noGrp="1"/>
          </p:cNvSpPr>
          <p:nvPr>
            <p:ph type="body" idx="1" hasCustomPrompt="1"/>
          </p:nvPr>
        </p:nvSpPr>
        <p:spPr>
          <a:xfrm>
            <a:off x="3944471" y="957790"/>
            <a:ext cx="7409331" cy="4739625"/>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r>
              <a:rPr lang="en-US" dirty="0"/>
              <a:t>In et </a:t>
            </a:r>
            <a:r>
              <a:rPr lang="en-US" dirty="0" err="1"/>
              <a:t>nibh</a:t>
            </a:r>
            <a:r>
              <a:rPr lang="en-US" dirty="0"/>
              <a:t> </a:t>
            </a:r>
            <a:r>
              <a:rPr lang="en-US" dirty="0" err="1"/>
              <a:t>eu</a:t>
            </a:r>
            <a:r>
              <a:rPr lang="en-US" dirty="0"/>
              <a:t> </a:t>
            </a:r>
            <a:r>
              <a:rPr lang="en-US" dirty="0" err="1"/>
              <a:t>massa</a:t>
            </a:r>
            <a:r>
              <a:rPr lang="en-US" dirty="0"/>
              <a:t> gravida </a:t>
            </a:r>
            <a:r>
              <a:rPr lang="en-US" dirty="0" err="1"/>
              <a:t>pulvinar</a:t>
            </a:r>
            <a:r>
              <a:rPr lang="en-US" dirty="0"/>
              <a:t>.</a:t>
            </a:r>
          </a:p>
          <a:p>
            <a:r>
              <a:rPr lang="en-US" dirty="0" err="1"/>
              <a:t>Suspendisse</a:t>
            </a:r>
            <a:r>
              <a:rPr lang="en-US" dirty="0"/>
              <a:t> </a:t>
            </a:r>
            <a:r>
              <a:rPr lang="en-US" dirty="0" err="1"/>
              <a:t>dapibus</a:t>
            </a:r>
            <a:r>
              <a:rPr lang="en-US" dirty="0"/>
              <a:t> </a:t>
            </a:r>
            <a:r>
              <a:rPr lang="en-US" dirty="0" err="1"/>
              <a:t>tellus</a:t>
            </a:r>
            <a:r>
              <a:rPr lang="en-US" dirty="0"/>
              <a:t> </a:t>
            </a:r>
            <a:r>
              <a:rPr lang="en-US" dirty="0" err="1"/>
              <a:t>quis</a:t>
            </a:r>
            <a:r>
              <a:rPr lang="en-US" dirty="0"/>
              <a:t> </a:t>
            </a:r>
            <a:r>
              <a:rPr lang="en-US" dirty="0" err="1"/>
              <a:t>odio</a:t>
            </a:r>
            <a:r>
              <a:rPr lang="en-US" dirty="0"/>
              <a:t> maximus </a:t>
            </a:r>
            <a:r>
              <a:rPr lang="en-US" dirty="0" err="1"/>
              <a:t>varius</a:t>
            </a:r>
            <a:r>
              <a:rPr lang="en-US" dirty="0"/>
              <a:t>.</a:t>
            </a:r>
          </a:p>
          <a:p>
            <a:r>
              <a:rPr lang="en-US" dirty="0" err="1"/>
              <a:t>Nullam</a:t>
            </a:r>
            <a:r>
              <a:rPr lang="en-US" dirty="0"/>
              <a:t> </a:t>
            </a:r>
            <a:r>
              <a:rPr lang="en-US" dirty="0" err="1"/>
              <a:t>vel</a:t>
            </a:r>
            <a:r>
              <a:rPr lang="en-US" dirty="0"/>
              <a:t> dolor </a:t>
            </a:r>
            <a:r>
              <a:rPr lang="en-US" dirty="0" err="1"/>
              <a:t>eget</a:t>
            </a:r>
            <a:r>
              <a:rPr lang="en-US" dirty="0"/>
              <a:t> </a:t>
            </a:r>
            <a:r>
              <a:rPr lang="en-US" dirty="0" err="1"/>
              <a:t>nunc</a:t>
            </a:r>
            <a:r>
              <a:rPr lang="en-US" dirty="0"/>
              <a:t> </a:t>
            </a:r>
            <a:r>
              <a:rPr lang="en-US" dirty="0" err="1"/>
              <a:t>interdum</a:t>
            </a:r>
            <a:r>
              <a:rPr lang="en-US" dirty="0"/>
              <a:t> </a:t>
            </a:r>
            <a:r>
              <a:rPr lang="en-US" dirty="0" err="1"/>
              <a:t>ornare</a:t>
            </a:r>
            <a:r>
              <a:rPr lang="en-US" dirty="0"/>
              <a:t>.</a:t>
            </a:r>
          </a:p>
          <a:p>
            <a:r>
              <a:rPr lang="en-US" dirty="0" err="1"/>
              <a:t>Sed</a:t>
            </a:r>
            <a:r>
              <a:rPr lang="en-US" dirty="0"/>
              <a:t> </a:t>
            </a:r>
            <a:r>
              <a:rPr lang="en-US" dirty="0" err="1"/>
              <a:t>feugiat</a:t>
            </a:r>
            <a:r>
              <a:rPr lang="en-US" dirty="0"/>
              <a:t> </a:t>
            </a:r>
            <a:r>
              <a:rPr lang="en-US" dirty="0" err="1"/>
              <a:t>velit</a:t>
            </a:r>
            <a:r>
              <a:rPr lang="en-US" dirty="0"/>
              <a:t> vitae </a:t>
            </a:r>
            <a:r>
              <a:rPr lang="en-US" dirty="0" err="1"/>
              <a:t>posuere</a:t>
            </a:r>
            <a:r>
              <a:rPr lang="en-US" dirty="0"/>
              <a:t> </a:t>
            </a:r>
            <a:r>
              <a:rPr lang="en-US" dirty="0" err="1"/>
              <a:t>efficitur</a:t>
            </a:r>
            <a:r>
              <a:rPr lang="en-US" dirty="0"/>
              <a:t>.</a:t>
            </a:r>
          </a:p>
        </p:txBody>
      </p:sp>
    </p:spTree>
    <p:extLst>
      <p:ext uri="{BB962C8B-B14F-4D97-AF65-F5344CB8AC3E}">
        <p14:creationId xmlns:p14="http://schemas.microsoft.com/office/powerpoint/2010/main" val="39810669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SBU Centered Bullete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44021" y="908553"/>
            <a:ext cx="8817283"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a:t>More Than A Quick Fix</a:t>
            </a:r>
          </a:p>
        </p:txBody>
      </p:sp>
      <p:sp>
        <p:nvSpPr>
          <p:cNvPr id="10" name="Slide Number Placeholder 5"/>
          <p:cNvSpPr>
            <a:spLocks noGrp="1"/>
          </p:cNvSpPr>
          <p:nvPr>
            <p:ph type="sldNum" sz="quarter" idx="12"/>
          </p:nvPr>
        </p:nvSpPr>
        <p:spPr>
          <a:xfrm>
            <a:off x="8709712" y="6425176"/>
            <a:ext cx="27432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2" name="Text Placeholder 2"/>
          <p:cNvSpPr>
            <a:spLocks noGrp="1"/>
          </p:cNvSpPr>
          <p:nvPr>
            <p:ph type="body" idx="1" hasCustomPrompt="1"/>
          </p:nvPr>
        </p:nvSpPr>
        <p:spPr>
          <a:xfrm>
            <a:off x="1644023" y="2141907"/>
            <a:ext cx="8817283" cy="3493961"/>
          </a:xfrm>
          <a:prstGeom prst="rect">
            <a:avLst/>
          </a:prstGeom>
        </p:spPr>
        <p:txBody>
          <a:bodyPr>
            <a:normAutofit/>
          </a:bodyPr>
          <a:lstStyle>
            <a:lvl1pPr marL="171450" indent="-171450">
              <a:lnSpc>
                <a:spcPct val="100000"/>
              </a:lnSpc>
              <a:spcBef>
                <a:spcPts val="750"/>
              </a:spcBef>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Nullam</a:t>
            </a:r>
            <a:r>
              <a:rPr lang="en-US" dirty="0"/>
              <a:t> </a:t>
            </a:r>
            <a:r>
              <a:rPr lang="en-US" dirty="0" err="1"/>
              <a:t>varius</a:t>
            </a:r>
            <a:r>
              <a:rPr lang="en-US" dirty="0"/>
              <a:t> </a:t>
            </a:r>
            <a:r>
              <a:rPr lang="en-US" dirty="0" err="1"/>
              <a:t>turpis</a:t>
            </a:r>
            <a:r>
              <a:rPr lang="en-US" dirty="0"/>
              <a:t> </a:t>
            </a:r>
            <a:r>
              <a:rPr lang="en-US" dirty="0" err="1"/>
              <a:t>nec</a:t>
            </a:r>
            <a:r>
              <a:rPr lang="en-US" dirty="0"/>
              <a:t> ipsum </a:t>
            </a:r>
            <a:r>
              <a:rPr lang="en-US" dirty="0" err="1"/>
              <a:t>iaculis</a:t>
            </a:r>
            <a:r>
              <a:rPr lang="en-US" dirty="0"/>
              <a:t> porta.</a:t>
            </a:r>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a:p>
            <a:r>
              <a:rPr lang="en-US" dirty="0" err="1"/>
              <a:t>Duis</a:t>
            </a:r>
            <a:r>
              <a:rPr lang="en-US" dirty="0"/>
              <a:t> </a:t>
            </a:r>
            <a:r>
              <a:rPr lang="en-US" dirty="0" err="1"/>
              <a:t>efficitur</a:t>
            </a:r>
            <a:r>
              <a:rPr lang="en-US" dirty="0"/>
              <a:t> </a:t>
            </a:r>
            <a:r>
              <a:rPr lang="en-US" dirty="0" err="1"/>
              <a:t>diam</a:t>
            </a:r>
            <a:r>
              <a:rPr lang="en-US" dirty="0"/>
              <a:t> id </a:t>
            </a:r>
            <a:r>
              <a:rPr lang="en-US" dirty="0" err="1"/>
              <a:t>vehicula</a:t>
            </a:r>
            <a:r>
              <a:rPr lang="en-US" dirty="0"/>
              <a:t> </a:t>
            </a:r>
            <a:r>
              <a:rPr lang="en-US" dirty="0" err="1"/>
              <a:t>lacinia</a:t>
            </a:r>
            <a:r>
              <a:rPr lang="en-US" dirty="0"/>
              <a:t>.</a:t>
            </a:r>
          </a:p>
          <a:p>
            <a:r>
              <a:rPr lang="en-US" dirty="0"/>
              <a:t>Integer </a:t>
            </a:r>
            <a:r>
              <a:rPr lang="en-US" dirty="0" err="1"/>
              <a:t>sed</a:t>
            </a:r>
            <a:r>
              <a:rPr lang="en-US" dirty="0"/>
              <a:t> </a:t>
            </a:r>
            <a:r>
              <a:rPr lang="en-US" dirty="0" err="1"/>
              <a:t>nulla</a:t>
            </a:r>
            <a:r>
              <a:rPr lang="en-US" dirty="0"/>
              <a:t> </a:t>
            </a:r>
            <a:r>
              <a:rPr lang="en-US" dirty="0" err="1"/>
              <a:t>nec</a:t>
            </a:r>
            <a:r>
              <a:rPr lang="en-US" dirty="0"/>
              <a:t> </a:t>
            </a:r>
            <a:r>
              <a:rPr lang="en-US" dirty="0" err="1"/>
              <a:t>sem</a:t>
            </a:r>
            <a:r>
              <a:rPr lang="en-US" dirty="0"/>
              <a:t> </a:t>
            </a:r>
            <a:r>
              <a:rPr lang="en-US" dirty="0" err="1"/>
              <a:t>aliquam</a:t>
            </a:r>
            <a:r>
              <a:rPr lang="en-US" dirty="0"/>
              <a:t> </a:t>
            </a:r>
            <a:r>
              <a:rPr lang="en-US" dirty="0" err="1"/>
              <a:t>efficitur</a:t>
            </a:r>
            <a:r>
              <a:rPr lang="en-US" dirty="0"/>
              <a:t>.</a:t>
            </a:r>
          </a:p>
          <a:p>
            <a:r>
              <a:rPr lang="en-US" dirty="0" err="1"/>
              <a:t>Aliquam</a:t>
            </a:r>
            <a:r>
              <a:rPr lang="en-US" dirty="0"/>
              <a:t> ac </a:t>
            </a:r>
            <a:r>
              <a:rPr lang="en-US" dirty="0" err="1"/>
              <a:t>orci</a:t>
            </a:r>
            <a:r>
              <a:rPr lang="en-US" dirty="0"/>
              <a:t> </a:t>
            </a:r>
            <a:r>
              <a:rPr lang="en-US" dirty="0" err="1"/>
              <a:t>vehicula</a:t>
            </a:r>
            <a:r>
              <a:rPr lang="en-US" dirty="0"/>
              <a:t>, </a:t>
            </a:r>
            <a:r>
              <a:rPr lang="en-US" dirty="0" err="1"/>
              <a:t>condimentum</a:t>
            </a:r>
            <a:r>
              <a:rPr lang="en-US" dirty="0"/>
              <a:t> dui sit </a:t>
            </a:r>
            <a:r>
              <a:rPr lang="en-US" dirty="0" err="1"/>
              <a:t>amet</a:t>
            </a:r>
            <a:r>
              <a:rPr lang="en-US" dirty="0"/>
              <a:t>, </a:t>
            </a:r>
            <a:r>
              <a:rPr lang="en-US" dirty="0" err="1"/>
              <a:t>tincidunt</a:t>
            </a:r>
            <a:r>
              <a:rPr lang="en-US" dirty="0"/>
              <a:t> </a:t>
            </a:r>
            <a:r>
              <a:rPr lang="en-US" dirty="0" err="1"/>
              <a:t>tortor</a:t>
            </a:r>
            <a:r>
              <a:rPr lang="en-US" dirty="0"/>
              <a:t>.</a:t>
            </a:r>
          </a:p>
          <a:p>
            <a:r>
              <a:rPr lang="en-US" dirty="0" err="1"/>
              <a:t>Nulla</a:t>
            </a:r>
            <a:r>
              <a:rPr lang="en-US" dirty="0"/>
              <a:t> semper libero non </a:t>
            </a:r>
            <a:r>
              <a:rPr lang="en-US" dirty="0" err="1"/>
              <a:t>justo</a:t>
            </a:r>
            <a:r>
              <a:rPr lang="en-US" dirty="0"/>
              <a:t> </a:t>
            </a:r>
            <a:r>
              <a:rPr lang="en-US" dirty="0" err="1"/>
              <a:t>scelerisque</a:t>
            </a:r>
            <a:r>
              <a:rPr lang="en-US" dirty="0"/>
              <a:t> </a:t>
            </a:r>
            <a:r>
              <a:rPr lang="en-US" dirty="0" err="1"/>
              <a:t>aliquam</a:t>
            </a:r>
            <a:r>
              <a:rPr lang="en-US" dirty="0"/>
              <a:t>.</a:t>
            </a:r>
          </a:p>
          <a:p>
            <a:endParaRPr lang="en-US" dirty="0"/>
          </a:p>
          <a:p>
            <a:endParaRPr lang="en-US" dirty="0"/>
          </a:p>
          <a:p>
            <a:endParaRPr lang="en-US" dirty="0"/>
          </a:p>
          <a:p>
            <a:pPr lvl="0"/>
            <a:endParaRPr lang="en-US" dirty="0"/>
          </a:p>
          <a:p>
            <a:pPr lvl="0"/>
            <a:endParaRPr lang="en-US" dirty="0"/>
          </a:p>
        </p:txBody>
      </p:sp>
    </p:spTree>
    <p:extLst>
      <p:ext uri="{BB962C8B-B14F-4D97-AF65-F5344CB8AC3E}">
        <p14:creationId xmlns:p14="http://schemas.microsoft.com/office/powerpoint/2010/main" val="12879514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SBU Text 1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4820" y="897539"/>
            <a:ext cx="4447403"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4" name="Text Placeholder 3"/>
          <p:cNvSpPr>
            <a:spLocks noGrp="1"/>
          </p:cNvSpPr>
          <p:nvPr>
            <p:ph type="body" sz="half" idx="2" hasCustomPrompt="1"/>
          </p:nvPr>
        </p:nvSpPr>
        <p:spPr>
          <a:xfrm>
            <a:off x="834820" y="2039016"/>
            <a:ext cx="4447403"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9" name="Slide Number Placeholder 5"/>
          <p:cNvSpPr>
            <a:spLocks noGrp="1"/>
          </p:cNvSpPr>
          <p:nvPr>
            <p:ph type="sldNum" sz="quarter" idx="12"/>
          </p:nvPr>
        </p:nvSpPr>
        <p:spPr>
          <a:xfrm>
            <a:off x="8709712" y="6425176"/>
            <a:ext cx="27432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4" name="Picture Placeholder 2"/>
          <p:cNvSpPr>
            <a:spLocks noGrp="1" noChangeAspect="1"/>
          </p:cNvSpPr>
          <p:nvPr>
            <p:ph type="pic" idx="1"/>
          </p:nvPr>
        </p:nvSpPr>
        <p:spPr>
          <a:xfrm>
            <a:off x="5405716" y="962913"/>
            <a:ext cx="59436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3" name="Text Placeholder 3"/>
          <p:cNvSpPr>
            <a:spLocks noGrp="1"/>
          </p:cNvSpPr>
          <p:nvPr>
            <p:ph type="body" sz="half" idx="15" hasCustomPrompt="1"/>
          </p:nvPr>
        </p:nvSpPr>
        <p:spPr>
          <a:xfrm>
            <a:off x="5405716" y="5735336"/>
            <a:ext cx="59436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41774108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SBU Bulleted Text 1 Photo">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834819" y="897539"/>
            <a:ext cx="4447403"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7" name="Slide Number Placeholder 5"/>
          <p:cNvSpPr>
            <a:spLocks noGrp="1"/>
          </p:cNvSpPr>
          <p:nvPr>
            <p:ph type="sldNum" sz="quarter" idx="12"/>
          </p:nvPr>
        </p:nvSpPr>
        <p:spPr>
          <a:xfrm>
            <a:off x="8709712" y="6425176"/>
            <a:ext cx="27432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9" name="Text Placeholder 3"/>
          <p:cNvSpPr>
            <a:spLocks noGrp="1"/>
          </p:cNvSpPr>
          <p:nvPr>
            <p:ph type="body" sz="half" idx="2" hasCustomPrompt="1"/>
          </p:nvPr>
        </p:nvSpPr>
        <p:spPr>
          <a:xfrm>
            <a:off x="834819" y="2141908"/>
            <a:ext cx="4447403" cy="3616244"/>
          </a:xfrm>
          <a:prstGeom prst="rect">
            <a:avLst/>
          </a:prstGeom>
        </p:spPr>
        <p:txBody>
          <a:bodyPr>
            <a:normAutofit/>
          </a:bodyPr>
          <a:lstStyle>
            <a:lvl1pPr marL="171450" indent="-171450">
              <a:buFont typeface="Arial" charset="0"/>
              <a:buChar char="•"/>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sim </a:t>
            </a:r>
            <a:r>
              <a:rPr lang="en-US" dirty="0" err="1"/>
              <a:t>Bereptatur</a:t>
            </a:r>
            <a:r>
              <a:rPr lang="en-US" dirty="0"/>
              <a:t> re </a:t>
            </a:r>
            <a:r>
              <a:rPr lang="en-US" dirty="0" err="1"/>
              <a:t>sinctorio</a:t>
            </a:r>
            <a:r>
              <a:rPr lang="en-US" dirty="0"/>
              <a:t>.</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endParaRPr lang="en-US" dirty="0"/>
          </a:p>
          <a:p>
            <a:pPr lvl="0"/>
            <a:r>
              <a:rPr lang="en-US" dirty="0" err="1"/>
              <a:t>Aut</a:t>
            </a:r>
            <a:r>
              <a:rPr lang="en-US" dirty="0"/>
              <a:t> </a:t>
            </a:r>
            <a:r>
              <a:rPr lang="en-US" dirty="0" err="1"/>
              <a:t>excerum</a:t>
            </a:r>
            <a:r>
              <a:rPr lang="en-US" dirty="0"/>
              <a:t> </a:t>
            </a:r>
            <a:r>
              <a:rPr lang="en-US" dirty="0" err="1"/>
              <a:t>ni</a:t>
            </a:r>
            <a:r>
              <a:rPr lang="en-US" dirty="0"/>
              <a:t> am con </a:t>
            </a:r>
            <a:r>
              <a:rPr lang="en-US" dirty="0" err="1"/>
              <a:t>parit</a:t>
            </a:r>
            <a:r>
              <a:rPr lang="en-US" dirty="0"/>
              <a:t>, </a:t>
            </a:r>
            <a:r>
              <a:rPr lang="en-US" dirty="0" err="1"/>
              <a:t>officillatas</a:t>
            </a:r>
            <a:r>
              <a:rPr lang="en-US" dirty="0"/>
              <a:t> </a:t>
            </a:r>
            <a:r>
              <a:rPr lang="en-US" dirty="0" err="1"/>
              <a:t>sitis</a:t>
            </a:r>
            <a:r>
              <a:rPr lang="en-US" dirty="0"/>
              <a:t> </a:t>
            </a:r>
            <a:r>
              <a:rPr lang="en-US" dirty="0" err="1"/>
              <a:t>mosanim</a:t>
            </a:r>
            <a:endParaRPr lang="en-US" dirty="0"/>
          </a:p>
          <a:p>
            <a:pPr lvl="0"/>
            <a:r>
              <a:rPr lang="en-US" dirty="0" err="1"/>
              <a:t>Peribus</a:t>
            </a:r>
            <a:r>
              <a:rPr lang="en-US" dirty="0"/>
              <a:t> </a:t>
            </a:r>
            <a:r>
              <a:rPr lang="en-US" dirty="0" err="1"/>
              <a:t>ellate</a:t>
            </a:r>
            <a:r>
              <a:rPr lang="en-US" dirty="0"/>
              <a:t> </a:t>
            </a:r>
            <a:r>
              <a:rPr lang="en-US" dirty="0" err="1"/>
              <a:t>ipienem</a:t>
            </a:r>
            <a:r>
              <a:rPr lang="en-US" dirty="0"/>
              <a:t> </a:t>
            </a:r>
            <a:r>
              <a:rPr lang="en-US" dirty="0" err="1"/>
              <a:t>dolupta</a:t>
            </a:r>
            <a:r>
              <a:rPr lang="en-US" dirty="0"/>
              <a:t> </a:t>
            </a:r>
            <a:r>
              <a:rPr lang="en-US" dirty="0" err="1"/>
              <a:t>estorise</a:t>
            </a:r>
            <a:r>
              <a:rPr lang="en-US" dirty="0"/>
              <a:t> </a:t>
            </a:r>
            <a:r>
              <a:rPr lang="en-US" dirty="0" err="1"/>
              <a:t>saerum</a:t>
            </a:r>
            <a:r>
              <a:rPr lang="en-US" dirty="0"/>
              <a:t> qui </a:t>
            </a:r>
            <a:r>
              <a:rPr lang="en-US" dirty="0" err="1"/>
              <a:t>offic</a:t>
            </a:r>
            <a:endParaRPr lang="en-US" dirty="0"/>
          </a:p>
          <a:p>
            <a:r>
              <a:rPr lang="en-US" dirty="0" err="1"/>
              <a:t>Sed</a:t>
            </a:r>
            <a:r>
              <a:rPr lang="en-US" dirty="0"/>
              <a:t> id ex </a:t>
            </a:r>
            <a:r>
              <a:rPr lang="en-US" dirty="0" err="1"/>
              <a:t>quis</a:t>
            </a:r>
            <a:r>
              <a:rPr lang="en-US" dirty="0"/>
              <a:t> ipsum </a:t>
            </a:r>
            <a:r>
              <a:rPr lang="en-US" dirty="0" err="1"/>
              <a:t>vehicula</a:t>
            </a:r>
            <a:r>
              <a:rPr lang="en-US" dirty="0"/>
              <a:t> </a:t>
            </a:r>
            <a:r>
              <a:rPr lang="en-US" dirty="0" err="1"/>
              <a:t>scelerisque</a:t>
            </a:r>
            <a:r>
              <a:rPr lang="en-US" dirty="0"/>
              <a:t>.</a:t>
            </a:r>
          </a:p>
        </p:txBody>
      </p:sp>
      <p:sp>
        <p:nvSpPr>
          <p:cNvPr id="14" name="Picture Placeholder 2"/>
          <p:cNvSpPr>
            <a:spLocks noGrp="1" noChangeAspect="1"/>
          </p:cNvSpPr>
          <p:nvPr>
            <p:ph type="pic" idx="1"/>
          </p:nvPr>
        </p:nvSpPr>
        <p:spPr>
          <a:xfrm>
            <a:off x="5405716" y="962913"/>
            <a:ext cx="5943600" cy="462434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5" name="Text Placeholder 3"/>
          <p:cNvSpPr>
            <a:spLocks noGrp="1"/>
          </p:cNvSpPr>
          <p:nvPr>
            <p:ph type="body" sz="half" idx="15" hasCustomPrompt="1"/>
          </p:nvPr>
        </p:nvSpPr>
        <p:spPr>
          <a:xfrm>
            <a:off x="5405716" y="5735336"/>
            <a:ext cx="59436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7740913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BU Text-2 Photos">
    <p:spTree>
      <p:nvGrpSpPr>
        <p:cNvPr id="1" name=""/>
        <p:cNvGrpSpPr/>
        <p:nvPr/>
      </p:nvGrpSpPr>
      <p:grpSpPr>
        <a:xfrm>
          <a:off x="0" y="0"/>
          <a:ext cx="0" cy="0"/>
          <a:chOff x="0" y="0"/>
          <a:chExt cx="0" cy="0"/>
        </a:xfrm>
      </p:grpSpPr>
      <p:sp>
        <p:nvSpPr>
          <p:cNvPr id="21" name="Title 1"/>
          <p:cNvSpPr>
            <a:spLocks noGrp="1"/>
          </p:cNvSpPr>
          <p:nvPr>
            <p:ph type="title" hasCustomPrompt="1"/>
          </p:nvPr>
        </p:nvSpPr>
        <p:spPr>
          <a:xfrm>
            <a:off x="832265" y="897539"/>
            <a:ext cx="4447403"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2" name="Text Placeholder 3"/>
          <p:cNvSpPr>
            <a:spLocks noGrp="1"/>
          </p:cNvSpPr>
          <p:nvPr>
            <p:ph type="body" sz="half" idx="2" hasCustomPrompt="1"/>
          </p:nvPr>
        </p:nvSpPr>
        <p:spPr>
          <a:xfrm>
            <a:off x="832265" y="2039016"/>
            <a:ext cx="4447403"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8709712" y="6425176"/>
            <a:ext cx="27432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6" name="Picture Placeholder 2"/>
          <p:cNvSpPr>
            <a:spLocks noGrp="1" noChangeAspect="1"/>
          </p:cNvSpPr>
          <p:nvPr>
            <p:ph type="pic" idx="13"/>
          </p:nvPr>
        </p:nvSpPr>
        <p:spPr>
          <a:xfrm>
            <a:off x="5409037" y="961467"/>
            <a:ext cx="2873665" cy="4624073"/>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8" name="Picture Placeholder 2"/>
          <p:cNvSpPr>
            <a:spLocks noGrp="1" noChangeAspect="1"/>
          </p:cNvSpPr>
          <p:nvPr>
            <p:ph type="pic" idx="1"/>
          </p:nvPr>
        </p:nvSpPr>
        <p:spPr>
          <a:xfrm>
            <a:off x="8430129" y="962913"/>
            <a:ext cx="2919188" cy="4622627"/>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0" name="Text Placeholder 3"/>
          <p:cNvSpPr>
            <a:spLocks noGrp="1"/>
          </p:cNvSpPr>
          <p:nvPr>
            <p:ph type="body" sz="half" idx="16" hasCustomPrompt="1"/>
          </p:nvPr>
        </p:nvSpPr>
        <p:spPr>
          <a:xfrm>
            <a:off x="5409037" y="5735336"/>
            <a:ext cx="2873665"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
        <p:nvSpPr>
          <p:cNvPr id="31" name="Text Placeholder 3"/>
          <p:cNvSpPr>
            <a:spLocks noGrp="1"/>
          </p:cNvSpPr>
          <p:nvPr>
            <p:ph type="body" sz="half" idx="17" hasCustomPrompt="1"/>
          </p:nvPr>
        </p:nvSpPr>
        <p:spPr>
          <a:xfrm>
            <a:off x="8430130" y="5735336"/>
            <a:ext cx="2919185"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p>
        </p:txBody>
      </p:sp>
    </p:spTree>
    <p:extLst>
      <p:ext uri="{BB962C8B-B14F-4D97-AF65-F5344CB8AC3E}">
        <p14:creationId xmlns:p14="http://schemas.microsoft.com/office/powerpoint/2010/main" val="1311847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CE5F2B0-4B2F-4037-B1CE-0E575EDCDFD4}" type="datetime1">
              <a:rPr lang="en-US" smtClean="0"/>
              <a:t>7/9/2019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SBU Text-3 Photos">
    <p:spTree>
      <p:nvGrpSpPr>
        <p:cNvPr id="1" name=""/>
        <p:cNvGrpSpPr/>
        <p:nvPr/>
      </p:nvGrpSpPr>
      <p:grpSpPr>
        <a:xfrm>
          <a:off x="0" y="0"/>
          <a:ext cx="0" cy="0"/>
          <a:chOff x="0" y="0"/>
          <a:chExt cx="0" cy="0"/>
        </a:xfrm>
      </p:grpSpPr>
      <p:sp>
        <p:nvSpPr>
          <p:cNvPr id="23" name="Title 1"/>
          <p:cNvSpPr>
            <a:spLocks noGrp="1"/>
          </p:cNvSpPr>
          <p:nvPr>
            <p:ph type="title" hasCustomPrompt="1"/>
          </p:nvPr>
        </p:nvSpPr>
        <p:spPr>
          <a:xfrm>
            <a:off x="834821" y="897539"/>
            <a:ext cx="4447403" cy="972207"/>
          </a:xfrm>
          <a:prstGeom prst="rect">
            <a:avLst/>
          </a:prstGeom>
        </p:spPr>
        <p:txBody>
          <a:bodyPr anchor="t" anchorCtr="0">
            <a:normAutofit/>
          </a:bodyPr>
          <a:lstStyle>
            <a:lvl1pPr>
              <a:lnSpc>
                <a:spcPct val="80000"/>
              </a:lnSpc>
              <a:defRPr sz="3600" b="1"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24" name="Text Placeholder 3"/>
          <p:cNvSpPr>
            <a:spLocks noGrp="1"/>
          </p:cNvSpPr>
          <p:nvPr>
            <p:ph type="body" sz="half" idx="2" hasCustomPrompt="1"/>
          </p:nvPr>
        </p:nvSpPr>
        <p:spPr>
          <a:xfrm>
            <a:off x="834821" y="2039016"/>
            <a:ext cx="4447403"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25" name="Slide Number Placeholder 5"/>
          <p:cNvSpPr>
            <a:spLocks noGrp="1"/>
          </p:cNvSpPr>
          <p:nvPr>
            <p:ph type="sldNum" sz="quarter" idx="12"/>
          </p:nvPr>
        </p:nvSpPr>
        <p:spPr>
          <a:xfrm>
            <a:off x="8709712" y="6425176"/>
            <a:ext cx="27432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9" name="Picture Placeholder 2"/>
          <p:cNvSpPr>
            <a:spLocks noGrp="1" noChangeAspect="1"/>
          </p:cNvSpPr>
          <p:nvPr>
            <p:ph type="pic" idx="16"/>
          </p:nvPr>
        </p:nvSpPr>
        <p:spPr>
          <a:xfrm>
            <a:off x="5405716" y="961467"/>
            <a:ext cx="2870352"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9" name="Picture Placeholder 2"/>
          <p:cNvSpPr>
            <a:spLocks noGrp="1" noChangeAspect="1"/>
          </p:cNvSpPr>
          <p:nvPr>
            <p:ph type="pic" idx="13"/>
          </p:nvPr>
        </p:nvSpPr>
        <p:spPr>
          <a:xfrm>
            <a:off x="8431736" y="962913"/>
            <a:ext cx="2917581" cy="227110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2" name="Picture Placeholder 2"/>
          <p:cNvSpPr>
            <a:spLocks noGrp="1" noChangeAspect="1"/>
          </p:cNvSpPr>
          <p:nvPr>
            <p:ph type="pic" idx="14"/>
          </p:nvPr>
        </p:nvSpPr>
        <p:spPr>
          <a:xfrm>
            <a:off x="8431737" y="3321427"/>
            <a:ext cx="2917580" cy="2265826"/>
          </a:xfrm>
          <a:prstGeom prst="rect">
            <a:avLst/>
          </a:prstGeom>
          <a:solidFill>
            <a:schemeClr val="bg1">
              <a:lumMod val="95000"/>
            </a:schemeClr>
          </a:solidFill>
        </p:spPr>
        <p:txBody>
          <a:bodyPr anchor="t">
            <a:normAutofit/>
          </a:bodyPr>
          <a:lstStyle>
            <a:lvl1pPr marL="0" indent="0">
              <a:buNone/>
              <a:defRPr sz="120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34" name="Text Placeholder 3"/>
          <p:cNvSpPr>
            <a:spLocks noGrp="1"/>
          </p:cNvSpPr>
          <p:nvPr>
            <p:ph type="body" sz="half" idx="15" hasCustomPrompt="1"/>
          </p:nvPr>
        </p:nvSpPr>
        <p:spPr>
          <a:xfrm>
            <a:off x="5405716" y="5735336"/>
            <a:ext cx="59436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321336443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BU 3 Photos">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644021" y="908553"/>
            <a:ext cx="8817283" cy="1134234"/>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endParaRPr lang="en-US" dirty="0"/>
          </a:p>
        </p:txBody>
      </p:sp>
      <p:sp>
        <p:nvSpPr>
          <p:cNvPr id="17" name="Slide Number Placeholder 5"/>
          <p:cNvSpPr>
            <a:spLocks noGrp="1"/>
          </p:cNvSpPr>
          <p:nvPr>
            <p:ph type="sldNum" sz="quarter" idx="12"/>
          </p:nvPr>
        </p:nvSpPr>
        <p:spPr>
          <a:xfrm>
            <a:off x="8709712" y="6425176"/>
            <a:ext cx="27432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8" name="Picture Placeholder 2"/>
          <p:cNvSpPr>
            <a:spLocks noGrp="1" noChangeAspect="1"/>
          </p:cNvSpPr>
          <p:nvPr>
            <p:ph type="pic" idx="13"/>
          </p:nvPr>
        </p:nvSpPr>
        <p:spPr>
          <a:xfrm>
            <a:off x="1644021" y="2385579"/>
            <a:ext cx="2794124" cy="3000278"/>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19" name="Picture Placeholder 2"/>
          <p:cNvSpPr>
            <a:spLocks noGrp="1" noChangeAspect="1"/>
          </p:cNvSpPr>
          <p:nvPr>
            <p:ph type="pic" idx="15"/>
          </p:nvPr>
        </p:nvSpPr>
        <p:spPr>
          <a:xfrm>
            <a:off x="7668078" y="2385580"/>
            <a:ext cx="2793225" cy="300075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0" name="Picture Placeholder 2"/>
          <p:cNvSpPr>
            <a:spLocks noGrp="1" noChangeAspect="1"/>
          </p:cNvSpPr>
          <p:nvPr>
            <p:ph type="pic" idx="14"/>
          </p:nvPr>
        </p:nvSpPr>
        <p:spPr>
          <a:xfrm>
            <a:off x="4646259" y="2385697"/>
            <a:ext cx="2794016" cy="3000161"/>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300" charset="0"/>
                <a:ea typeface="Museo Slab 300" charset="0"/>
                <a:cs typeface="Museo Slab 300"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p>
        </p:txBody>
      </p:sp>
      <p:sp>
        <p:nvSpPr>
          <p:cNvPr id="21" name="Text Placeholder 3"/>
          <p:cNvSpPr>
            <a:spLocks noGrp="1"/>
          </p:cNvSpPr>
          <p:nvPr>
            <p:ph type="body" sz="half" idx="20" hasCustomPrompt="1"/>
          </p:nvPr>
        </p:nvSpPr>
        <p:spPr>
          <a:xfrm>
            <a:off x="1644021" y="5462320"/>
            <a:ext cx="2794124"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2" name="Text Placeholder 3"/>
          <p:cNvSpPr>
            <a:spLocks noGrp="1"/>
          </p:cNvSpPr>
          <p:nvPr>
            <p:ph type="body" sz="half" idx="21" hasCustomPrompt="1"/>
          </p:nvPr>
        </p:nvSpPr>
        <p:spPr>
          <a:xfrm>
            <a:off x="4646151" y="5462320"/>
            <a:ext cx="2794124"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
        <p:nvSpPr>
          <p:cNvPr id="23" name="Text Placeholder 3"/>
          <p:cNvSpPr>
            <a:spLocks noGrp="1"/>
          </p:cNvSpPr>
          <p:nvPr>
            <p:ph type="body" sz="half" idx="22" hasCustomPrompt="1"/>
          </p:nvPr>
        </p:nvSpPr>
        <p:spPr>
          <a:xfrm>
            <a:off x="7668078" y="5462320"/>
            <a:ext cx="2794124" cy="326585"/>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260582647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BU Text 1 Char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834820" y="897539"/>
            <a:ext cx="4447403" cy="972207"/>
          </a:xfrm>
          <a:prstGeom prst="rect">
            <a:avLst/>
          </a:prstGeom>
        </p:spPr>
        <p:txBody>
          <a:bodyPr anchor="t" anchorCtr="0">
            <a:normAutofit/>
          </a:bodyPr>
          <a:lstStyle>
            <a:lvl1pPr>
              <a:lnSpc>
                <a:spcPct val="80000"/>
              </a:lnSpc>
              <a:defRPr sz="3600" b="0" i="0">
                <a:latin typeface="Effra Heavy" charset="0"/>
                <a:ea typeface="Effra Heavy" charset="0"/>
                <a:cs typeface="Effra Heavy" charset="0"/>
              </a:defRPr>
            </a:lvl1pPr>
          </a:lstStyle>
          <a:p>
            <a:r>
              <a:rPr lang="en-US" dirty="0" err="1"/>
              <a:t>Lorem</a:t>
            </a:r>
            <a:r>
              <a:rPr lang="en-US" dirty="0"/>
              <a:t> </a:t>
            </a:r>
            <a:r>
              <a:rPr lang="en-US" dirty="0" err="1"/>
              <a:t>Ipsum</a:t>
            </a:r>
            <a:r>
              <a:rPr lang="en-US" dirty="0"/>
              <a:t> dolor sit </a:t>
            </a:r>
            <a:r>
              <a:rPr lang="en-US" dirty="0" err="1"/>
              <a:t>amet</a:t>
            </a:r>
            <a:endParaRPr lang="en-US" dirty="0"/>
          </a:p>
        </p:txBody>
      </p:sp>
      <p:sp>
        <p:nvSpPr>
          <p:cNvPr id="8" name="Text Placeholder 3"/>
          <p:cNvSpPr>
            <a:spLocks noGrp="1"/>
          </p:cNvSpPr>
          <p:nvPr>
            <p:ph type="body" sz="half" idx="2" hasCustomPrompt="1"/>
          </p:nvPr>
        </p:nvSpPr>
        <p:spPr>
          <a:xfrm>
            <a:off x="834820" y="2039016"/>
            <a:ext cx="4447403" cy="3616244"/>
          </a:xfrm>
          <a:prstGeom prst="rect">
            <a:avLst/>
          </a:prstGeom>
        </p:spPr>
        <p:txBody>
          <a:bodyPr>
            <a:normAutofit/>
          </a:bodyPr>
          <a:lstStyle>
            <a:lvl1pPr marL="0" indent="0">
              <a:buNone/>
              <a:defRPr sz="1200" b="0" i="0" baseline="0">
                <a:solidFill>
                  <a:srgbClr val="828383"/>
                </a:solidFill>
                <a:latin typeface="Museo Slab 300" charset="0"/>
                <a:ea typeface="Museo Slab 300" charset="0"/>
                <a:cs typeface="Museo Slab 3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err="1"/>
              <a:t>Igendaerat</a:t>
            </a:r>
            <a:r>
              <a:rPr lang="en-US" dirty="0"/>
              <a:t> as </a:t>
            </a:r>
            <a:r>
              <a:rPr lang="en-US" dirty="0" err="1"/>
              <a:t>porpossin</a:t>
            </a:r>
            <a:r>
              <a:rPr lang="en-US" dirty="0"/>
              <a:t> con </a:t>
            </a:r>
            <a:r>
              <a:rPr lang="en-US" dirty="0" err="1"/>
              <a:t>pe</a:t>
            </a:r>
            <a:r>
              <a:rPr lang="en-US" dirty="0"/>
              <a:t> </a:t>
            </a:r>
            <a:r>
              <a:rPr lang="en-US" dirty="0" err="1"/>
              <a:t>simBereptatur</a:t>
            </a:r>
            <a:r>
              <a:rPr lang="en-US" dirty="0"/>
              <a:t> re </a:t>
            </a:r>
            <a:r>
              <a:rPr lang="en-US" dirty="0" err="1"/>
              <a:t>sinctorio</a:t>
            </a:r>
            <a:r>
              <a:rPr lang="en-US" dirty="0"/>
              <a:t>. </a:t>
            </a:r>
          </a:p>
          <a:p>
            <a:pPr lvl="0"/>
            <a:r>
              <a:rPr lang="en-US" dirty="0" err="1"/>
              <a:t>Evel</a:t>
            </a:r>
            <a:r>
              <a:rPr lang="en-US" dirty="0"/>
              <a:t> </a:t>
            </a:r>
            <a:r>
              <a:rPr lang="en-US" dirty="0" err="1"/>
              <a:t>ium</a:t>
            </a:r>
            <a:r>
              <a:rPr lang="en-US" dirty="0"/>
              <a:t> </a:t>
            </a:r>
            <a:r>
              <a:rPr lang="en-US" dirty="0" err="1"/>
              <a:t>quiae</a:t>
            </a:r>
            <a:r>
              <a:rPr lang="en-US" dirty="0"/>
              <a:t> </a:t>
            </a:r>
            <a:r>
              <a:rPr lang="en-US" dirty="0" err="1"/>
              <a:t>voluptas</a:t>
            </a:r>
            <a:r>
              <a:rPr lang="en-US" dirty="0"/>
              <a:t> </a:t>
            </a:r>
            <a:r>
              <a:rPr lang="en-US" dirty="0" err="1"/>
              <a:t>everatquodi</a:t>
            </a:r>
            <a:r>
              <a:rPr lang="en-US" dirty="0"/>
              <a:t> </a:t>
            </a:r>
            <a:r>
              <a:rPr lang="en-US" dirty="0" err="1"/>
              <a:t>rempore</a:t>
            </a:r>
            <a:r>
              <a:rPr lang="en-US" dirty="0"/>
              <a:t> </a:t>
            </a:r>
            <a:r>
              <a:rPr lang="en-US" dirty="0" err="1"/>
              <a:t>ni</a:t>
            </a:r>
            <a:r>
              <a:rPr lang="en-US" dirty="0"/>
              <a:t> </a:t>
            </a:r>
            <a:r>
              <a:rPr lang="en-US" dirty="0" err="1"/>
              <a:t>aut</a:t>
            </a:r>
            <a:r>
              <a:rPr lang="en-US" dirty="0"/>
              <a:t> </a:t>
            </a:r>
            <a:r>
              <a:rPr lang="en-US" dirty="0" err="1"/>
              <a:t>quiatur</a:t>
            </a:r>
            <a:r>
              <a:rPr lang="en-US" dirty="0"/>
              <a:t> </a:t>
            </a:r>
            <a:r>
              <a:rPr lang="en-US" dirty="0" err="1"/>
              <a:t>aut</a:t>
            </a:r>
            <a:r>
              <a:rPr lang="en-US" dirty="0"/>
              <a:t> </a:t>
            </a:r>
            <a:r>
              <a:rPr lang="en-US" dirty="0" err="1"/>
              <a:t>excerum</a:t>
            </a:r>
            <a:r>
              <a:rPr lang="en-US" dirty="0"/>
              <a:t> </a:t>
            </a:r>
            <a:r>
              <a:rPr lang="en-US" dirty="0" err="1"/>
              <a:t>ni</a:t>
            </a:r>
            <a:r>
              <a:rPr lang="en-US" dirty="0"/>
              <a:t>. </a:t>
            </a:r>
          </a:p>
          <a:p>
            <a:pPr lvl="0"/>
            <a:r>
              <a:rPr lang="en-US" dirty="0" err="1"/>
              <a:t>Pellentesque</a:t>
            </a:r>
            <a:r>
              <a:rPr lang="en-US" dirty="0"/>
              <a:t> </a:t>
            </a:r>
            <a:r>
              <a:rPr lang="en-US" dirty="0" err="1"/>
              <a:t>pellentesque</a:t>
            </a:r>
            <a:r>
              <a:rPr lang="en-US" dirty="0"/>
              <a:t> </a:t>
            </a:r>
            <a:r>
              <a:rPr lang="en-US" dirty="0" err="1"/>
              <a:t>egestas</a:t>
            </a:r>
            <a:r>
              <a:rPr lang="en-US" dirty="0"/>
              <a:t> </a:t>
            </a:r>
            <a:r>
              <a:rPr lang="en-US" dirty="0" err="1"/>
              <a:t>turpis</a:t>
            </a:r>
            <a:r>
              <a:rPr lang="en-US" dirty="0"/>
              <a:t>, </a:t>
            </a:r>
            <a:r>
              <a:rPr lang="en-US" dirty="0" err="1"/>
              <a:t>vel</a:t>
            </a:r>
            <a:r>
              <a:rPr lang="en-US" dirty="0"/>
              <a:t> </a:t>
            </a:r>
            <a:r>
              <a:rPr lang="en-US" dirty="0" err="1"/>
              <a:t>rhoncus</a:t>
            </a:r>
            <a:r>
              <a:rPr lang="en-US" dirty="0"/>
              <a:t> </a:t>
            </a:r>
            <a:r>
              <a:rPr lang="en-US" dirty="0" err="1"/>
              <a:t>nibh</a:t>
            </a:r>
            <a:r>
              <a:rPr lang="en-US" dirty="0"/>
              <a:t> </a:t>
            </a:r>
            <a:r>
              <a:rPr lang="en-US" dirty="0" err="1"/>
              <a:t>euismod</a:t>
            </a:r>
            <a:r>
              <a:rPr lang="en-US" dirty="0"/>
              <a:t> </a:t>
            </a:r>
            <a:r>
              <a:rPr lang="en-US" dirty="0" err="1"/>
              <a:t>vulputate</a:t>
            </a:r>
            <a:r>
              <a:rPr lang="en-US" dirty="0"/>
              <a:t>. </a:t>
            </a:r>
            <a:r>
              <a:rPr lang="en-US" dirty="0" err="1"/>
              <a:t>Pellentesque</a:t>
            </a:r>
            <a:r>
              <a:rPr lang="en-US" dirty="0"/>
              <a:t> </a:t>
            </a:r>
            <a:r>
              <a:rPr lang="en-US" dirty="0" err="1"/>
              <a:t>eu</a:t>
            </a:r>
            <a:r>
              <a:rPr lang="en-US" dirty="0"/>
              <a:t> </a:t>
            </a:r>
            <a:r>
              <a:rPr lang="en-US" dirty="0" err="1"/>
              <a:t>felis</a:t>
            </a:r>
            <a:r>
              <a:rPr lang="en-US" dirty="0"/>
              <a:t> </a:t>
            </a:r>
            <a:r>
              <a:rPr lang="en-US" dirty="0" err="1"/>
              <a:t>vestibulum</a:t>
            </a:r>
            <a:r>
              <a:rPr lang="en-US" dirty="0"/>
              <a:t>, </a:t>
            </a:r>
            <a:r>
              <a:rPr lang="en-US" dirty="0" err="1"/>
              <a:t>convallis</a:t>
            </a:r>
            <a:r>
              <a:rPr lang="en-US" dirty="0"/>
              <a:t> nisi </a:t>
            </a:r>
            <a:r>
              <a:rPr lang="en-US" dirty="0" err="1"/>
              <a:t>nec</a:t>
            </a:r>
            <a:r>
              <a:rPr lang="en-US" dirty="0"/>
              <a:t>, </a:t>
            </a:r>
            <a:r>
              <a:rPr lang="en-US" dirty="0" err="1"/>
              <a:t>lobortis</a:t>
            </a:r>
            <a:r>
              <a:rPr lang="en-US" dirty="0"/>
              <a:t> </a:t>
            </a:r>
            <a:r>
              <a:rPr lang="en-US" dirty="0" err="1"/>
              <a:t>velit</a:t>
            </a:r>
            <a:r>
              <a:rPr lang="en-US" dirty="0"/>
              <a:t>. </a:t>
            </a:r>
            <a:r>
              <a:rPr lang="en-US" dirty="0" err="1"/>
              <a:t>Suspendisse</a:t>
            </a:r>
            <a:r>
              <a:rPr lang="en-US" dirty="0"/>
              <a:t> in </a:t>
            </a:r>
            <a:r>
              <a:rPr lang="en-US" dirty="0" err="1"/>
              <a:t>turpis</a:t>
            </a:r>
            <a:r>
              <a:rPr lang="en-US" dirty="0"/>
              <a:t> </a:t>
            </a:r>
            <a:r>
              <a:rPr lang="en-US" dirty="0" err="1"/>
              <a:t>faucibus</a:t>
            </a:r>
            <a:r>
              <a:rPr lang="en-US" dirty="0"/>
              <a:t>, </a:t>
            </a:r>
            <a:r>
              <a:rPr lang="en-US" dirty="0" err="1"/>
              <a:t>faucibus</a:t>
            </a:r>
            <a:r>
              <a:rPr lang="en-US" dirty="0"/>
              <a:t> </a:t>
            </a:r>
            <a:r>
              <a:rPr lang="en-US" dirty="0" err="1"/>
              <a:t>est</a:t>
            </a:r>
            <a:r>
              <a:rPr lang="en-US" dirty="0"/>
              <a:t> a, </a:t>
            </a:r>
            <a:r>
              <a:rPr lang="en-US" dirty="0" err="1"/>
              <a:t>convallis</a:t>
            </a:r>
            <a:r>
              <a:rPr lang="en-US" dirty="0"/>
              <a:t> sem. </a:t>
            </a:r>
            <a:r>
              <a:rPr lang="en-US" dirty="0" err="1"/>
              <a:t>Nulla</a:t>
            </a:r>
            <a:r>
              <a:rPr lang="en-US" dirty="0"/>
              <a:t> </a:t>
            </a:r>
            <a:r>
              <a:rPr lang="en-US" dirty="0" err="1"/>
              <a:t>facilisi</a:t>
            </a:r>
            <a:r>
              <a:rPr lang="en-US" dirty="0"/>
              <a:t>. </a:t>
            </a:r>
            <a:r>
              <a:rPr lang="en-US" dirty="0" err="1"/>
              <a:t>Fusce</a:t>
            </a:r>
            <a:r>
              <a:rPr lang="en-US" dirty="0"/>
              <a:t> </a:t>
            </a:r>
            <a:r>
              <a:rPr lang="en-US" dirty="0" err="1"/>
              <a:t>hendrerit</a:t>
            </a:r>
            <a:r>
              <a:rPr lang="en-US" dirty="0"/>
              <a:t> </a:t>
            </a:r>
            <a:r>
              <a:rPr lang="en-US" dirty="0" err="1"/>
              <a:t>augue</a:t>
            </a:r>
            <a:r>
              <a:rPr lang="en-US" dirty="0"/>
              <a:t> </a:t>
            </a:r>
            <a:r>
              <a:rPr lang="en-US" dirty="0" err="1"/>
              <a:t>ut</a:t>
            </a:r>
            <a:r>
              <a:rPr lang="en-US" dirty="0"/>
              <a:t> </a:t>
            </a:r>
            <a:r>
              <a:rPr lang="en-US" dirty="0" err="1"/>
              <a:t>ipsum</a:t>
            </a:r>
            <a:r>
              <a:rPr lang="en-US" dirty="0"/>
              <a:t> </a:t>
            </a:r>
            <a:r>
              <a:rPr lang="en-US" dirty="0" err="1"/>
              <a:t>blandit</a:t>
            </a:r>
            <a:r>
              <a:rPr lang="en-US" dirty="0"/>
              <a:t> </a:t>
            </a:r>
            <a:r>
              <a:rPr lang="en-US" dirty="0" err="1"/>
              <a:t>posuere</a:t>
            </a:r>
            <a:r>
              <a:rPr lang="en-US" dirty="0"/>
              <a:t>. </a:t>
            </a:r>
            <a:r>
              <a:rPr lang="en-US" dirty="0" err="1"/>
              <a:t>Quisque</a:t>
            </a:r>
            <a:r>
              <a:rPr lang="en-US" dirty="0"/>
              <a:t> </a:t>
            </a:r>
            <a:r>
              <a:rPr lang="en-US" dirty="0" err="1"/>
              <a:t>egestas</a:t>
            </a:r>
            <a:r>
              <a:rPr lang="en-US" dirty="0"/>
              <a:t> tempus lacus. </a:t>
            </a:r>
            <a:r>
              <a:rPr lang="en-US" dirty="0" err="1"/>
              <a:t>Vivamus</a:t>
            </a:r>
            <a:r>
              <a:rPr lang="en-US" dirty="0"/>
              <a:t> </a:t>
            </a:r>
            <a:r>
              <a:rPr lang="en-US" dirty="0" err="1"/>
              <a:t>blandit</a:t>
            </a:r>
            <a:r>
              <a:rPr lang="en-US" dirty="0"/>
              <a:t> </a:t>
            </a:r>
            <a:r>
              <a:rPr lang="en-US" dirty="0" err="1"/>
              <a:t>pellentesque</a:t>
            </a:r>
            <a:r>
              <a:rPr lang="en-US" dirty="0"/>
              <a:t> </a:t>
            </a:r>
            <a:r>
              <a:rPr lang="en-US" dirty="0" err="1"/>
              <a:t>diam</a:t>
            </a:r>
            <a:r>
              <a:rPr lang="en-US" dirty="0"/>
              <a:t> in </a:t>
            </a:r>
            <a:r>
              <a:rPr lang="en-US" dirty="0" err="1"/>
              <a:t>imperdiet</a:t>
            </a:r>
            <a:r>
              <a:rPr lang="en-US" dirty="0"/>
              <a:t>. </a:t>
            </a:r>
            <a:r>
              <a:rPr lang="en-US" dirty="0" err="1"/>
              <a:t>Phasellus</a:t>
            </a:r>
            <a:r>
              <a:rPr lang="en-US" dirty="0"/>
              <a:t> </a:t>
            </a:r>
            <a:r>
              <a:rPr lang="en-US" dirty="0" err="1"/>
              <a:t>vehicula</a:t>
            </a:r>
            <a:r>
              <a:rPr lang="en-US" dirty="0"/>
              <a:t> et </a:t>
            </a:r>
            <a:r>
              <a:rPr lang="en-US" dirty="0" err="1"/>
              <a:t>eros</a:t>
            </a:r>
            <a:r>
              <a:rPr lang="en-US" dirty="0"/>
              <a:t> </a:t>
            </a:r>
            <a:r>
              <a:rPr lang="en-US" dirty="0" err="1"/>
              <a:t>nec</a:t>
            </a:r>
            <a:r>
              <a:rPr lang="en-US" dirty="0"/>
              <a:t> </a:t>
            </a:r>
            <a:r>
              <a:rPr lang="en-US" dirty="0" err="1"/>
              <a:t>posuere</a:t>
            </a:r>
            <a:r>
              <a:rPr lang="en-US" dirty="0"/>
              <a:t>. </a:t>
            </a:r>
            <a:r>
              <a:rPr lang="en-US" dirty="0" err="1"/>
              <a:t>Nulla</a:t>
            </a:r>
            <a:r>
              <a:rPr lang="en-US" dirty="0"/>
              <a:t> </a:t>
            </a:r>
            <a:r>
              <a:rPr lang="en-US" dirty="0" err="1"/>
              <a:t>facilisis</a:t>
            </a:r>
            <a:r>
              <a:rPr lang="en-US" dirty="0"/>
              <a:t> </a:t>
            </a:r>
            <a:r>
              <a:rPr lang="en-US" dirty="0" err="1"/>
              <a:t>urna</a:t>
            </a:r>
            <a:r>
              <a:rPr lang="en-US" dirty="0"/>
              <a:t> </a:t>
            </a:r>
            <a:r>
              <a:rPr lang="en-US" dirty="0" err="1"/>
              <a:t>faucibus</a:t>
            </a:r>
            <a:r>
              <a:rPr lang="en-US" dirty="0"/>
              <a:t> </a:t>
            </a:r>
            <a:r>
              <a:rPr lang="en-US" dirty="0" err="1"/>
              <a:t>mattis</a:t>
            </a:r>
            <a:r>
              <a:rPr lang="en-US" dirty="0"/>
              <a:t> </a:t>
            </a:r>
            <a:r>
              <a:rPr lang="en-US" dirty="0" err="1"/>
              <a:t>dignissim</a:t>
            </a:r>
            <a:r>
              <a:rPr lang="en-US" dirty="0"/>
              <a:t>. </a:t>
            </a:r>
            <a:r>
              <a:rPr lang="en-US" dirty="0" err="1"/>
              <a:t>Fusce</a:t>
            </a:r>
            <a:r>
              <a:rPr lang="en-US" dirty="0"/>
              <a:t> </a:t>
            </a:r>
            <a:r>
              <a:rPr lang="en-US" dirty="0" err="1"/>
              <a:t>auctor</a:t>
            </a:r>
            <a:r>
              <a:rPr lang="en-US" dirty="0"/>
              <a:t> </a:t>
            </a:r>
            <a:r>
              <a:rPr lang="en-US" dirty="0" err="1"/>
              <a:t>nulla</a:t>
            </a:r>
            <a:r>
              <a:rPr lang="en-US" dirty="0"/>
              <a:t> </a:t>
            </a:r>
            <a:r>
              <a:rPr lang="en-US" dirty="0" err="1"/>
              <a:t>eu</a:t>
            </a:r>
            <a:r>
              <a:rPr lang="en-US" dirty="0"/>
              <a:t> libero </a:t>
            </a:r>
            <a:r>
              <a:rPr lang="en-US" dirty="0" err="1"/>
              <a:t>finibus</a:t>
            </a:r>
            <a:r>
              <a:rPr lang="en-US" dirty="0"/>
              <a:t> </a:t>
            </a:r>
            <a:r>
              <a:rPr lang="en-US" dirty="0" err="1"/>
              <a:t>placerat</a:t>
            </a:r>
            <a:r>
              <a:rPr lang="en-US" dirty="0"/>
              <a:t>.</a:t>
            </a:r>
          </a:p>
        </p:txBody>
      </p:sp>
      <p:sp>
        <p:nvSpPr>
          <p:cNvPr id="10" name="Slide Number Placeholder 5"/>
          <p:cNvSpPr>
            <a:spLocks noGrp="1"/>
          </p:cNvSpPr>
          <p:nvPr>
            <p:ph type="sldNum" sz="quarter" idx="12"/>
          </p:nvPr>
        </p:nvSpPr>
        <p:spPr>
          <a:xfrm>
            <a:off x="8709712" y="6425176"/>
            <a:ext cx="2743200" cy="365125"/>
          </a:xfrm>
          <a:prstGeom prst="rect">
            <a:avLst/>
          </a:prstGeom>
        </p:spPr>
        <p:txBody>
          <a:bodyPr/>
          <a:lstStyle>
            <a:lvl1pPr algn="r">
              <a:defRPr sz="1000" b="1" i="0">
                <a:solidFill>
                  <a:srgbClr val="828383"/>
                </a:solidFill>
                <a:latin typeface="Museo Slab 900" charset="0"/>
                <a:ea typeface="Museo Slab 900" charset="0"/>
                <a:cs typeface="Museo Slab 900" charset="0"/>
              </a:defRPr>
            </a:lvl1pPr>
          </a:lstStyle>
          <a:p>
            <a:fld id="{935F4044-894B-B74C-BA70-A76DFBF02618}" type="slidenum">
              <a:rPr lang="en-US" smtClean="0"/>
              <a:pPr/>
              <a:t>‹#›</a:t>
            </a:fld>
            <a:endParaRPr lang="en-US" dirty="0"/>
          </a:p>
        </p:txBody>
      </p:sp>
      <p:sp>
        <p:nvSpPr>
          <p:cNvPr id="15" name="Picture Placeholder 2"/>
          <p:cNvSpPr>
            <a:spLocks noGrp="1" noChangeAspect="1"/>
          </p:cNvSpPr>
          <p:nvPr>
            <p:ph type="pic" idx="1"/>
          </p:nvPr>
        </p:nvSpPr>
        <p:spPr>
          <a:xfrm>
            <a:off x="5405716" y="961467"/>
            <a:ext cx="5943600" cy="4625787"/>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16" name="Text Placeholder 3"/>
          <p:cNvSpPr>
            <a:spLocks noGrp="1"/>
          </p:cNvSpPr>
          <p:nvPr>
            <p:ph type="body" sz="half" idx="15" hasCustomPrompt="1"/>
          </p:nvPr>
        </p:nvSpPr>
        <p:spPr>
          <a:xfrm>
            <a:off x="5405716" y="5735336"/>
            <a:ext cx="5943600" cy="269811"/>
          </a:xfrm>
          <a:prstGeom prst="rect">
            <a:avLst/>
          </a:prstGeom>
        </p:spPr>
        <p:txBody>
          <a:bodyPr lIns="0" tIns="0" rIns="0">
            <a:normAutofit/>
          </a:bodyPr>
          <a:lstStyle>
            <a:lvl1pPr marL="0" indent="0">
              <a:buNone/>
              <a:defRPr sz="800" b="0" i="0" baseline="0">
                <a:solidFill>
                  <a:srgbClr val="828383"/>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 </a:t>
            </a:r>
            <a:r>
              <a:rPr lang="en-US" dirty="0" err="1"/>
              <a:t>neque</a:t>
            </a:r>
            <a:r>
              <a:rPr lang="en-US" dirty="0"/>
              <a:t> </a:t>
            </a:r>
            <a:r>
              <a:rPr lang="en-US" dirty="0" err="1"/>
              <a:t>dignissim</a:t>
            </a:r>
            <a:r>
              <a:rPr lang="en-US" dirty="0"/>
              <a:t>, in </a:t>
            </a:r>
            <a:r>
              <a:rPr lang="en-US" dirty="0" err="1"/>
              <a:t>aliquet</a:t>
            </a:r>
            <a:r>
              <a:rPr lang="en-US" dirty="0"/>
              <a:t> </a:t>
            </a:r>
            <a:r>
              <a:rPr lang="en-US" dirty="0" err="1"/>
              <a:t>nisl</a:t>
            </a:r>
            <a:r>
              <a:rPr lang="en-US" dirty="0"/>
              <a:t> </a:t>
            </a:r>
            <a:r>
              <a:rPr lang="en-US" dirty="0" err="1"/>
              <a:t>varius</a:t>
            </a:r>
            <a:r>
              <a:rPr lang="en-US" dirty="0"/>
              <a:t>.</a:t>
            </a:r>
          </a:p>
        </p:txBody>
      </p:sp>
    </p:spTree>
    <p:extLst>
      <p:ext uri="{BB962C8B-B14F-4D97-AF65-F5344CB8AC3E}">
        <p14:creationId xmlns:p14="http://schemas.microsoft.com/office/powerpoint/2010/main" val="39899852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SBU Full Page Photo">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19" y="-5881"/>
            <a:ext cx="12218220" cy="6872211"/>
          </a:xfrm>
          <a:prstGeom prst="rect">
            <a:avLst/>
          </a:prstGeom>
        </p:spPr>
      </p:pic>
      <p:sp>
        <p:nvSpPr>
          <p:cNvPr id="16" name="Slide Number Placeholder 5"/>
          <p:cNvSpPr txBox="1">
            <a:spLocks/>
          </p:cNvSpPr>
          <p:nvPr userDrawn="1"/>
        </p:nvSpPr>
        <p:spPr>
          <a:xfrm>
            <a:off x="8709712" y="6425176"/>
            <a:ext cx="2743200" cy="365125"/>
          </a:xfrm>
          <a:prstGeom prst="rect">
            <a:avLst/>
          </a:prstGeom>
        </p:spPr>
        <p:txBody>
          <a:bodyPr/>
          <a:lstStyle>
            <a:defPPr>
              <a:defRPr lang="en-US"/>
            </a:defPPr>
            <a:lvl1pPr marL="0" algn="r" defTabSz="914400" rtl="0" eaLnBrk="1" latinLnBrk="0" hangingPunct="1">
              <a:defRPr sz="1000" b="1" i="0" kern="1200">
                <a:solidFill>
                  <a:srgbClr val="828383"/>
                </a:solidFill>
                <a:latin typeface="Museo Slab 900" charset="0"/>
                <a:ea typeface="Museo Slab 900" charset="0"/>
                <a:cs typeface="Museo Slab 900"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F4044-894B-B74C-BA70-A76DFBF02618}" type="slidenum">
              <a:rPr lang="en-US" sz="1000" smtClean="0">
                <a:solidFill>
                  <a:schemeClr val="bg1"/>
                </a:solidFill>
              </a:rPr>
              <a:pPr/>
              <a:t>‹#›</a:t>
            </a:fld>
            <a:endParaRPr lang="en-US" sz="1000" dirty="0">
              <a:solidFill>
                <a:schemeClr val="bg1"/>
              </a:solidFill>
            </a:endParaRPr>
          </a:p>
        </p:txBody>
      </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38201" y="6360394"/>
            <a:ext cx="1040967" cy="292042"/>
          </a:xfrm>
          <a:prstGeom prst="rect">
            <a:avLst/>
          </a:prstGeom>
        </p:spPr>
      </p:pic>
      <p:pic>
        <p:nvPicPr>
          <p:cNvPr id="18" name="Picture 1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38201" y="197985"/>
            <a:ext cx="2490639" cy="319431"/>
          </a:xfrm>
          <a:prstGeom prst="rect">
            <a:avLst/>
          </a:prstGeom>
        </p:spPr>
      </p:pic>
      <p:cxnSp>
        <p:nvCxnSpPr>
          <p:cNvPr id="19" name="Straight Connector 18"/>
          <p:cNvCxnSpPr/>
          <p:nvPr userDrawn="1"/>
        </p:nvCxnSpPr>
        <p:spPr>
          <a:xfrm>
            <a:off x="838201" y="6241200"/>
            <a:ext cx="10520908"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2" name="Picture Placeholder 2"/>
          <p:cNvSpPr>
            <a:spLocks noGrp="1" noChangeAspect="1"/>
          </p:cNvSpPr>
          <p:nvPr>
            <p:ph type="pic" idx="15"/>
          </p:nvPr>
        </p:nvSpPr>
        <p:spPr>
          <a:xfrm>
            <a:off x="838200" y="723918"/>
            <a:ext cx="10515600" cy="4846320"/>
          </a:xfrm>
          <a:prstGeom prst="rect">
            <a:avLst/>
          </a:prstGeom>
          <a:solidFill>
            <a:schemeClr val="bg1">
              <a:lumMod val="95000"/>
            </a:schemeClr>
          </a:solidFill>
        </p:spPr>
        <p:txBody>
          <a:bodyPr anchor="t">
            <a:normAutofit/>
          </a:bodyPr>
          <a:lstStyle>
            <a:lvl1pPr marL="0" indent="0">
              <a:buNone/>
              <a:defRPr sz="1200" b="0" i="0">
                <a:solidFill>
                  <a:srgbClr val="828383"/>
                </a:solidFill>
                <a:latin typeface="Museo Slab 500" charset="0"/>
                <a:ea typeface="Museo Slab 500" charset="0"/>
                <a:cs typeface="Museo Slab 500"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20" name="Text Placeholder 3"/>
          <p:cNvSpPr>
            <a:spLocks noGrp="1"/>
          </p:cNvSpPr>
          <p:nvPr>
            <p:ph type="body" sz="half" idx="18" hasCustomPrompt="1"/>
          </p:nvPr>
        </p:nvSpPr>
        <p:spPr>
          <a:xfrm>
            <a:off x="7445189" y="5694397"/>
            <a:ext cx="3908611" cy="256356"/>
          </a:xfrm>
          <a:prstGeom prst="rect">
            <a:avLst/>
          </a:prstGeom>
        </p:spPr>
        <p:txBody>
          <a:bodyPr lIns="0" tIns="0" rIns="0">
            <a:normAutofit/>
          </a:bodyPr>
          <a:lstStyle>
            <a:lvl1pPr marL="0" indent="0">
              <a:buNone/>
              <a:defRPr sz="800" b="0" i="0" baseline="0">
                <a:solidFill>
                  <a:schemeClr val="bg1"/>
                </a:solidFill>
                <a:latin typeface="Museo Slab 100" charset="0"/>
                <a:ea typeface="Museo Slab 100" charset="0"/>
                <a:cs typeface="Museo Slab 100"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vehicula</a:t>
            </a:r>
            <a:r>
              <a:rPr lang="en-US" dirty="0"/>
              <a:t> dui in.</a:t>
            </a:r>
          </a:p>
        </p:txBody>
      </p:sp>
    </p:spTree>
    <p:extLst>
      <p:ext uri="{BB962C8B-B14F-4D97-AF65-F5344CB8AC3E}">
        <p14:creationId xmlns:p14="http://schemas.microsoft.com/office/powerpoint/2010/main" val="3374617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DAAA57-92E1-4656-97B2-86E4C7449AC6}" type="datetime1">
              <a:rPr lang="en-US" smtClean="0"/>
              <a:t>7/9/2019</a:t>
            </a:fld>
            <a:endParaRPr lang="en-US"/>
          </a:p>
        </p:txBody>
      </p:sp>
      <p:sp>
        <p:nvSpPr>
          <p:cNvPr id="6" name="Footer Placeholder 5"/>
          <p:cNvSpPr>
            <a:spLocks noGrp="1"/>
          </p:cNvSpPr>
          <p:nvPr>
            <p:ph type="ftr" sz="quarter" idx="11"/>
          </p:nvPr>
        </p:nvSpPr>
        <p:spPr/>
        <p:txBody>
          <a:bodyPr/>
          <a:lstStyle/>
          <a:p>
            <a:endParaRPr kumimoji="0" lang="en-US" dirty="0"/>
          </a:p>
        </p:txBody>
      </p:sp>
      <p:sp>
        <p:nvSpPr>
          <p:cNvPr id="7" name="Slide Number Placeholder 6"/>
          <p:cNvSpPr>
            <a:spLocks noGrp="1"/>
          </p:cNvSpPr>
          <p:nvPr>
            <p:ph type="sldNum" sz="quarter" idx="12"/>
          </p:nvPr>
        </p:nvSpPr>
        <p:spPr/>
        <p:txBody>
          <a:bodyPr/>
          <a:lstStyle/>
          <a:p>
            <a:fld id="{BB37DBC6-BAB2-41C9-AC77-B4E3C60A772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image" Target="../media/image2.png"/><Relationship Id="rId3" Type="http://schemas.openxmlformats.org/officeDocument/2006/relationships/slideLayout" Target="../slideLayouts/slideLayout63.xml"/><Relationship Id="rId21" Type="http://schemas.openxmlformats.org/officeDocument/2006/relationships/slideLayout" Target="../slideLayouts/slideLayout81.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image" Target="../media/image1.png"/><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theme" Target="../theme/theme6.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alpha val="42000"/>
                <a:lumMod val="0"/>
                <a:lumOff val="100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D6CB72-813B-4A82-AF8D-EBD720AF3189}" type="datetime1">
              <a:rPr lang="en-US" smtClean="0"/>
              <a:t>7/9/2019</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7DBC6-BAB2-41C9-AC77-B4E3C60A772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alpha val="42000"/>
                <a:lumMod val="0"/>
                <a:lumOff val="100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4"/>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EF18C7-98BC-4E8D-A520-5DBC91211930}" type="datetime1">
              <a:rPr lang="en-US" smtClean="0"/>
              <a:t>7/9/2019</a:t>
            </a:fld>
            <a:endParaRPr lang="en-US"/>
          </a:p>
        </p:txBody>
      </p:sp>
      <p:sp>
        <p:nvSpPr>
          <p:cNvPr id="5" name="Footer Placeholder 4"/>
          <p:cNvSpPr>
            <a:spLocks noGrp="1"/>
          </p:cNvSpPr>
          <p:nvPr>
            <p:ph type="ftr" sz="quarter" idx="3"/>
          </p:nvPr>
        </p:nvSpPr>
        <p:spPr>
          <a:xfrm>
            <a:off x="4165600" y="635635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37DBC6-BAB2-41C9-AC77-B4E3C60A7728}" type="slidenum">
              <a:rPr lang="en-US" smtClean="0"/>
              <a:pPr/>
              <a:t>‹#›</a:t>
            </a:fld>
            <a:endParaRPr lang="en-US"/>
          </a:p>
        </p:txBody>
      </p:sp>
    </p:spTree>
    <p:extLst>
      <p:ext uri="{BB962C8B-B14F-4D97-AF65-F5344CB8AC3E}">
        <p14:creationId xmlns:p14="http://schemas.microsoft.com/office/powerpoint/2010/main" val="2698900723"/>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124608-3126-4F94-8CCC-DCFD34EF9889}" type="datetimeFigureOut">
              <a:rPr lang="en-US" smtClean="0"/>
              <a:t>7/9/2019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3EA12-238C-4565-8D47-92D47DAF8F3A}" type="slidenum">
              <a:rPr lang="en-US" smtClean="0"/>
              <a:t>‹#›</a:t>
            </a:fld>
            <a:endParaRPr lang="en-US"/>
          </a:p>
        </p:txBody>
      </p:sp>
    </p:spTree>
    <p:extLst>
      <p:ext uri="{BB962C8B-B14F-4D97-AF65-F5344CB8AC3E}">
        <p14:creationId xmlns:p14="http://schemas.microsoft.com/office/powerpoint/2010/main" val="336413153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7/9/2019</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01442078"/>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 id="2147483881" r:id="rId12"/>
    <p:sldLayoutId id="2147483882" r:id="rId13"/>
    <p:sldLayoutId id="2147483883" r:id="rId14"/>
    <p:sldLayoutId id="2147483884" r:id="rId15"/>
    <p:sldLayoutId id="2147483885"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5CD841-B81E-4CC9-8522-12BD4F4B46A3}" type="datetimeFigureOut">
              <a:rPr lang="en-US" smtClean="0"/>
              <a:pPr/>
              <a:t>7/9/2019</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8E5D8-50B2-418E-9160-1F7FEDCF3708}" type="slidenum">
              <a:rPr lang="en-US" smtClean="0"/>
              <a:pPr/>
              <a:t>‹#›</a:t>
            </a:fld>
            <a:endParaRPr lang="en-US" dirty="0"/>
          </a:p>
        </p:txBody>
      </p:sp>
    </p:spTree>
    <p:extLst>
      <p:ext uri="{BB962C8B-B14F-4D97-AF65-F5344CB8AC3E}">
        <p14:creationId xmlns:p14="http://schemas.microsoft.com/office/powerpoint/2010/main" val="1014923242"/>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7/9/2019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5F4044-894B-B74C-BA70-A76DFBF02618}" type="slidenum">
              <a:rPr lang="en-US" smtClean="0"/>
              <a:pPr/>
              <a:t>‹#›</a:t>
            </a:fld>
            <a:endParaRPr lang="en-US" dirty="0"/>
          </a:p>
        </p:txBody>
      </p:sp>
      <p:pic>
        <p:nvPicPr>
          <p:cNvPr id="7" name="Picture 6"/>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219" y="-5881"/>
            <a:ext cx="12218220" cy="6872211"/>
          </a:xfrm>
          <a:prstGeom prst="rect">
            <a:avLst/>
          </a:prstGeom>
        </p:spPr>
      </p:pic>
      <p:sp>
        <p:nvSpPr>
          <p:cNvPr id="8" name="Rectangle 7"/>
          <p:cNvSpPr/>
          <p:nvPr userDrawn="1"/>
        </p:nvSpPr>
        <p:spPr>
          <a:xfrm>
            <a:off x="268638" y="-6148"/>
            <a:ext cx="11696055" cy="6872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6" algn="ctr"/>
            <a:r>
              <a:rPr lang="en-US" sz="1800" dirty="0"/>
              <a:t>‘</a:t>
            </a:r>
          </a:p>
        </p:txBody>
      </p:sp>
      <p:pic>
        <p:nvPicPr>
          <p:cNvPr id="9" name="Picture 8"/>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838201" y="204428"/>
            <a:ext cx="2487468" cy="315398"/>
          </a:xfrm>
          <a:prstGeom prst="rect">
            <a:avLst/>
          </a:prstGeom>
        </p:spPr>
      </p:pic>
      <p:cxnSp>
        <p:nvCxnSpPr>
          <p:cNvPr id="10" name="Straight Connector 9"/>
          <p:cNvCxnSpPr/>
          <p:nvPr userDrawn="1"/>
        </p:nvCxnSpPr>
        <p:spPr>
          <a:xfrm>
            <a:off x="838201" y="6248473"/>
            <a:ext cx="10520908" cy="1"/>
          </a:xfrm>
          <a:prstGeom prst="line">
            <a:avLst/>
          </a:prstGeom>
          <a:ln w="19050">
            <a:solidFill>
              <a:srgbClr val="C0C0C0"/>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838200" y="6359093"/>
            <a:ext cx="1040965" cy="288807"/>
          </a:xfrm>
          <a:prstGeom prst="rect">
            <a:avLst/>
          </a:prstGeom>
        </p:spPr>
      </p:pic>
    </p:spTree>
    <p:extLst>
      <p:ext uri="{BB962C8B-B14F-4D97-AF65-F5344CB8AC3E}">
        <p14:creationId xmlns:p14="http://schemas.microsoft.com/office/powerpoint/2010/main" val="3552876372"/>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6.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0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0.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vimeo.com/41261982" TargetMode="External"/><Relationship Id="rId1" Type="http://schemas.openxmlformats.org/officeDocument/2006/relationships/slideLayout" Target="../slideLayouts/slideLayout27.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hyperlink" Target="mailto:benjamig@newpaltz.edu" TargetMode="External"/><Relationship Id="rId2" Type="http://schemas.openxmlformats.org/officeDocument/2006/relationships/image" Target="../media/image35.jpg"/><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5.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35.xml"/><Relationship Id="rId5" Type="http://schemas.openxmlformats.org/officeDocument/2006/relationships/image" Target="../media/image55.jpe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5.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35.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35.xml"/><Relationship Id="rId5" Type="http://schemas.openxmlformats.org/officeDocument/2006/relationships/image" Target="../media/image68.jpeg"/><Relationship Id="rId4" Type="http://schemas.openxmlformats.org/officeDocument/2006/relationships/image" Target="../media/image67.jpeg"/></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63.xml"/><Relationship Id="rId4" Type="http://schemas.openxmlformats.org/officeDocument/2006/relationships/image" Target="../media/image73.jpeg"/></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png"/><Relationship Id="rId1" Type="http://schemas.openxmlformats.org/officeDocument/2006/relationships/slideLayout" Target="../slideLayouts/slideLayout63.xml"/><Relationship Id="rId4" Type="http://schemas.openxmlformats.org/officeDocument/2006/relationships/image" Target="../media/image76.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3.xml"/><Relationship Id="rId5" Type="http://schemas.openxmlformats.org/officeDocument/2006/relationships/image" Target="../media/image80.jpeg"/><Relationship Id="rId4" Type="http://schemas.openxmlformats.org/officeDocument/2006/relationships/image" Target="../media/image79.jpeg"/></Relationships>
</file>

<file path=ppt/slides/_rels/slide6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67.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63.xml"/></Relationships>
</file>

<file path=ppt/slides/_rels/slide6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openxmlformats.org/officeDocument/2006/relationships/image" Target="../media/image87.jpeg"/></Relationships>
</file>

<file path=ppt/slides/_rels/slide69.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7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6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92.jpeg"/></Relationships>
</file>

<file path=ppt/slides/_rels/slide7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63.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3.xml"/><Relationship Id="rId5" Type="http://schemas.openxmlformats.org/officeDocument/2006/relationships/image" Target="../media/image97.jpeg"/><Relationship Id="rId4" Type="http://schemas.openxmlformats.org/officeDocument/2006/relationships/image" Target="../media/image96.jpeg"/></Relationships>
</file>

<file path=ppt/slides/_rels/slide7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63.xml"/><Relationship Id="rId5" Type="http://schemas.openxmlformats.org/officeDocument/2006/relationships/image" Target="../media/image101.jpg"/><Relationship Id="rId4" Type="http://schemas.openxmlformats.org/officeDocument/2006/relationships/image" Target="../media/image100.jpeg"/></Relationships>
</file>

<file path=ppt/slides/_rels/slide7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xml"/><Relationship Id="rId1" Type="http://schemas.openxmlformats.org/officeDocument/2006/relationships/slideLayout" Target="../slideLayouts/slideLayout63.xml"/><Relationship Id="rId4" Type="http://schemas.openxmlformats.org/officeDocument/2006/relationships/image" Target="../media/image103.jpeg"/></Relationships>
</file>

<file path=ppt/slides/_rels/slide7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63.xml"/><Relationship Id="rId4" Type="http://schemas.openxmlformats.org/officeDocument/2006/relationships/image" Target="../media/image106.jpeg"/></Relationships>
</file>

<file path=ppt/slides/_rels/slide7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g"/><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8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3.xml"/></Relationships>
</file>

<file path=ppt/slides/_rels/slide85.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3.xml"/></Relationships>
</file>

<file path=ppt/slides/_rels/slide8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6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8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2.png"/><Relationship Id="rId1" Type="http://schemas.openxmlformats.org/officeDocument/2006/relationships/slideLayout" Target="../slideLayouts/slideLayout14.xml"/><Relationship Id="rId4" Type="http://schemas.openxmlformats.org/officeDocument/2006/relationships/image" Target="../media/image123.gif"/></Relationships>
</file>

<file path=ppt/slides/_rels/slide89.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5.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8.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4.xml"/><Relationship Id="rId4" Type="http://schemas.openxmlformats.org/officeDocument/2006/relationships/image" Target="../media/image131.png"/></Relationships>
</file>

<file path=ppt/slides/_rels/slide9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18.xml"/><Relationship Id="rId4" Type="http://schemas.microsoft.com/office/2007/relationships/hdphoto" Target="../media/hdphoto7.wdp"/></Relationships>
</file>

<file path=ppt/slides/_rels/slide95.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3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1C4AE8-3A4B-4A56-86C5-415EF7D87779}"/>
              </a:ext>
            </a:extLst>
          </p:cNvPr>
          <p:cNvSpPr>
            <a:spLocks noGrp="1"/>
          </p:cNvSpPr>
          <p:nvPr>
            <p:ph type="ctrTitle"/>
          </p:nvPr>
        </p:nvSpPr>
        <p:spPr>
          <a:xfrm>
            <a:off x="914400" y="324160"/>
            <a:ext cx="10363200" cy="814787"/>
          </a:xfrm>
        </p:spPr>
        <p:txBody>
          <a:bodyPr/>
          <a:lstStyle/>
          <a:p>
            <a:r>
              <a:rPr lang="en-US" dirty="0"/>
              <a:t>Extraordinary Responsibility</a:t>
            </a:r>
          </a:p>
        </p:txBody>
      </p:sp>
      <p:sp>
        <p:nvSpPr>
          <p:cNvPr id="3" name="Subtitle 2">
            <a:extLst>
              <a:ext uri="{FF2B5EF4-FFF2-40B4-BE49-F238E27FC236}">
                <a16:creationId xmlns:a16="http://schemas.microsoft.com/office/drawing/2014/main" xmlns="" id="{43AEB2BC-3C50-4687-A5EB-834D59B055E7}"/>
              </a:ext>
            </a:extLst>
          </p:cNvPr>
          <p:cNvSpPr>
            <a:spLocks noGrp="1"/>
          </p:cNvSpPr>
          <p:nvPr>
            <p:ph type="subTitle" idx="1"/>
          </p:nvPr>
        </p:nvSpPr>
        <p:spPr>
          <a:xfrm>
            <a:off x="1828800" y="1089787"/>
            <a:ext cx="8534400" cy="568842"/>
          </a:xfrm>
        </p:spPr>
        <p:txBody>
          <a:bodyPr>
            <a:normAutofit lnSpcReduction="10000"/>
          </a:bodyPr>
          <a:lstStyle/>
          <a:p>
            <a:r>
              <a:rPr lang="en-US" b="1" dirty="0">
                <a:solidFill>
                  <a:schemeClr val="tx1">
                    <a:lumMod val="50000"/>
                    <a:lumOff val="50000"/>
                  </a:schemeClr>
                </a:solidFill>
              </a:rPr>
              <a:t>How Distinguished Faculty Give Back to SUNY</a:t>
            </a:r>
          </a:p>
        </p:txBody>
      </p:sp>
      <p:pic>
        <p:nvPicPr>
          <p:cNvPr id="5" name="Picture 4" descr="A picture containing text&#10;&#10;Description automatically generated">
            <a:extLst>
              <a:ext uri="{FF2B5EF4-FFF2-40B4-BE49-F238E27FC236}">
                <a16:creationId xmlns:a16="http://schemas.microsoft.com/office/drawing/2014/main" xmlns="" id="{F40F4D02-F6AD-4AC3-AC4E-E55E700A58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94884" y="1865872"/>
            <a:ext cx="2226643" cy="18087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xmlns="" id="{CB9DC4C1-2796-4404-AEB9-9B77A7BF1E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95552" y="1843212"/>
            <a:ext cx="2549366" cy="1829154"/>
          </a:xfrm>
          <a:prstGeom prst="rect">
            <a:avLst/>
          </a:prstGeom>
        </p:spPr>
      </p:pic>
      <p:pic>
        <p:nvPicPr>
          <p:cNvPr id="6" name="Picture 5" descr="A close up of a flag&#10;&#10;Description automatically generated">
            <a:extLst>
              <a:ext uri="{FF2B5EF4-FFF2-40B4-BE49-F238E27FC236}">
                <a16:creationId xmlns:a16="http://schemas.microsoft.com/office/drawing/2014/main" xmlns="" id="{FC28AADF-ACC1-4683-858D-C4640D976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9766" y="1843212"/>
            <a:ext cx="2917547" cy="1951109"/>
          </a:xfrm>
          <a:prstGeom prst="rect">
            <a:avLst/>
          </a:prstGeom>
        </p:spPr>
      </p:pic>
      <p:sp>
        <p:nvSpPr>
          <p:cNvPr id="8" name="Subtitle 2">
            <a:extLst>
              <a:ext uri="{FF2B5EF4-FFF2-40B4-BE49-F238E27FC236}">
                <a16:creationId xmlns:a16="http://schemas.microsoft.com/office/drawing/2014/main" xmlns="" id="{91FFEF89-00F1-4B03-8861-5DD86DDD2154}"/>
              </a:ext>
            </a:extLst>
          </p:cNvPr>
          <p:cNvSpPr txBox="1">
            <a:spLocks/>
          </p:cNvSpPr>
          <p:nvPr/>
        </p:nvSpPr>
        <p:spPr>
          <a:xfrm>
            <a:off x="606056" y="4001564"/>
            <a:ext cx="10972800" cy="242140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300" dirty="0">
                <a:solidFill>
                  <a:schemeClr val="tx2">
                    <a:lumMod val="75000"/>
                  </a:schemeClr>
                </a:solidFill>
              </a:rPr>
              <a:t>Richard Rosenfeld, SUNY Downstate, Moderator</a:t>
            </a:r>
          </a:p>
          <a:p>
            <a:r>
              <a:rPr lang="en-US" sz="2300" dirty="0">
                <a:solidFill>
                  <a:schemeClr val="tx2">
                    <a:lumMod val="75000"/>
                  </a:schemeClr>
                </a:solidFill>
              </a:rPr>
              <a:t>Gerald Benjamin, SUNY New Paltz, </a:t>
            </a:r>
            <a:r>
              <a:rPr lang="en-US" sz="2300" i="1" dirty="0">
                <a:solidFill>
                  <a:schemeClr val="tx2">
                    <a:lumMod val="75000"/>
                  </a:schemeClr>
                </a:solidFill>
              </a:rPr>
              <a:t>The Benjamin Center for Public Policy Initiatives</a:t>
            </a:r>
            <a:br>
              <a:rPr lang="en-US" sz="2300" i="1" dirty="0">
                <a:solidFill>
                  <a:schemeClr val="tx2">
                    <a:lumMod val="75000"/>
                  </a:schemeClr>
                </a:solidFill>
              </a:rPr>
            </a:br>
            <a:r>
              <a:rPr lang="en-US" sz="2300" dirty="0">
                <a:solidFill>
                  <a:schemeClr val="tx2">
                    <a:lumMod val="75000"/>
                  </a:schemeClr>
                </a:solidFill>
              </a:rPr>
              <a:t>Sharon Cramer, Buffalo State College, </a:t>
            </a:r>
            <a:r>
              <a:rPr lang="en-US" sz="2300" i="1" dirty="0">
                <a:solidFill>
                  <a:schemeClr val="tx2">
                    <a:lumMod val="75000"/>
                  </a:schemeClr>
                </a:solidFill>
              </a:rPr>
              <a:t>Why Emeriti Faculty Offer Unique Resources</a:t>
            </a:r>
            <a:br>
              <a:rPr lang="en-US" sz="2300" i="1" dirty="0">
                <a:solidFill>
                  <a:schemeClr val="tx2">
                    <a:lumMod val="75000"/>
                  </a:schemeClr>
                </a:solidFill>
              </a:rPr>
            </a:br>
            <a:r>
              <a:rPr lang="en-US" sz="2300" dirty="0">
                <a:solidFill>
                  <a:schemeClr val="tx2">
                    <a:lumMod val="75000"/>
                  </a:schemeClr>
                </a:solidFill>
              </a:rPr>
              <a:t>Michael Huang, Stony Brook University, </a:t>
            </a:r>
            <a:r>
              <a:rPr lang="en-US" sz="2300" i="1" dirty="0">
                <a:solidFill>
                  <a:schemeClr val="tx2">
                    <a:lumMod val="75000"/>
                  </a:schemeClr>
                </a:solidFill>
              </a:rPr>
              <a:t>Global Library Initiatives at Stony Brook</a:t>
            </a:r>
            <a:r>
              <a:rPr lang="en-US" sz="2300" dirty="0">
                <a:solidFill>
                  <a:schemeClr val="tx2">
                    <a:lumMod val="75000"/>
                  </a:schemeClr>
                </a:solidFill>
              </a:rPr>
              <a:t/>
            </a:r>
            <a:br>
              <a:rPr lang="en-US" sz="2300" dirty="0">
                <a:solidFill>
                  <a:schemeClr val="tx2">
                    <a:lumMod val="75000"/>
                  </a:schemeClr>
                </a:solidFill>
              </a:rPr>
            </a:br>
            <a:r>
              <a:rPr lang="en-US" sz="2300" dirty="0">
                <a:solidFill>
                  <a:schemeClr val="tx2">
                    <a:lumMod val="75000"/>
                  </a:schemeClr>
                </a:solidFill>
              </a:rPr>
              <a:t>David Lehmann, SUNY Upstate, </a:t>
            </a:r>
            <a:r>
              <a:rPr lang="en-US" sz="2300" i="1" dirty="0" err="1">
                <a:solidFill>
                  <a:schemeClr val="tx2">
                    <a:lumMod val="75000"/>
                  </a:schemeClr>
                </a:solidFill>
              </a:rPr>
              <a:t>HouseCalls</a:t>
            </a:r>
            <a:r>
              <a:rPr lang="en-US" sz="2300" i="1" dirty="0">
                <a:solidFill>
                  <a:schemeClr val="tx2">
                    <a:lumMod val="75000"/>
                  </a:schemeClr>
                </a:solidFill>
              </a:rPr>
              <a:t> for the Homeless: Touching Lives</a:t>
            </a:r>
            <a:br>
              <a:rPr lang="en-US" sz="2300" i="1" dirty="0">
                <a:solidFill>
                  <a:schemeClr val="tx2">
                    <a:lumMod val="75000"/>
                  </a:schemeClr>
                </a:solidFill>
              </a:rPr>
            </a:br>
            <a:r>
              <a:rPr lang="en-US" sz="2300" dirty="0">
                <a:solidFill>
                  <a:schemeClr val="tx2">
                    <a:lumMod val="75000"/>
                  </a:schemeClr>
                </a:solidFill>
              </a:rPr>
              <a:t>Albert Tricomi, Binghamton University, </a:t>
            </a:r>
            <a:r>
              <a:rPr lang="en-US" sz="2300" i="1" dirty="0">
                <a:solidFill>
                  <a:schemeClr val="tx2">
                    <a:lumMod val="75000"/>
                  </a:schemeClr>
                </a:solidFill>
              </a:rPr>
              <a:t>Realizing a Comprehensive Vision for Lyceum</a:t>
            </a:r>
          </a:p>
        </p:txBody>
      </p:sp>
    </p:spTree>
    <p:extLst>
      <p:ext uri="{BB962C8B-B14F-4D97-AF65-F5344CB8AC3E}">
        <p14:creationId xmlns:p14="http://schemas.microsoft.com/office/powerpoint/2010/main" val="3647466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Discussion Briefs</a:t>
            </a:r>
            <a:br>
              <a:rPr lang="en-US" dirty="0"/>
            </a:br>
            <a:r>
              <a:rPr lang="en-US" dirty="0"/>
              <a:t>Policy With Local &amp; Regional Consequence</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689636" y="1825625"/>
            <a:ext cx="3478727" cy="4351338"/>
          </a:xfrm>
          <a:prstGeom prst="rect">
            <a:avLst/>
          </a:prstGeo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52359" y="1825625"/>
            <a:ext cx="3421281" cy="4351338"/>
          </a:xfrm>
          <a:prstGeom prst="rect">
            <a:avLst/>
          </a:prstGeom>
        </p:spPr>
      </p:pic>
    </p:spTree>
    <p:extLst>
      <p:ext uri="{BB962C8B-B14F-4D97-AF65-F5344CB8AC3E}">
        <p14:creationId xmlns:p14="http://schemas.microsoft.com/office/powerpoint/2010/main" val="347403863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57202"/>
            <a:ext cx="7772400" cy="2057399"/>
          </a:xfrm>
        </p:spPr>
        <p:txBody>
          <a:bodyPr>
            <a:normAutofit fontScale="90000"/>
          </a:bodyPr>
          <a:lstStyle/>
          <a:p>
            <a:r>
              <a:rPr lang="en-US" b="1" u="sng" dirty="0">
                <a:solidFill>
                  <a:srgbClr val="00B050"/>
                </a:solidFill>
                <a:latin typeface="Castellar" panose="020A0402060406010301" pitchFamily="18" charset="0"/>
              </a:rPr>
              <a:t>Realizing a Comprehensive Vision for Lyceum</a:t>
            </a:r>
          </a:p>
        </p:txBody>
      </p:sp>
      <p:sp>
        <p:nvSpPr>
          <p:cNvPr id="3" name="Subtitle 2"/>
          <p:cNvSpPr>
            <a:spLocks noGrp="1"/>
          </p:cNvSpPr>
          <p:nvPr>
            <p:ph type="subTitle" idx="1"/>
          </p:nvPr>
        </p:nvSpPr>
        <p:spPr/>
        <p:txBody>
          <a:bodyPr>
            <a:normAutofit fontScale="92500" lnSpcReduction="10000"/>
          </a:bodyPr>
          <a:lstStyle/>
          <a:p>
            <a:r>
              <a:rPr lang="en-US" sz="1800" b="1" dirty="0">
                <a:latin typeface="Castellar" panose="020A0402060406010301" pitchFamily="18" charset="0"/>
              </a:rPr>
              <a:t>Albert H. Tricomi, Distinguished Teaching Professor Emeritus, Binghamton University </a:t>
            </a:r>
          </a:p>
          <a:p>
            <a:endParaRPr lang="en-US" sz="1800" b="1" dirty="0">
              <a:latin typeface="Castellar" panose="020A0402060406010301" pitchFamily="18" charset="0"/>
            </a:endParaRPr>
          </a:p>
          <a:p>
            <a:r>
              <a:rPr lang="en-US" sz="1800" b="1" dirty="0">
                <a:latin typeface="Castellar" panose="020A0402060406010301" pitchFamily="18" charset="0"/>
              </a:rPr>
              <a:t>SUNY Distinguished Academy Annual Meeting</a:t>
            </a:r>
          </a:p>
          <a:p>
            <a:endParaRPr lang="en-US" sz="1800" b="1" dirty="0">
              <a:latin typeface="Castellar" panose="020A0402060406010301" pitchFamily="18" charset="0"/>
            </a:endParaRPr>
          </a:p>
          <a:p>
            <a:r>
              <a:rPr lang="en-US" sz="1800" b="1" dirty="0">
                <a:latin typeface="Castellar" panose="020A0402060406010301" pitchFamily="18" charset="0"/>
              </a:rPr>
              <a:t>June 10, 2019</a:t>
            </a:r>
          </a:p>
        </p:txBody>
      </p:sp>
    </p:spTree>
    <p:extLst>
      <p:ext uri="{BB962C8B-B14F-4D97-AF65-F5344CB8AC3E}">
        <p14:creationId xmlns:p14="http://schemas.microsoft.com/office/powerpoint/2010/main" val="26172542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solidFill>
                  <a:srgbClr val="00B050"/>
                </a:solidFill>
                <a:latin typeface="Castellar" panose="020A0402060406010301" pitchFamily="18" charset="0"/>
              </a:rPr>
              <a:t>Binghamton University’s Lyceum</a:t>
            </a:r>
          </a:p>
        </p:txBody>
      </p:sp>
      <p:sp>
        <p:nvSpPr>
          <p:cNvPr id="3" name="Content Placeholder 2"/>
          <p:cNvSpPr>
            <a:spLocks noGrp="1"/>
          </p:cNvSpPr>
          <p:nvPr>
            <p:ph idx="1"/>
          </p:nvPr>
        </p:nvSpPr>
        <p:spPr/>
        <p:txBody>
          <a:bodyPr/>
          <a:lstStyle/>
          <a:p>
            <a:endParaRPr lang="en-US" sz="2400" b="1" dirty="0">
              <a:latin typeface="Castellar" panose="020A0402060406010301" pitchFamily="18" charset="0"/>
            </a:endParaRPr>
          </a:p>
          <a:p>
            <a:r>
              <a:rPr lang="en-US" sz="2400" b="1" dirty="0">
                <a:latin typeface="Castellar" panose="020A0402060406010301" pitchFamily="18" charset="0"/>
              </a:rPr>
              <a:t>The Southern Tier’s most comprehensive all-volunteer Lifelong Learning Program with 560 members and over 135 classes and special events annually.</a:t>
            </a:r>
          </a:p>
          <a:p>
            <a:endParaRPr lang="en-US" sz="2400" b="1" dirty="0">
              <a:latin typeface="Castellar" panose="020A0402060406010301" pitchFamily="18" charset="0"/>
            </a:endParaRPr>
          </a:p>
          <a:p>
            <a:r>
              <a:rPr lang="en-US" sz="2400" b="1" dirty="0">
                <a:latin typeface="Castellar" panose="020A0402060406010301" pitchFamily="18" charset="0"/>
              </a:rPr>
              <a:t>30 Years and Still Growing</a:t>
            </a:r>
          </a:p>
          <a:p>
            <a:endParaRPr lang="en-US" dirty="0"/>
          </a:p>
        </p:txBody>
      </p:sp>
    </p:spTree>
    <p:extLst>
      <p:ext uri="{BB962C8B-B14F-4D97-AF65-F5344CB8AC3E}">
        <p14:creationId xmlns:p14="http://schemas.microsoft.com/office/powerpoint/2010/main" val="151714444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u="sng" dirty="0">
                <a:solidFill>
                  <a:srgbClr val="00B050"/>
                </a:solidFill>
                <a:latin typeface="Castellar" panose="020A0402060406010301" pitchFamily="18" charset="0"/>
              </a:rPr>
              <a:t>Vision and Goals</a:t>
            </a:r>
          </a:p>
        </p:txBody>
      </p:sp>
      <p:sp>
        <p:nvSpPr>
          <p:cNvPr id="3" name="Content Placeholder 2"/>
          <p:cNvSpPr>
            <a:spLocks noGrp="1"/>
          </p:cNvSpPr>
          <p:nvPr>
            <p:ph idx="1"/>
          </p:nvPr>
        </p:nvSpPr>
        <p:spPr/>
        <p:txBody>
          <a:bodyPr>
            <a:normAutofit/>
          </a:bodyPr>
          <a:lstStyle/>
          <a:p>
            <a:r>
              <a:rPr lang="en-US" sz="2400" b="1" dirty="0">
                <a:latin typeface="Castellar" panose="020A0402060406010301" pitchFamily="18" charset="0"/>
              </a:rPr>
              <a:t>Intersection between Binghamton University and the regional community</a:t>
            </a:r>
          </a:p>
          <a:p>
            <a:endParaRPr lang="en-US" sz="2400" b="1" dirty="0">
              <a:latin typeface="Castellar" panose="020A0402060406010301" pitchFamily="18" charset="0"/>
            </a:endParaRPr>
          </a:p>
          <a:p>
            <a:r>
              <a:rPr lang="en-US" sz="2400" b="1" dirty="0">
                <a:latin typeface="Castellar" panose="020A0402060406010301" pitchFamily="18" charset="0"/>
              </a:rPr>
              <a:t>Connections to the larger world</a:t>
            </a:r>
          </a:p>
          <a:p>
            <a:endParaRPr lang="en-US" sz="2400" b="1" dirty="0">
              <a:latin typeface="Castellar" panose="020A0402060406010301" pitchFamily="18" charset="0"/>
            </a:endParaRPr>
          </a:p>
          <a:p>
            <a:r>
              <a:rPr lang="en-US" sz="2400" b="1" dirty="0">
                <a:latin typeface="Castellar" panose="020A0402060406010301" pitchFamily="18" charset="0"/>
              </a:rPr>
              <a:t>Service to others</a:t>
            </a:r>
          </a:p>
          <a:p>
            <a:endParaRPr lang="en-US" sz="2400" b="1" dirty="0">
              <a:latin typeface="Castellar" panose="020A0402060406010301" pitchFamily="18" charset="0"/>
            </a:endParaRPr>
          </a:p>
          <a:p>
            <a:r>
              <a:rPr lang="en-US" sz="2400" b="1" dirty="0">
                <a:latin typeface="Castellar" panose="020A0402060406010301" pitchFamily="18" charset="0"/>
              </a:rPr>
              <a:t>Purpose to our lives</a:t>
            </a:r>
          </a:p>
        </p:txBody>
      </p:sp>
    </p:spTree>
    <p:extLst>
      <p:ext uri="{BB962C8B-B14F-4D97-AF65-F5344CB8AC3E}">
        <p14:creationId xmlns:p14="http://schemas.microsoft.com/office/powerpoint/2010/main" val="37529079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solidFill>
                  <a:srgbClr val="00B050"/>
                </a:solidFill>
                <a:latin typeface="Castellar" panose="020A0402060406010301" pitchFamily="18" charset="0"/>
              </a:rPr>
              <a:t>Strategic Goals:  Strengthening Bonds with the University</a:t>
            </a:r>
          </a:p>
        </p:txBody>
      </p:sp>
      <p:sp>
        <p:nvSpPr>
          <p:cNvPr id="3" name="Content Placeholder 2"/>
          <p:cNvSpPr>
            <a:spLocks noGrp="1"/>
          </p:cNvSpPr>
          <p:nvPr>
            <p:ph idx="1"/>
          </p:nvPr>
        </p:nvSpPr>
        <p:spPr/>
        <p:txBody>
          <a:bodyPr>
            <a:normAutofit/>
          </a:bodyPr>
          <a:lstStyle/>
          <a:p>
            <a:endParaRPr lang="en-US" sz="2400" b="1" dirty="0">
              <a:latin typeface="Castellar" panose="020A0402060406010301" pitchFamily="18" charset="0"/>
            </a:endParaRPr>
          </a:p>
          <a:p>
            <a:r>
              <a:rPr lang="en-US" sz="2400" b="1" dirty="0">
                <a:latin typeface="Castellar" panose="020A0402060406010301" pitchFamily="18" charset="0"/>
              </a:rPr>
              <a:t>Active engagement with University leadership, including the President, Provost, and current and retired faculty.</a:t>
            </a:r>
          </a:p>
          <a:p>
            <a:endParaRPr lang="en-US" sz="2400" b="1" dirty="0">
              <a:latin typeface="Castellar" panose="020A0402060406010301" pitchFamily="18" charset="0"/>
            </a:endParaRPr>
          </a:p>
          <a:p>
            <a:pPr lvl="0"/>
            <a:r>
              <a:rPr lang="en-US" sz="2400" b="1" dirty="0">
                <a:solidFill>
                  <a:prstClr val="black"/>
                </a:solidFill>
                <a:latin typeface="Castellar" panose="020A0402060406010301" pitchFamily="18" charset="0"/>
              </a:rPr>
              <a:t>Lyceum-BU Faculty Endowed Lecture Series.</a:t>
            </a:r>
          </a:p>
          <a:p>
            <a:pPr lvl="0"/>
            <a:endParaRPr lang="en-US" sz="2400" b="1" dirty="0">
              <a:latin typeface="Castellar" panose="020A0402060406010301" pitchFamily="18" charset="0"/>
            </a:endParaRPr>
          </a:p>
          <a:p>
            <a:r>
              <a:rPr lang="en-US" sz="2400" b="1" dirty="0">
                <a:latin typeface="Castellar" panose="020A0402060406010301" pitchFamily="18" charset="0"/>
              </a:rPr>
              <a:t>Intergenerational Support for young scholars Through Lyceum’s graduate student awards for teaching.</a:t>
            </a:r>
          </a:p>
        </p:txBody>
      </p:sp>
    </p:spTree>
    <p:extLst>
      <p:ext uri="{BB962C8B-B14F-4D97-AF65-F5344CB8AC3E}">
        <p14:creationId xmlns:p14="http://schemas.microsoft.com/office/powerpoint/2010/main" val="68718336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solidFill>
                  <a:srgbClr val="00B050"/>
                </a:solidFill>
                <a:latin typeface="Castellar" panose="020A0402060406010301" pitchFamily="18" charset="0"/>
              </a:rPr>
              <a:t>Strengthening Bonds with the Community</a:t>
            </a:r>
          </a:p>
        </p:txBody>
      </p:sp>
      <p:sp>
        <p:nvSpPr>
          <p:cNvPr id="3" name="Content Placeholder 2"/>
          <p:cNvSpPr>
            <a:spLocks noGrp="1"/>
          </p:cNvSpPr>
          <p:nvPr>
            <p:ph idx="1"/>
          </p:nvPr>
        </p:nvSpPr>
        <p:spPr/>
        <p:txBody>
          <a:bodyPr>
            <a:noAutofit/>
          </a:bodyPr>
          <a:lstStyle/>
          <a:p>
            <a:r>
              <a:rPr lang="en-US" sz="2400" b="1" dirty="0">
                <a:latin typeface="Castellar" panose="020A0402060406010301" pitchFamily="18" charset="0"/>
              </a:rPr>
              <a:t>Revitalization of the Southern Tier</a:t>
            </a:r>
          </a:p>
          <a:p>
            <a:pPr>
              <a:buNone/>
            </a:pPr>
            <a:endParaRPr lang="en-US" sz="2400" b="1" dirty="0">
              <a:latin typeface="Castellar" panose="020A0402060406010301" pitchFamily="18" charset="0"/>
            </a:endParaRPr>
          </a:p>
          <a:p>
            <a:r>
              <a:rPr lang="en-US" sz="2400" b="1" dirty="0">
                <a:latin typeface="Castellar" panose="020A0402060406010301" pitchFamily="18" charset="0"/>
              </a:rPr>
              <a:t>Focus on local non-profits in “Community Gems” courses.</a:t>
            </a:r>
          </a:p>
          <a:p>
            <a:endParaRPr lang="en-US" sz="2400" b="1" dirty="0">
              <a:latin typeface="Castellar" panose="020A0402060406010301" pitchFamily="18" charset="0"/>
            </a:endParaRPr>
          </a:p>
          <a:p>
            <a:r>
              <a:rPr lang="en-US" sz="2400" b="1" dirty="0">
                <a:latin typeface="Castellar" panose="020A0402060406010301" pitchFamily="18" charset="0"/>
              </a:rPr>
              <a:t>Discounted access to cultural events.</a:t>
            </a:r>
          </a:p>
          <a:p>
            <a:pPr>
              <a:buNone/>
            </a:pPr>
            <a:endParaRPr lang="en-US" sz="2400" b="1" dirty="0">
              <a:latin typeface="Castellar" panose="020A0402060406010301" pitchFamily="18" charset="0"/>
            </a:endParaRPr>
          </a:p>
          <a:p>
            <a:r>
              <a:rPr lang="en-US" sz="2400" b="1" dirty="0">
                <a:latin typeface="Castellar" panose="020A0402060406010301" pitchFamily="18" charset="0"/>
              </a:rPr>
              <a:t>Cooperating with BU’s CCPA to make Broome County an “Age-Friendly Community.”</a:t>
            </a:r>
          </a:p>
          <a:p>
            <a:endParaRPr lang="en-US" sz="2400" b="1" dirty="0">
              <a:latin typeface="Castellar" panose="020A0402060406010301" pitchFamily="18" charset="0"/>
            </a:endParaRPr>
          </a:p>
          <a:p>
            <a:endParaRPr lang="en-US" sz="2400" b="1" dirty="0">
              <a:latin typeface="Castellar" panose="020A0402060406010301" pitchFamily="18" charset="0"/>
            </a:endParaRPr>
          </a:p>
        </p:txBody>
      </p:sp>
    </p:spTree>
    <p:extLst>
      <p:ext uri="{BB962C8B-B14F-4D97-AF65-F5344CB8AC3E}">
        <p14:creationId xmlns:p14="http://schemas.microsoft.com/office/powerpoint/2010/main" val="214168990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solidFill>
                  <a:srgbClr val="00B050"/>
                </a:solidFill>
                <a:latin typeface="Castellar" panose="020A0402060406010301" pitchFamily="18" charset="0"/>
              </a:rPr>
              <a:t>Finding Inspiration from Lyceum’s Historical Roots</a:t>
            </a:r>
          </a:p>
        </p:txBody>
      </p:sp>
      <p:sp>
        <p:nvSpPr>
          <p:cNvPr id="3" name="Content Placeholder 2"/>
          <p:cNvSpPr>
            <a:spLocks noGrp="1"/>
          </p:cNvSpPr>
          <p:nvPr>
            <p:ph idx="1"/>
          </p:nvPr>
        </p:nvSpPr>
        <p:spPr/>
        <p:txBody>
          <a:bodyPr>
            <a:normAutofit/>
          </a:bodyPr>
          <a:lstStyle/>
          <a:p>
            <a:endParaRPr lang="en-US" sz="2400" b="1" dirty="0">
              <a:latin typeface="Castellar" panose="020A0402060406010301" pitchFamily="18" charset="0"/>
            </a:endParaRPr>
          </a:p>
          <a:p>
            <a:r>
              <a:rPr lang="en-US" sz="2400" b="1" dirty="0">
                <a:latin typeface="Castellar" panose="020A0402060406010301" pitchFamily="18" charset="0"/>
              </a:rPr>
              <a:t> Binghamton University’s Lyceum, 1988-Present</a:t>
            </a:r>
          </a:p>
          <a:p>
            <a:endParaRPr lang="en-US" sz="2400" b="1" dirty="0">
              <a:latin typeface="Castellar" panose="020A0402060406010301" pitchFamily="18" charset="0"/>
            </a:endParaRPr>
          </a:p>
          <a:p>
            <a:r>
              <a:rPr lang="en-US" sz="2400" b="1" dirty="0">
                <a:latin typeface="Castellar" panose="020A0402060406010301" pitchFamily="18" charset="0"/>
              </a:rPr>
              <a:t>Glory days </a:t>
            </a:r>
            <a:r>
              <a:rPr lang="en-US" sz="2400" b="1">
                <a:latin typeface="Castellar" panose="020A0402060406010301" pitchFamily="18" charset="0"/>
              </a:rPr>
              <a:t>of the American </a:t>
            </a:r>
            <a:r>
              <a:rPr lang="en-US" sz="2400" b="1" dirty="0">
                <a:latin typeface="Castellar" panose="020A0402060406010301" pitchFamily="18" charset="0"/>
              </a:rPr>
              <a:t>Lyceum Movement, 1838-1860.</a:t>
            </a:r>
          </a:p>
          <a:p>
            <a:endParaRPr lang="en-US" sz="2400" b="1" dirty="0">
              <a:latin typeface="Castellar" panose="020A0402060406010301" pitchFamily="18" charset="0"/>
            </a:endParaRPr>
          </a:p>
          <a:p>
            <a:r>
              <a:rPr lang="en-US" sz="2400" b="1" dirty="0">
                <a:latin typeface="Castellar" panose="020A0402060406010301" pitchFamily="18" charset="0"/>
              </a:rPr>
              <a:t>Abraham Lincoln’s first major address given to a Lyceum audience in 1838.</a:t>
            </a:r>
          </a:p>
        </p:txBody>
      </p:sp>
    </p:spTree>
    <p:extLst>
      <p:ext uri="{BB962C8B-B14F-4D97-AF65-F5344CB8AC3E}">
        <p14:creationId xmlns:p14="http://schemas.microsoft.com/office/powerpoint/2010/main" val="43196649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solidFill>
                  <a:srgbClr val="00B050"/>
                </a:solidFill>
                <a:latin typeface="Castellar" panose="020A0402060406010301" pitchFamily="18" charset="0"/>
              </a:rPr>
              <a:t>Horizons</a:t>
            </a:r>
          </a:p>
        </p:txBody>
      </p:sp>
      <p:sp>
        <p:nvSpPr>
          <p:cNvPr id="3" name="Content Placeholder 2"/>
          <p:cNvSpPr>
            <a:spLocks noGrp="1"/>
          </p:cNvSpPr>
          <p:nvPr>
            <p:ph idx="1"/>
          </p:nvPr>
        </p:nvSpPr>
        <p:spPr/>
        <p:txBody>
          <a:bodyPr>
            <a:normAutofit/>
          </a:bodyPr>
          <a:lstStyle/>
          <a:p>
            <a:r>
              <a:rPr lang="en-US" sz="2400" b="1" dirty="0">
                <a:latin typeface="Castellar" panose="020A0402060406010301" pitchFamily="18" charset="0"/>
              </a:rPr>
              <a:t>Newest Interventions—</a:t>
            </a:r>
          </a:p>
          <a:p>
            <a:pPr>
              <a:buNone/>
            </a:pPr>
            <a:r>
              <a:rPr lang="en-US" sz="2400" b="1" dirty="0">
                <a:latin typeface="Castellar" panose="020A0402060406010301" pitchFamily="18" charset="0"/>
              </a:rPr>
              <a:t>   </a:t>
            </a:r>
            <a:r>
              <a:rPr lang="en-US" sz="2400" b="1" dirty="0" err="1">
                <a:latin typeface="Castellar" panose="020A0402060406010301" pitchFamily="18" charset="0"/>
              </a:rPr>
              <a:t>CReating</a:t>
            </a:r>
            <a:r>
              <a:rPr lang="en-US" sz="2400" b="1" dirty="0">
                <a:latin typeface="Castellar" panose="020A0402060406010301" pitchFamily="18" charset="0"/>
              </a:rPr>
              <a:t> Pride from within—</a:t>
            </a:r>
          </a:p>
          <a:p>
            <a:pPr>
              <a:buNone/>
            </a:pPr>
            <a:r>
              <a:rPr lang="en-US" sz="2400" b="1" dirty="0">
                <a:latin typeface="Castellar" panose="020A0402060406010301" pitchFamily="18" charset="0"/>
              </a:rPr>
              <a:t>    Lyceum Volunteer Appreciation Lunch</a:t>
            </a:r>
          </a:p>
          <a:p>
            <a:endParaRPr lang="en-US" sz="2400" b="1" dirty="0">
              <a:latin typeface="Castellar" panose="020A0402060406010301" pitchFamily="18" charset="0"/>
            </a:endParaRPr>
          </a:p>
          <a:p>
            <a:r>
              <a:rPr lang="en-US" sz="2400" b="1" dirty="0">
                <a:latin typeface="Castellar" panose="020A0402060406010301" pitchFamily="18" charset="0"/>
              </a:rPr>
              <a:t>New Collaborations with Local TV, Radio, &amp; Newspapers is Bringing Our Community Fresh programming </a:t>
            </a:r>
          </a:p>
          <a:p>
            <a:endParaRPr lang="en-US" sz="2400" b="1" dirty="0">
              <a:latin typeface="Castellar" panose="020A0402060406010301" pitchFamily="18" charset="0"/>
            </a:endParaRPr>
          </a:p>
          <a:p>
            <a:r>
              <a:rPr lang="en-US" sz="2400" b="1">
                <a:latin typeface="Castellar" panose="020A0402060406010301" pitchFamily="18" charset="0"/>
              </a:rPr>
              <a:t>Revitalizing </a:t>
            </a:r>
            <a:r>
              <a:rPr lang="en-US" sz="2400" b="1" dirty="0">
                <a:latin typeface="Castellar" panose="020A0402060406010301" pitchFamily="18" charset="0"/>
              </a:rPr>
              <a:t>Lyceum &amp; our Community</a:t>
            </a:r>
          </a:p>
          <a:p>
            <a:endParaRPr lang="en-US" sz="2400" b="1" dirty="0">
              <a:latin typeface="Castellar" panose="020A0402060406010301" pitchFamily="18" charset="0"/>
            </a:endParaRPr>
          </a:p>
        </p:txBody>
      </p:sp>
    </p:spTree>
    <p:extLst>
      <p:ext uri="{BB962C8B-B14F-4D97-AF65-F5344CB8AC3E}">
        <p14:creationId xmlns:p14="http://schemas.microsoft.com/office/powerpoint/2010/main" val="2333101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1C4AE8-3A4B-4A56-86C5-415EF7D87779}"/>
              </a:ext>
            </a:extLst>
          </p:cNvPr>
          <p:cNvSpPr>
            <a:spLocks noGrp="1"/>
          </p:cNvSpPr>
          <p:nvPr>
            <p:ph type="ctrTitle"/>
          </p:nvPr>
        </p:nvSpPr>
        <p:spPr>
          <a:xfrm>
            <a:off x="914400" y="324160"/>
            <a:ext cx="10363200" cy="814787"/>
          </a:xfrm>
        </p:spPr>
        <p:txBody>
          <a:bodyPr/>
          <a:lstStyle/>
          <a:p>
            <a:r>
              <a:rPr lang="en-US" dirty="0"/>
              <a:t>Extraordinary Responsibility</a:t>
            </a:r>
          </a:p>
        </p:txBody>
      </p:sp>
      <p:sp>
        <p:nvSpPr>
          <p:cNvPr id="3" name="Subtitle 2">
            <a:extLst>
              <a:ext uri="{FF2B5EF4-FFF2-40B4-BE49-F238E27FC236}">
                <a16:creationId xmlns:a16="http://schemas.microsoft.com/office/drawing/2014/main" xmlns="" id="{43AEB2BC-3C50-4687-A5EB-834D59B055E7}"/>
              </a:ext>
            </a:extLst>
          </p:cNvPr>
          <p:cNvSpPr>
            <a:spLocks noGrp="1"/>
          </p:cNvSpPr>
          <p:nvPr>
            <p:ph type="subTitle" idx="1"/>
          </p:nvPr>
        </p:nvSpPr>
        <p:spPr>
          <a:xfrm>
            <a:off x="1828800" y="1089787"/>
            <a:ext cx="8534400" cy="568842"/>
          </a:xfrm>
        </p:spPr>
        <p:txBody>
          <a:bodyPr>
            <a:normAutofit lnSpcReduction="10000"/>
          </a:bodyPr>
          <a:lstStyle/>
          <a:p>
            <a:r>
              <a:rPr lang="en-US" b="1" dirty="0">
                <a:solidFill>
                  <a:schemeClr val="tx1">
                    <a:lumMod val="50000"/>
                    <a:lumOff val="50000"/>
                  </a:schemeClr>
                </a:solidFill>
              </a:rPr>
              <a:t>How Distinguished Faculty Give Back to SUNY</a:t>
            </a:r>
          </a:p>
        </p:txBody>
      </p:sp>
      <p:pic>
        <p:nvPicPr>
          <p:cNvPr id="5" name="Picture 4" descr="A picture containing text&#10;&#10;Description automatically generated">
            <a:extLst>
              <a:ext uri="{FF2B5EF4-FFF2-40B4-BE49-F238E27FC236}">
                <a16:creationId xmlns:a16="http://schemas.microsoft.com/office/drawing/2014/main" xmlns="" id="{F40F4D02-F6AD-4AC3-AC4E-E55E700A58D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594884" y="1865872"/>
            <a:ext cx="2226643" cy="1808797"/>
          </a:xfrm>
          <a:prstGeom prst="rect">
            <a:avLst/>
          </a:prstGeom>
        </p:spPr>
      </p:pic>
      <p:pic>
        <p:nvPicPr>
          <p:cNvPr id="7" name="Picture 6" descr="A picture containing text&#10;&#10;Description automatically generated">
            <a:extLst>
              <a:ext uri="{FF2B5EF4-FFF2-40B4-BE49-F238E27FC236}">
                <a16:creationId xmlns:a16="http://schemas.microsoft.com/office/drawing/2014/main" xmlns="" id="{CB9DC4C1-2796-4404-AEB9-9B77A7BF1E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895552" y="1843212"/>
            <a:ext cx="2549366" cy="1829154"/>
          </a:xfrm>
          <a:prstGeom prst="rect">
            <a:avLst/>
          </a:prstGeom>
        </p:spPr>
      </p:pic>
      <p:pic>
        <p:nvPicPr>
          <p:cNvPr id="6" name="Picture 5" descr="A close up of a flag&#10;&#10;Description automatically generated">
            <a:extLst>
              <a:ext uri="{FF2B5EF4-FFF2-40B4-BE49-F238E27FC236}">
                <a16:creationId xmlns:a16="http://schemas.microsoft.com/office/drawing/2014/main" xmlns="" id="{FC28AADF-ACC1-4683-858D-C4640D9769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99766" y="1843212"/>
            <a:ext cx="2917547" cy="1951109"/>
          </a:xfrm>
          <a:prstGeom prst="rect">
            <a:avLst/>
          </a:prstGeom>
        </p:spPr>
      </p:pic>
      <p:sp>
        <p:nvSpPr>
          <p:cNvPr id="8" name="Subtitle 2">
            <a:extLst>
              <a:ext uri="{FF2B5EF4-FFF2-40B4-BE49-F238E27FC236}">
                <a16:creationId xmlns:a16="http://schemas.microsoft.com/office/drawing/2014/main" xmlns="" id="{91FFEF89-00F1-4B03-8861-5DD86DDD2154}"/>
              </a:ext>
            </a:extLst>
          </p:cNvPr>
          <p:cNvSpPr txBox="1">
            <a:spLocks/>
          </p:cNvSpPr>
          <p:nvPr/>
        </p:nvSpPr>
        <p:spPr>
          <a:xfrm>
            <a:off x="606056" y="4001564"/>
            <a:ext cx="10972800" cy="2421404"/>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300" dirty="0">
                <a:solidFill>
                  <a:schemeClr val="tx2">
                    <a:lumMod val="75000"/>
                  </a:schemeClr>
                </a:solidFill>
              </a:rPr>
              <a:t>Richard Rosenfeld, SUNY Downstate, Moderator</a:t>
            </a:r>
          </a:p>
          <a:p>
            <a:r>
              <a:rPr lang="en-US" sz="2300" dirty="0">
                <a:solidFill>
                  <a:schemeClr val="tx2">
                    <a:lumMod val="75000"/>
                  </a:schemeClr>
                </a:solidFill>
              </a:rPr>
              <a:t>Gerald Benjamin, SUNY New Paltz, </a:t>
            </a:r>
            <a:r>
              <a:rPr lang="en-US" sz="2300" i="1" dirty="0">
                <a:solidFill>
                  <a:schemeClr val="tx2">
                    <a:lumMod val="75000"/>
                  </a:schemeClr>
                </a:solidFill>
              </a:rPr>
              <a:t>The Benjamin Center for Public Policy Initiatives</a:t>
            </a:r>
            <a:br>
              <a:rPr lang="en-US" sz="2300" i="1" dirty="0">
                <a:solidFill>
                  <a:schemeClr val="tx2">
                    <a:lumMod val="75000"/>
                  </a:schemeClr>
                </a:solidFill>
              </a:rPr>
            </a:br>
            <a:r>
              <a:rPr lang="en-US" sz="2300" dirty="0">
                <a:solidFill>
                  <a:schemeClr val="tx2">
                    <a:lumMod val="75000"/>
                  </a:schemeClr>
                </a:solidFill>
              </a:rPr>
              <a:t>Sharon Cramer, Buffalo State College, </a:t>
            </a:r>
            <a:r>
              <a:rPr lang="en-US" sz="2300" i="1" dirty="0">
                <a:solidFill>
                  <a:schemeClr val="tx2">
                    <a:lumMod val="75000"/>
                  </a:schemeClr>
                </a:solidFill>
              </a:rPr>
              <a:t>Why Emeriti Faculty Offer Unique Resources</a:t>
            </a:r>
            <a:br>
              <a:rPr lang="en-US" sz="2300" i="1" dirty="0">
                <a:solidFill>
                  <a:schemeClr val="tx2">
                    <a:lumMod val="75000"/>
                  </a:schemeClr>
                </a:solidFill>
              </a:rPr>
            </a:br>
            <a:r>
              <a:rPr lang="en-US" sz="2300" dirty="0">
                <a:solidFill>
                  <a:schemeClr val="tx2">
                    <a:lumMod val="75000"/>
                  </a:schemeClr>
                </a:solidFill>
              </a:rPr>
              <a:t>Michael Huang, Stony Brook University, </a:t>
            </a:r>
            <a:r>
              <a:rPr lang="en-US" sz="2300" i="1" dirty="0">
                <a:solidFill>
                  <a:schemeClr val="tx2">
                    <a:lumMod val="75000"/>
                  </a:schemeClr>
                </a:solidFill>
              </a:rPr>
              <a:t>Global Library Initiatives at Stony Brook</a:t>
            </a:r>
            <a:r>
              <a:rPr lang="en-US" sz="2300" dirty="0">
                <a:solidFill>
                  <a:schemeClr val="tx2">
                    <a:lumMod val="75000"/>
                  </a:schemeClr>
                </a:solidFill>
              </a:rPr>
              <a:t/>
            </a:r>
            <a:br>
              <a:rPr lang="en-US" sz="2300" dirty="0">
                <a:solidFill>
                  <a:schemeClr val="tx2">
                    <a:lumMod val="75000"/>
                  </a:schemeClr>
                </a:solidFill>
              </a:rPr>
            </a:br>
            <a:r>
              <a:rPr lang="en-US" sz="2300" dirty="0">
                <a:solidFill>
                  <a:schemeClr val="tx2">
                    <a:lumMod val="75000"/>
                  </a:schemeClr>
                </a:solidFill>
              </a:rPr>
              <a:t>David Lehmann, SUNY Upstate, </a:t>
            </a:r>
            <a:r>
              <a:rPr lang="en-US" sz="2300" i="1" dirty="0" err="1">
                <a:solidFill>
                  <a:schemeClr val="tx2">
                    <a:lumMod val="75000"/>
                  </a:schemeClr>
                </a:solidFill>
              </a:rPr>
              <a:t>HouseCalls</a:t>
            </a:r>
            <a:r>
              <a:rPr lang="en-US" sz="2300" i="1" dirty="0">
                <a:solidFill>
                  <a:schemeClr val="tx2">
                    <a:lumMod val="75000"/>
                  </a:schemeClr>
                </a:solidFill>
              </a:rPr>
              <a:t> for the Homeless: Touching Lives</a:t>
            </a:r>
            <a:br>
              <a:rPr lang="en-US" sz="2300" i="1" dirty="0">
                <a:solidFill>
                  <a:schemeClr val="tx2">
                    <a:lumMod val="75000"/>
                  </a:schemeClr>
                </a:solidFill>
              </a:rPr>
            </a:br>
            <a:r>
              <a:rPr lang="en-US" sz="2300" dirty="0">
                <a:solidFill>
                  <a:schemeClr val="tx2">
                    <a:lumMod val="75000"/>
                  </a:schemeClr>
                </a:solidFill>
              </a:rPr>
              <a:t>Albert Tricomi, Binghamton University, </a:t>
            </a:r>
            <a:r>
              <a:rPr lang="en-US" sz="2300" i="1" dirty="0">
                <a:solidFill>
                  <a:schemeClr val="tx2">
                    <a:lumMod val="75000"/>
                  </a:schemeClr>
                </a:solidFill>
              </a:rPr>
              <a:t>Realizing a Comprehensive Vision for Lyceum</a:t>
            </a:r>
          </a:p>
        </p:txBody>
      </p:sp>
    </p:spTree>
    <p:extLst>
      <p:ext uri="{BB962C8B-B14F-4D97-AF65-F5344CB8AC3E}">
        <p14:creationId xmlns:p14="http://schemas.microsoft.com/office/powerpoint/2010/main" val="4122983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Discussion Briefs: </a:t>
            </a:r>
            <a:br>
              <a:rPr lang="en-US" dirty="0"/>
            </a:br>
            <a:r>
              <a:rPr lang="en-US" dirty="0"/>
              <a:t>State Issues With Regional Impact </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63318" y="1825625"/>
            <a:ext cx="3331364" cy="4351338"/>
          </a:xfrm>
          <a:prstGeom prst="rect">
            <a:avLst/>
          </a:prstGeo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17405" y="1825625"/>
            <a:ext cx="3491189" cy="4351338"/>
          </a:xfrm>
          <a:prstGeom prst="rect">
            <a:avLst/>
          </a:prstGeom>
        </p:spPr>
      </p:pic>
    </p:spTree>
    <p:extLst>
      <p:ext uri="{BB962C8B-B14F-4D97-AF65-F5344CB8AC3E}">
        <p14:creationId xmlns:p14="http://schemas.microsoft.com/office/powerpoint/2010/main" val="18270645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Faculty Collaborative Opportunities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33559" y="1825625"/>
            <a:ext cx="3390881" cy="4351338"/>
          </a:xfrm>
          <a:prstGeom prst="rect">
            <a:avLst/>
          </a:prstGeo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21764" y="1825625"/>
            <a:ext cx="3482471" cy="4351338"/>
          </a:xfrm>
          <a:prstGeom prst="rect">
            <a:avLst/>
          </a:prstGeom>
        </p:spPr>
      </p:pic>
    </p:spTree>
    <p:extLst>
      <p:ext uri="{BB962C8B-B14F-4D97-AF65-F5344CB8AC3E}">
        <p14:creationId xmlns:p14="http://schemas.microsoft.com/office/powerpoint/2010/main" val="21748152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student experience</a:t>
            </a:r>
          </a:p>
        </p:txBody>
      </p:sp>
      <p:sp>
        <p:nvSpPr>
          <p:cNvPr id="3" name="Content Placeholder 2"/>
          <p:cNvSpPr>
            <a:spLocks noGrp="1"/>
          </p:cNvSpPr>
          <p:nvPr>
            <p:ph sz="half" idx="1"/>
          </p:nvPr>
        </p:nvSpPr>
        <p:spPr/>
        <p:txBody>
          <a:bodyPr/>
          <a:lstStyle/>
          <a:p>
            <a:r>
              <a:rPr lang="en-US" dirty="0"/>
              <a:t>Every project includes student workers</a:t>
            </a:r>
          </a:p>
          <a:p>
            <a:r>
              <a:rPr lang="en-US" dirty="0"/>
              <a:t>All student workers are paid</a:t>
            </a:r>
          </a:p>
          <a:p>
            <a:r>
              <a:rPr lang="en-US" dirty="0"/>
              <a:t>Each student works under professional guidance and mentorship</a:t>
            </a:r>
          </a:p>
          <a:p>
            <a:r>
              <a:rPr lang="en-US" dirty="0"/>
              <a:t>Scheduling is flexible, but firm: school comes first</a:t>
            </a:r>
          </a:p>
          <a:p>
            <a:r>
              <a:rPr lang="en-US" dirty="0"/>
              <a:t>Our mantra: “Do good work”</a:t>
            </a:r>
          </a:p>
        </p:txBody>
      </p:sp>
      <p:pic>
        <p:nvPicPr>
          <p:cNvPr id="4098" name="Picture 2" descr="https://attachments.office.net/owa/benjamig@newpaltz.edu/service.svc/s/GetAttachmentThumbnail?id=AAMkADdkM2FmMTY0LTdlOTYtNGViNy1hNGRhLTgyMmQ5ZmIyNDhjOABGAAAAAACc5XyBe2KWQ6XWXFo0jGLPBwCr6iXaV7%2BDR7y3Qr2%2BmBf8AAAAAAEMAACr6iXaV7%2BDR7y3Qr2%2BmBf8AANTXCmOAAABEgAQAI4vpCN6m1lMgbStAHuboM0%3D&amp;thumbnailType=2&amp;owa=outlook.office.com&amp;scriptVer=2019051303.07&amp;X-OWA-CANARY=n0lA-1MhMUSzITCLb3eDlTAN_1_E39YYbtSYwuWuP74kN0zphJDVC8LLko85I2xqUegmu3nJN0I.&amp;token=eyJhbGciOiJSUzI1NiIsImtpZCI6IjA2MDBGOUY2NzQ2MjA3MzdFNzM0MDRFMjg3QzQ1QTgxOENCN0NFQjgiLCJ4NXQiOiJCZ0Q1OW5SaUJ6Zm5OQVRpaDhSYWdZeTN6cmciLCJ0eXAiOiJKV1QifQ.eyJ2ZXIiOiJFeGNoYW5nZS5DYWxsYmFjay5WMSIsImFwcGN0eHNlbmRlciI6Ik93YURvd25sb2FkQGViZDQ1NzM3LWIzNTItNDcyMi1iYjBjLTlmNTM5YmNiZmE2NSIsImFwcGN0eCI6IntcIm1zZXhjaHByb3RcIjpcIm93YVwiLFwicHJpbWFyeXNpZFwiOlwiUy0xLTUtMjEtMTI3NDM1ODk5OS0zODcxOTk4NjMtMjUwODQ2NTA4OC04NzU3NjFcIixcInB1aWRcIjpcIjExNTM5NzcwMjUzNzcxNzUwNDBcIixcIm9pZFwiOlwiZWMwNGJiYjUtMjBmZC00MGFhLThiZDgtNWNkYTlhMmU0MzRhXCIsXCJzY29wZVwiOlwiT3dhRG93bmxvYWRcIn0iLCJuYmYiOjE1NTg2NDYwOTksImV4cCI6MTU1ODY0NjY5OSwiaXNzIjoiMDAwMDAwMDItMDAwMC0wZmYxLWNlMDAtMDAwMDAwMDAwMDAwQGViZDQ1NzM3LWIzNTItNDcyMi1iYjBjLTlmNTM5YmNiZmE2NSIsImF1ZCI6IjAwMDAwMDAyLTAwMDAtMGZmMS1jZTAwLTAwMDAwMDAwMDAwMC9hdHRhY2htZW50cy5vZmZpY2UubmV0QGViZDQ1NzM3LWIzNTItNDcyMi1iYjBjLTlmNTM5YmNiZmE2NSJ9.knxavxdLnJS4_Jp06ybHbxW3WMt9YRuFuHmQwR-I-p_p5MvgWU3I7ZvFohvto3AD3rdW9-jkgEgV_s9FhtBxXCw5gLVsRjYSdSDOqfSkdOQHE6TQE5dGwHvMZFhSWx7h37Qgy8jZtuotdy8ZXx6YxQ8pPzTA6lPGN_haZ8tTncRiEU6tpdk14nA1OeLBqi_3F54ZH51qXmF1Z5qL8Ky2i7bVjCriCLkw3MxBoYVaFmx6KG_gmwQKk7eTAq8i955jtdg9bw-PiCt0oK8ap-rKqwPJOfHEBjqbkJUz7T7F_znP4D6D4ZoueTdZ_KrdGY_2DKGXiYCKW017tY1tC_QQDQ&amp;animation=true"/>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6756066" y="1825625"/>
            <a:ext cx="401386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492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a:t>
            </a:r>
            <a:r>
              <a:rPr lang="en-US" dirty="0" err="1"/>
              <a:t>Cetrino</a:t>
            </a:r>
            <a:r>
              <a:rPr lang="en-US" dirty="0"/>
              <a:t> Family Scholarship</a:t>
            </a:r>
          </a:p>
        </p:txBody>
      </p:sp>
      <p:sp>
        <p:nvSpPr>
          <p:cNvPr id="4" name="Text Placeholder 3"/>
          <p:cNvSpPr>
            <a:spLocks noGrp="1"/>
          </p:cNvSpPr>
          <p:nvPr>
            <p:ph type="body" idx="1"/>
          </p:nvPr>
        </p:nvSpPr>
        <p:spPr/>
        <p:txBody>
          <a:bodyPr>
            <a:normAutofit lnSpcReduction="10000"/>
          </a:bodyPr>
          <a:lstStyle/>
          <a:p>
            <a:r>
              <a:rPr lang="en-US" dirty="0"/>
              <a:t>Ricardo Hernandez – Class of 2013</a:t>
            </a:r>
          </a:p>
          <a:p>
            <a:r>
              <a:rPr lang="en-US" dirty="0"/>
              <a:t>MPA – New York University - 2019</a:t>
            </a:r>
          </a:p>
        </p:txBody>
      </p:sp>
      <p:sp>
        <p:nvSpPr>
          <p:cNvPr id="6" name="Text Placeholder 5"/>
          <p:cNvSpPr>
            <a:spLocks noGrp="1"/>
          </p:cNvSpPr>
          <p:nvPr>
            <p:ph type="body" sz="quarter" idx="3"/>
          </p:nvPr>
        </p:nvSpPr>
        <p:spPr/>
        <p:txBody>
          <a:bodyPr/>
          <a:lstStyle/>
          <a:p>
            <a:pPr marL="228600" lvl="0" indent="-228600">
              <a:buFont typeface="Arial" panose="020B0604020202020204" pitchFamily="34" charset="0"/>
              <a:buChar char="•"/>
            </a:pPr>
            <a:r>
              <a:rPr lang="en-US" sz="2800" b="0" dirty="0">
                <a:solidFill>
                  <a:prstClr val="black"/>
                </a:solidFill>
                <a:hlinkClick r:id="rId2"/>
              </a:rPr>
              <a:t>https://vimeo.com/41261982</a:t>
            </a:r>
            <a:r>
              <a:rPr lang="en-US" sz="2800" b="0" dirty="0">
                <a:solidFill>
                  <a:prstClr val="black"/>
                </a:solidFill>
              </a:rPr>
              <a:t> </a:t>
            </a:r>
          </a:p>
        </p:txBody>
      </p:sp>
      <p:sp>
        <p:nvSpPr>
          <p:cNvPr id="7" name="Content Placeholder 6"/>
          <p:cNvSpPr>
            <a:spLocks noGrp="1"/>
          </p:cNvSpPr>
          <p:nvPr>
            <p:ph sz="quarter" idx="4"/>
          </p:nvPr>
        </p:nvSpPr>
        <p:spPr/>
        <p:txBody>
          <a:bodyPr/>
          <a:lstStyle/>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839788" y="3006726"/>
            <a:ext cx="5157787" cy="290125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163" y="2505075"/>
            <a:ext cx="4689035" cy="4212842"/>
          </a:xfrm>
          <a:prstGeom prst="rect">
            <a:avLst/>
          </a:prstGeom>
        </p:spPr>
      </p:pic>
    </p:spTree>
    <p:extLst>
      <p:ext uri="{BB962C8B-B14F-4D97-AF65-F5344CB8AC3E}">
        <p14:creationId xmlns:p14="http://schemas.microsoft.com/office/powerpoint/2010/main" val="1998595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
            </a:r>
            <a:br>
              <a:rPr lang="en-US" dirty="0"/>
            </a:br>
            <a:r>
              <a:rPr lang="en-US" dirty="0"/>
              <a:t>Graduating from College Debt-Free</a:t>
            </a:r>
            <a:br>
              <a:rPr lang="en-US" dirty="0"/>
            </a:br>
            <a:endParaRPr lang="en-US" dirty="0"/>
          </a:p>
        </p:txBody>
      </p:sp>
      <p:sp>
        <p:nvSpPr>
          <p:cNvPr id="11" name="Text Placeholder 10"/>
          <p:cNvSpPr>
            <a:spLocks noGrp="1"/>
          </p:cNvSpPr>
          <p:nvPr>
            <p:ph type="body" idx="1"/>
          </p:nvPr>
        </p:nvSpPr>
        <p:spPr/>
        <p:txBody>
          <a:bodyPr/>
          <a:lstStyle/>
          <a:p>
            <a:r>
              <a:rPr lang="en-US" dirty="0"/>
              <a:t>The </a:t>
            </a:r>
            <a:r>
              <a:rPr lang="en-US" dirty="0" err="1"/>
              <a:t>Cetrino</a:t>
            </a:r>
            <a:r>
              <a:rPr lang="en-US" dirty="0"/>
              <a:t> scholarship award</a:t>
            </a:r>
          </a:p>
        </p:txBody>
      </p:sp>
      <p:sp>
        <p:nvSpPr>
          <p:cNvPr id="6" name="Content Placeholder 5"/>
          <p:cNvSpPr>
            <a:spLocks noGrp="1"/>
          </p:cNvSpPr>
          <p:nvPr>
            <p:ph sz="half" idx="2"/>
          </p:nvPr>
        </p:nvSpPr>
        <p:spPr/>
        <p:txBody>
          <a:bodyPr/>
          <a:lstStyle/>
          <a:p>
            <a:r>
              <a:rPr lang="en-US" dirty="0"/>
              <a:t>Annual Tuition</a:t>
            </a:r>
          </a:p>
          <a:p>
            <a:r>
              <a:rPr lang="en-US" dirty="0"/>
              <a:t>Paid Internship</a:t>
            </a:r>
          </a:p>
          <a:p>
            <a:r>
              <a:rPr lang="en-US" dirty="0"/>
              <a:t>Summer employment</a:t>
            </a:r>
          </a:p>
          <a:p>
            <a:pPr marL="0" indent="0">
              <a:buNone/>
            </a:pPr>
            <a:endParaRPr lang="en-US" dirty="0"/>
          </a:p>
          <a:p>
            <a:endParaRPr lang="en-US" dirty="0"/>
          </a:p>
          <a:p>
            <a:endParaRPr lang="en-US" dirty="0"/>
          </a:p>
        </p:txBody>
      </p:sp>
      <p:sp>
        <p:nvSpPr>
          <p:cNvPr id="12" name="Text Placeholder 11"/>
          <p:cNvSpPr>
            <a:spLocks noGrp="1"/>
          </p:cNvSpPr>
          <p:nvPr>
            <p:ph type="body" sz="quarter" idx="3"/>
          </p:nvPr>
        </p:nvSpPr>
        <p:spPr/>
        <p:txBody>
          <a:bodyPr/>
          <a:lstStyle/>
          <a:p>
            <a:r>
              <a:rPr lang="en-US" dirty="0"/>
              <a:t>The Recipients – 2011-2018</a:t>
            </a:r>
          </a:p>
        </p:txBody>
      </p:sp>
      <p:sp>
        <p:nvSpPr>
          <p:cNvPr id="13" name="Content Placeholder 12"/>
          <p:cNvSpPr>
            <a:spLocks noGrp="1"/>
          </p:cNvSpPr>
          <p:nvPr>
            <p:ph sz="quarter" idx="4"/>
          </p:nvPr>
        </p:nvSpPr>
        <p:spPr/>
        <p:txBody>
          <a:bodyPr>
            <a:normAutofit fontScale="55000" lnSpcReduction="20000"/>
          </a:bodyPr>
          <a:lstStyle/>
          <a:p>
            <a:r>
              <a:rPr lang="en-US" dirty="0"/>
              <a:t>Emily Sobel</a:t>
            </a:r>
          </a:p>
          <a:p>
            <a:r>
              <a:rPr lang="en-US" dirty="0"/>
              <a:t>Zachary Keck</a:t>
            </a:r>
          </a:p>
          <a:p>
            <a:r>
              <a:rPr lang="en-US" dirty="0" err="1"/>
              <a:t>Kayana</a:t>
            </a:r>
            <a:r>
              <a:rPr lang="en-US" dirty="0"/>
              <a:t> Sabo</a:t>
            </a:r>
          </a:p>
          <a:p>
            <a:r>
              <a:rPr lang="en-US" dirty="0"/>
              <a:t>Ricardo Hernandez</a:t>
            </a:r>
          </a:p>
          <a:p>
            <a:r>
              <a:rPr lang="en-US" dirty="0"/>
              <a:t>Deborah </a:t>
            </a:r>
            <a:r>
              <a:rPr lang="en-US" dirty="0" err="1"/>
              <a:t>Walnicki</a:t>
            </a:r>
            <a:endParaRPr lang="en-US" dirty="0"/>
          </a:p>
          <a:p>
            <a:r>
              <a:rPr lang="en-US" dirty="0"/>
              <a:t>William </a:t>
            </a:r>
            <a:r>
              <a:rPr lang="en-US" dirty="0" err="1"/>
              <a:t>Raphaelson</a:t>
            </a:r>
            <a:endParaRPr lang="en-US" dirty="0"/>
          </a:p>
          <a:p>
            <a:r>
              <a:rPr lang="en-US" dirty="0"/>
              <a:t>Joseph Russo</a:t>
            </a:r>
          </a:p>
          <a:p>
            <a:r>
              <a:rPr lang="en-US" dirty="0"/>
              <a:t>Emily </a:t>
            </a:r>
            <a:r>
              <a:rPr lang="en-US" dirty="0" err="1"/>
              <a:t>Vanderpool</a:t>
            </a:r>
            <a:endParaRPr lang="en-US" dirty="0"/>
          </a:p>
          <a:p>
            <a:r>
              <a:rPr lang="en-US" dirty="0"/>
              <a:t>Leah Mancini</a:t>
            </a:r>
          </a:p>
          <a:p>
            <a:r>
              <a:rPr lang="en-US" dirty="0"/>
              <a:t>Jacklyn Greco</a:t>
            </a:r>
          </a:p>
          <a:p>
            <a:r>
              <a:rPr lang="en-US" dirty="0" err="1"/>
              <a:t>Jesmine</a:t>
            </a:r>
            <a:r>
              <a:rPr lang="en-US" dirty="0"/>
              <a:t> </a:t>
            </a:r>
            <a:r>
              <a:rPr lang="en-US" dirty="0" err="1"/>
              <a:t>Romanelli</a:t>
            </a:r>
            <a:endParaRPr lang="en-US" dirty="0"/>
          </a:p>
          <a:p>
            <a:r>
              <a:rPr lang="en-US" dirty="0"/>
              <a:t>Isabelle Hayes</a:t>
            </a:r>
          </a:p>
        </p:txBody>
      </p:sp>
    </p:spTree>
    <p:extLst>
      <p:ext uri="{BB962C8B-B14F-4D97-AF65-F5344CB8AC3E}">
        <p14:creationId xmlns:p14="http://schemas.microsoft.com/office/powerpoint/2010/main" val="1560894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err="1"/>
              <a:t>Convenings</a:t>
            </a:r>
            <a:endParaRPr lang="en-US" dirty="0"/>
          </a:p>
        </p:txBody>
      </p:sp>
      <p:sp>
        <p:nvSpPr>
          <p:cNvPr id="3" name="Text Placeholder 2"/>
          <p:cNvSpPr>
            <a:spLocks noGrp="1"/>
          </p:cNvSpPr>
          <p:nvPr>
            <p:ph type="body" idx="1"/>
          </p:nvPr>
        </p:nvSpPr>
        <p:spPr/>
        <p:txBody>
          <a:bodyPr/>
          <a:lstStyle/>
          <a:p>
            <a:r>
              <a:rPr lang="en-US" dirty="0"/>
              <a:t>Wallkill River Summit</a:t>
            </a:r>
          </a:p>
        </p:txBody>
      </p:sp>
      <p:sp>
        <p:nvSpPr>
          <p:cNvPr id="5" name="Text Placeholder 4"/>
          <p:cNvSpPr>
            <a:spLocks noGrp="1"/>
          </p:cNvSpPr>
          <p:nvPr>
            <p:ph type="body" sz="quarter" idx="3"/>
          </p:nvPr>
        </p:nvSpPr>
        <p:spPr/>
        <p:txBody>
          <a:bodyPr/>
          <a:lstStyle/>
          <a:p>
            <a:r>
              <a:rPr lang="en-US" dirty="0"/>
              <a:t>Centennial of Women’s Vote in NYS</a:t>
            </a:r>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6172200" y="2914991"/>
            <a:ext cx="5183188" cy="3014743"/>
          </a:xfrm>
        </p:spPr>
      </p:pic>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1565639" y="2736429"/>
            <a:ext cx="3193647" cy="3684588"/>
          </a:xfrm>
        </p:spPr>
      </p:pic>
    </p:spTree>
    <p:extLst>
      <p:ext uri="{BB962C8B-B14F-4D97-AF65-F5344CB8AC3E}">
        <p14:creationId xmlns:p14="http://schemas.microsoft.com/office/powerpoint/2010/main" val="95451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Partnering with the Rockefeller Institute</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42626" y="1825625"/>
            <a:ext cx="3372748" cy="4351338"/>
          </a:xfrm>
          <a:prstGeom prst="rect">
            <a:avLst/>
          </a:prstGeom>
        </p:spPr>
      </p:pic>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62584" y="1825625"/>
            <a:ext cx="3400832" cy="4351338"/>
          </a:xfrm>
          <a:prstGeom prst="rect">
            <a:avLst/>
          </a:prstGeom>
        </p:spPr>
      </p:pic>
    </p:spTree>
    <p:extLst>
      <p:ext uri="{BB962C8B-B14F-4D97-AF65-F5344CB8AC3E}">
        <p14:creationId xmlns:p14="http://schemas.microsoft.com/office/powerpoint/2010/main" val="486386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509312"/>
          </a:xfrm>
        </p:spPr>
        <p:txBody>
          <a:bodyPr>
            <a:normAutofit fontScale="90000"/>
          </a:bodyPr>
          <a:lstStyle/>
          <a:p>
            <a:r>
              <a:rPr lang="en-US" dirty="0"/>
              <a:t/>
            </a:r>
            <a:br>
              <a:rPr lang="en-US" dirty="0"/>
            </a:br>
            <a:r>
              <a:rPr lang="en-US" dirty="0"/>
              <a:t>Professor Gary King (Class of 1980) Visiting Lecture in applied social research</a:t>
            </a:r>
          </a:p>
        </p:txBody>
      </p:sp>
      <p:sp>
        <p:nvSpPr>
          <p:cNvPr id="7" name="Content Placeholder 6"/>
          <p:cNvSpPr>
            <a:spLocks noGrp="1"/>
          </p:cNvSpPr>
          <p:nvPr>
            <p:ph sz="half" idx="1"/>
          </p:nvPr>
        </p:nvSpPr>
        <p:spPr/>
        <p:txBody>
          <a:bodyPr/>
          <a:lstStyle/>
          <a:p>
            <a:r>
              <a:rPr lang="en-US" dirty="0"/>
              <a:t> The lecturer annually:</a:t>
            </a:r>
          </a:p>
          <a:p>
            <a:endParaRPr lang="en-US" dirty="0"/>
          </a:p>
          <a:p>
            <a:pPr lvl="1"/>
            <a:r>
              <a:rPr lang="en-US" dirty="0"/>
              <a:t>Meets informally with interested social science faculty</a:t>
            </a:r>
          </a:p>
          <a:p>
            <a:pPr lvl="1"/>
            <a:r>
              <a:rPr lang="en-US" dirty="0"/>
              <a:t>Discusses research in a seminar setting with social science students</a:t>
            </a:r>
          </a:p>
          <a:p>
            <a:pPr lvl="1"/>
            <a:r>
              <a:rPr lang="en-US" dirty="0"/>
              <a:t>Delivers a lecture open to the campus community and the public</a:t>
            </a:r>
          </a:p>
          <a:p>
            <a:pPr lvl="1"/>
            <a:endParaRPr lang="en-US" dirty="0"/>
          </a:p>
          <a:p>
            <a:endParaRPr lang="en-US" dirty="0"/>
          </a:p>
          <a:p>
            <a:pPr lvl="1"/>
            <a:endParaRPr lang="en-US" dirty="0"/>
          </a:p>
        </p:txBody>
      </p:sp>
      <p:sp>
        <p:nvSpPr>
          <p:cNvPr id="8" name="Content Placeholder 7"/>
          <p:cNvSpPr>
            <a:spLocks noGrp="1"/>
          </p:cNvSpPr>
          <p:nvPr>
            <p:ph sz="half" idx="2"/>
          </p:nvPr>
        </p:nvSpPr>
        <p:spPr/>
        <p:txBody>
          <a:bodyPr/>
          <a:lstStyle/>
          <a:p>
            <a:r>
              <a:rPr lang="en-US" dirty="0"/>
              <a:t>The goal, to illustrate:</a:t>
            </a:r>
          </a:p>
          <a:p>
            <a:endParaRPr lang="en-US" dirty="0"/>
          </a:p>
          <a:p>
            <a:r>
              <a:rPr lang="en-US" dirty="0"/>
              <a:t>How is rigorous, empirical quantitative applied social research done?</a:t>
            </a:r>
          </a:p>
          <a:p>
            <a:r>
              <a:rPr lang="en-US" dirty="0"/>
              <a:t>How may the application of this research inform and improve public policy?</a:t>
            </a:r>
          </a:p>
        </p:txBody>
      </p:sp>
    </p:spTree>
    <p:extLst>
      <p:ext uri="{BB962C8B-B14F-4D97-AF65-F5344CB8AC3E}">
        <p14:creationId xmlns:p14="http://schemas.microsoft.com/office/powerpoint/2010/main" val="3580085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“Extremist Violence: Do U.S. Government Actions Make it Worse?”</a:t>
            </a:r>
          </a:p>
        </p:txBody>
      </p:sp>
      <p:sp>
        <p:nvSpPr>
          <p:cNvPr id="3" name="Content Placeholder 2"/>
          <p:cNvSpPr>
            <a:spLocks noGrp="1"/>
          </p:cNvSpPr>
          <p:nvPr>
            <p:ph sz="half" idx="1"/>
          </p:nvPr>
        </p:nvSpPr>
        <p:spPr/>
        <p:txBody>
          <a:bodyPr/>
          <a:lstStyle/>
          <a:p>
            <a:r>
              <a:rPr lang="en-US" dirty="0"/>
              <a:t>Laura J. Dugan, professor and associate chair in the Department of Criminology at the University of Maryland and an active member of the National Consortium for the Study of Terrorism and Responses to Terrorism</a:t>
            </a:r>
          </a:p>
        </p:txBody>
      </p:sp>
      <p:pic>
        <p:nvPicPr>
          <p:cNvPr id="3074" name="Picture 2" descr="https://sites.newpaltz.edu/news/wp-content/uploads/sites/24/2019/03/Laura-Dugan.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7312554" y="1825625"/>
            <a:ext cx="290089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987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62000" y="365125"/>
            <a:ext cx="10515600" cy="1547758"/>
          </a:xfrm>
        </p:spPr>
        <p:txBody>
          <a:bodyPr>
            <a:normAutofit/>
          </a:bodyPr>
          <a:lstStyle/>
          <a:p>
            <a:pPr algn="ctr"/>
            <a:r>
              <a:rPr lang="en-US" dirty="0"/>
              <a:t>At Work in NY’s Laboratories of Democracy</a:t>
            </a:r>
            <a:br>
              <a:rPr lang="en-US" dirty="0"/>
            </a:br>
            <a:r>
              <a:rPr lang="en-US" sz="1600" dirty="0"/>
              <a:t>June 10,2019</a:t>
            </a:r>
          </a:p>
        </p:txBody>
      </p:sp>
      <p:pic>
        <p:nvPicPr>
          <p:cNvPr id="1026" name="Picture 2" descr="NP Logo Transparen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62455" y="2932386"/>
            <a:ext cx="5557345" cy="2554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Benjamin Cent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66363" y="2932386"/>
            <a:ext cx="3246127" cy="23721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0698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Next steps</a:t>
            </a:r>
          </a:p>
        </p:txBody>
      </p:sp>
      <p:sp>
        <p:nvSpPr>
          <p:cNvPr id="6" name="Content Placeholder 5"/>
          <p:cNvSpPr>
            <a:spLocks noGrp="1"/>
          </p:cNvSpPr>
          <p:nvPr>
            <p:ph sz="half" idx="1"/>
          </p:nvPr>
        </p:nvSpPr>
        <p:spPr/>
        <p:txBody>
          <a:bodyPr/>
          <a:lstStyle/>
          <a:p>
            <a:r>
              <a:rPr lang="en-US" dirty="0"/>
              <a:t>Regional Centers on SUNY campuses across NYS</a:t>
            </a:r>
          </a:p>
          <a:p>
            <a:r>
              <a:rPr lang="en-US" dirty="0"/>
              <a:t>A SUNY statewide network, centered on the Rockefeller Institute of Government</a:t>
            </a:r>
          </a:p>
          <a:p>
            <a:endParaRPr lang="en-US" dirty="0"/>
          </a:p>
        </p:txBody>
      </p:sp>
      <p:sp>
        <p:nvSpPr>
          <p:cNvPr id="7" name="Content Placeholder 6"/>
          <p:cNvSpPr>
            <a:spLocks noGrp="1"/>
          </p:cNvSpPr>
          <p:nvPr>
            <p:ph sz="half" idx="2"/>
          </p:nvPr>
        </p:nvSpPr>
        <p:spPr/>
        <p:txBody>
          <a:bodyPr/>
          <a:lstStyle/>
          <a:p>
            <a:pPr marL="0" indent="0">
              <a:buNone/>
            </a:pPr>
            <a:r>
              <a:rPr lang="en-US" dirty="0"/>
              <a:t>To:</a:t>
            </a:r>
          </a:p>
          <a:p>
            <a:pPr lvl="1"/>
            <a:r>
              <a:rPr lang="en-US" dirty="0"/>
              <a:t>Experiment</a:t>
            </a:r>
          </a:p>
          <a:p>
            <a:pPr lvl="1"/>
            <a:r>
              <a:rPr lang="en-US" dirty="0"/>
              <a:t>Advise</a:t>
            </a:r>
          </a:p>
          <a:p>
            <a:pPr lvl="1"/>
            <a:r>
              <a:rPr lang="en-US" dirty="0"/>
              <a:t>Innovate</a:t>
            </a:r>
          </a:p>
          <a:p>
            <a:pPr lvl="1"/>
            <a:r>
              <a:rPr lang="en-US" dirty="0"/>
              <a:t>Evaluate</a:t>
            </a:r>
          </a:p>
          <a:p>
            <a:pPr lvl="1"/>
            <a:r>
              <a:rPr lang="en-US" dirty="0"/>
              <a:t>Assess</a:t>
            </a:r>
          </a:p>
          <a:p>
            <a:pPr lvl="1"/>
            <a:r>
              <a:rPr lang="en-US" dirty="0"/>
              <a:t>Disseminate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8986" y="254755"/>
            <a:ext cx="3121152" cy="1503402"/>
          </a:xfrm>
          <a:prstGeom prst="rect">
            <a:avLst/>
          </a:prstGeom>
        </p:spPr>
      </p:pic>
    </p:spTree>
    <p:extLst>
      <p:ext uri="{BB962C8B-B14F-4D97-AF65-F5344CB8AC3E}">
        <p14:creationId xmlns:p14="http://schemas.microsoft.com/office/powerpoint/2010/main" val="1884660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 to you:</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28654"/>
            <a:ext cx="5181600" cy="4145280"/>
          </a:xfrm>
        </p:spPr>
      </p:pic>
      <p:sp>
        <p:nvSpPr>
          <p:cNvPr id="4" name="Content Placeholder 3"/>
          <p:cNvSpPr>
            <a:spLocks noGrp="1"/>
          </p:cNvSpPr>
          <p:nvPr>
            <p:ph sz="half" idx="2"/>
          </p:nvPr>
        </p:nvSpPr>
        <p:spPr/>
        <p:txBody>
          <a:bodyPr/>
          <a:lstStyle/>
          <a:p>
            <a:r>
              <a:rPr lang="en-US" dirty="0"/>
              <a:t>Gerald Benjamin</a:t>
            </a:r>
          </a:p>
          <a:p>
            <a:r>
              <a:rPr lang="en-US" dirty="0"/>
              <a:t>The Benjamin Center</a:t>
            </a:r>
          </a:p>
          <a:p>
            <a:r>
              <a:rPr lang="en-US" dirty="0"/>
              <a:t>SUNY New Paltz</a:t>
            </a:r>
          </a:p>
          <a:p>
            <a:r>
              <a:rPr lang="en-US" dirty="0"/>
              <a:t>1 Hawk Drive</a:t>
            </a:r>
          </a:p>
          <a:p>
            <a:r>
              <a:rPr lang="en-US" dirty="0"/>
              <a:t>New Paltz, New York 12561</a:t>
            </a:r>
          </a:p>
          <a:p>
            <a:r>
              <a:rPr lang="en-US" dirty="0">
                <a:hlinkClick r:id="rId3"/>
              </a:rPr>
              <a:t>benjamig@newpaltz.edu</a:t>
            </a:r>
            <a:endParaRPr lang="en-US" dirty="0"/>
          </a:p>
          <a:p>
            <a:r>
              <a:rPr lang="en-US"/>
              <a:t>845 257 2901</a:t>
            </a:r>
            <a:endParaRPr lang="en-US" dirty="0"/>
          </a:p>
        </p:txBody>
      </p:sp>
    </p:spTree>
    <p:extLst>
      <p:ext uri="{BB962C8B-B14F-4D97-AF65-F5344CB8AC3E}">
        <p14:creationId xmlns:p14="http://schemas.microsoft.com/office/powerpoint/2010/main" val="596575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7EC278-FDE5-8F4C-BD99-681B1CEAC996}"/>
              </a:ext>
            </a:extLst>
          </p:cNvPr>
          <p:cNvSpPr>
            <a:spLocks noGrp="1"/>
          </p:cNvSpPr>
          <p:nvPr>
            <p:ph type="ctrTitle"/>
          </p:nvPr>
        </p:nvSpPr>
        <p:spPr>
          <a:xfrm>
            <a:off x="2589212" y="1637522"/>
            <a:ext cx="8915399" cy="2262781"/>
          </a:xfrm>
        </p:spPr>
        <p:txBody>
          <a:bodyPr>
            <a:normAutofit fontScale="90000"/>
          </a:bodyPr>
          <a:lstStyle/>
          <a:p>
            <a:r>
              <a:rPr lang="en-US" i="1" dirty="0"/>
              <a:t>“I am what survives me”  -- why and how emeriti faculty offer unique resources to SUNY and NY</a:t>
            </a:r>
            <a:endParaRPr lang="en-US" dirty="0"/>
          </a:p>
        </p:txBody>
      </p:sp>
      <p:sp>
        <p:nvSpPr>
          <p:cNvPr id="3" name="Subtitle 2">
            <a:extLst>
              <a:ext uri="{FF2B5EF4-FFF2-40B4-BE49-F238E27FC236}">
                <a16:creationId xmlns:a16="http://schemas.microsoft.com/office/drawing/2014/main" xmlns="" id="{34BA3118-CCB2-8748-B69F-892D32C36112}"/>
              </a:ext>
            </a:extLst>
          </p:cNvPr>
          <p:cNvSpPr>
            <a:spLocks noGrp="1"/>
          </p:cNvSpPr>
          <p:nvPr>
            <p:ph type="subTitle" idx="1"/>
          </p:nvPr>
        </p:nvSpPr>
        <p:spPr>
          <a:xfrm>
            <a:off x="2589212" y="4287469"/>
            <a:ext cx="9447278" cy="1866017"/>
          </a:xfrm>
        </p:spPr>
        <p:txBody>
          <a:bodyPr>
            <a:normAutofit fontScale="92500" lnSpcReduction="20000"/>
          </a:bodyPr>
          <a:lstStyle/>
          <a:p>
            <a:r>
              <a:rPr lang="en-US" sz="2800" dirty="0"/>
              <a:t>Sharon F. Cramer, Ph.D.</a:t>
            </a:r>
          </a:p>
          <a:p>
            <a:r>
              <a:rPr lang="en-US" sz="2800" dirty="0"/>
              <a:t>SUNY Distinguished Service Professor, Emerita</a:t>
            </a:r>
          </a:p>
          <a:p>
            <a:r>
              <a:rPr lang="en-US" sz="2800" dirty="0"/>
              <a:t>Parliamentarian, SUNY University Faculty Senate</a:t>
            </a:r>
          </a:p>
          <a:p>
            <a:r>
              <a:rPr lang="en-US" sz="2800" dirty="0"/>
              <a:t>Responsible for both program text and photographs </a:t>
            </a:r>
          </a:p>
          <a:p>
            <a:endParaRPr lang="en-US" dirty="0"/>
          </a:p>
        </p:txBody>
      </p:sp>
    </p:spTree>
    <p:extLst>
      <p:ext uri="{BB962C8B-B14F-4D97-AF65-F5344CB8AC3E}">
        <p14:creationId xmlns:p14="http://schemas.microsoft.com/office/powerpoint/2010/main" val="39791404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3F4C104D-5F30-4811-9376-566B26E471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3D085F51-9F1F-3943-A273-D279786EDEA5}"/>
              </a:ext>
            </a:extLst>
          </p:cNvPr>
          <p:cNvSpPr>
            <a:spLocks noGrp="1"/>
          </p:cNvSpPr>
          <p:nvPr>
            <p:ph type="title"/>
          </p:nvPr>
        </p:nvSpPr>
        <p:spPr>
          <a:xfrm>
            <a:off x="649226" y="422553"/>
            <a:ext cx="3650279" cy="1259894"/>
          </a:xfrm>
        </p:spPr>
        <p:txBody>
          <a:bodyPr>
            <a:normAutofit/>
          </a:bodyPr>
          <a:lstStyle/>
          <a:p>
            <a:r>
              <a:rPr lang="en-US" b="1" dirty="0"/>
              <a:t>Generativity</a:t>
            </a:r>
          </a:p>
        </p:txBody>
      </p:sp>
      <p:sp>
        <p:nvSpPr>
          <p:cNvPr id="15" name="Rectangle 14">
            <a:extLst>
              <a:ext uri="{FF2B5EF4-FFF2-40B4-BE49-F238E27FC236}">
                <a16:creationId xmlns:a16="http://schemas.microsoft.com/office/drawing/2014/main" xmlns="" id="{0815E34B-5D02-4E01-A936-E8E1C0AB6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 name="Content Placeholder 9">
            <a:extLst>
              <a:ext uri="{FF2B5EF4-FFF2-40B4-BE49-F238E27FC236}">
                <a16:creationId xmlns:a16="http://schemas.microsoft.com/office/drawing/2014/main" xmlns="" id="{D932AFEC-0A88-402A-9931-FD9A58D375A1}"/>
              </a:ext>
            </a:extLst>
          </p:cNvPr>
          <p:cNvSpPr>
            <a:spLocks noGrp="1"/>
          </p:cNvSpPr>
          <p:nvPr>
            <p:ph idx="1"/>
          </p:nvPr>
        </p:nvSpPr>
        <p:spPr>
          <a:xfrm>
            <a:off x="649227" y="1666723"/>
            <a:ext cx="3650278" cy="3759253"/>
          </a:xfrm>
        </p:spPr>
        <p:txBody>
          <a:bodyPr>
            <a:normAutofit fontScale="85000" lnSpcReduction="20000"/>
          </a:bodyPr>
          <a:lstStyle/>
          <a:p>
            <a:r>
              <a:rPr lang="en-US" sz="3200" b="1" dirty="0"/>
              <a:t>“Without memory, </a:t>
            </a:r>
            <a:br>
              <a:rPr lang="en-US" sz="3200" b="1" dirty="0"/>
            </a:br>
            <a:r>
              <a:rPr lang="en-US" sz="3200" b="1" dirty="0"/>
              <a:t>  there is no </a:t>
            </a:r>
            <a:br>
              <a:rPr lang="en-US" sz="3200" b="1" dirty="0"/>
            </a:br>
            <a:r>
              <a:rPr lang="en-US" sz="3200" b="1" dirty="0"/>
              <a:t>  culture.</a:t>
            </a:r>
            <a:br>
              <a:rPr lang="en-US" sz="3200" b="1" dirty="0"/>
            </a:br>
            <a:endParaRPr lang="en-US" sz="3200" b="1" dirty="0"/>
          </a:p>
          <a:p>
            <a:pPr marL="0" indent="0">
              <a:buNone/>
            </a:pPr>
            <a:r>
              <a:rPr lang="en-US" sz="3200" b="1" dirty="0"/>
              <a:t>	Without memory 	there would be </a:t>
            </a:r>
            <a:br>
              <a:rPr lang="en-US" sz="3200" b="1" dirty="0"/>
            </a:br>
            <a:r>
              <a:rPr lang="en-US" sz="3200" b="1" dirty="0"/>
              <a:t>	no civilization, </a:t>
            </a:r>
            <a:br>
              <a:rPr lang="en-US" sz="3200" b="1" dirty="0"/>
            </a:br>
            <a:r>
              <a:rPr lang="en-US" sz="3200" b="1" dirty="0"/>
              <a:t>	no future. ” </a:t>
            </a:r>
            <a:r>
              <a:rPr lang="en-US" b="1" dirty="0"/>
              <a:t/>
            </a:r>
            <a:br>
              <a:rPr lang="en-US" b="1" dirty="0"/>
            </a:br>
            <a:r>
              <a:rPr lang="en-US" sz="2800" dirty="0"/>
              <a:t/>
            </a:r>
            <a:br>
              <a:rPr lang="en-US" sz="2800" dirty="0"/>
            </a:br>
            <a:r>
              <a:rPr lang="en-US" sz="2800" dirty="0"/>
              <a:t>	</a:t>
            </a:r>
            <a:r>
              <a:rPr lang="en-US" sz="2800" b="1" dirty="0"/>
              <a:t>— Elie Wiesel</a:t>
            </a:r>
            <a:r>
              <a:rPr lang="en-US" b="1" dirty="0"/>
              <a:t/>
            </a:r>
            <a:br>
              <a:rPr lang="en-US" b="1" dirty="0"/>
            </a:br>
            <a:endParaRPr lang="en-US" b="1" dirty="0"/>
          </a:p>
        </p:txBody>
      </p:sp>
      <p:pic>
        <p:nvPicPr>
          <p:cNvPr id="8" name="Content Placeholder 4">
            <a:extLst>
              <a:ext uri="{FF2B5EF4-FFF2-40B4-BE49-F238E27FC236}">
                <a16:creationId xmlns:a16="http://schemas.microsoft.com/office/drawing/2014/main" xmlns="" id="{5588CB2E-A517-8E43-97DD-63B846C01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3490" y="422553"/>
            <a:ext cx="6125682" cy="5252773"/>
          </a:xfrm>
          <a:prstGeom prst="rect">
            <a:avLst/>
          </a:prstGeom>
        </p:spPr>
      </p:pic>
      <p:sp>
        <p:nvSpPr>
          <p:cNvPr id="17" name="Freeform 11">
            <a:extLst>
              <a:ext uri="{FF2B5EF4-FFF2-40B4-BE49-F238E27FC236}">
                <a16:creationId xmlns:a16="http://schemas.microsoft.com/office/drawing/2014/main" xmlns="" id="{7DE3414B-B032-4710-A468-D3285E38C5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243974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3F4C104D-5F30-4811-9376-566B26E471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3D085F51-9F1F-3943-A273-D279786EDEA5}"/>
              </a:ext>
            </a:extLst>
          </p:cNvPr>
          <p:cNvSpPr>
            <a:spLocks noGrp="1"/>
          </p:cNvSpPr>
          <p:nvPr>
            <p:ph type="title"/>
          </p:nvPr>
        </p:nvSpPr>
        <p:spPr>
          <a:xfrm>
            <a:off x="649224" y="645106"/>
            <a:ext cx="3650279" cy="1259894"/>
          </a:xfrm>
        </p:spPr>
        <p:txBody>
          <a:bodyPr>
            <a:normAutofit/>
          </a:bodyPr>
          <a:lstStyle/>
          <a:p>
            <a:r>
              <a:rPr lang="en-US" b="1" dirty="0"/>
              <a:t>Generativity</a:t>
            </a:r>
          </a:p>
        </p:txBody>
      </p:sp>
      <p:sp>
        <p:nvSpPr>
          <p:cNvPr id="15" name="Rectangle 14">
            <a:extLst>
              <a:ext uri="{FF2B5EF4-FFF2-40B4-BE49-F238E27FC236}">
                <a16:creationId xmlns:a16="http://schemas.microsoft.com/office/drawing/2014/main" xmlns="" id="{0815E34B-5D02-4E01-A936-E8E1C0AB6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 name="Content Placeholder 9">
            <a:extLst>
              <a:ext uri="{FF2B5EF4-FFF2-40B4-BE49-F238E27FC236}">
                <a16:creationId xmlns:a16="http://schemas.microsoft.com/office/drawing/2014/main" xmlns="" id="{D932AFEC-0A88-402A-9931-FD9A58D375A1}"/>
              </a:ext>
            </a:extLst>
          </p:cNvPr>
          <p:cNvSpPr>
            <a:spLocks noGrp="1"/>
          </p:cNvSpPr>
          <p:nvPr>
            <p:ph idx="1"/>
          </p:nvPr>
        </p:nvSpPr>
        <p:spPr>
          <a:xfrm>
            <a:off x="182880" y="1546606"/>
            <a:ext cx="5517678" cy="3759253"/>
          </a:xfrm>
        </p:spPr>
        <p:txBody>
          <a:bodyPr>
            <a:normAutofit/>
          </a:bodyPr>
          <a:lstStyle/>
          <a:p>
            <a:pPr marL="0" indent="0">
              <a:buNone/>
            </a:pPr>
            <a:r>
              <a:rPr lang="en-US" b="1" dirty="0"/>
              <a:t/>
            </a:r>
            <a:br>
              <a:rPr lang="en-US" b="1" dirty="0"/>
            </a:br>
            <a:endParaRPr lang="en-US" b="1" dirty="0"/>
          </a:p>
          <a:p>
            <a:r>
              <a:rPr lang="en-US" sz="3200" b="1" dirty="0"/>
              <a:t>“I am what survives me.”</a:t>
            </a:r>
            <a:r>
              <a:rPr lang="en-US" b="1" dirty="0"/>
              <a:t/>
            </a:r>
            <a:br>
              <a:rPr lang="en-US" b="1" dirty="0"/>
            </a:br>
            <a:r>
              <a:rPr lang="en-US" sz="2400" b="1" dirty="0"/>
              <a:t/>
            </a:r>
            <a:br>
              <a:rPr lang="en-US" sz="2400" b="1" dirty="0"/>
            </a:br>
            <a:r>
              <a:rPr lang="en-US" sz="2400" b="1" dirty="0"/>
              <a:t>-- Erik Erikson</a:t>
            </a:r>
            <a:endParaRPr lang="en-US" sz="2400" dirty="0"/>
          </a:p>
        </p:txBody>
      </p:sp>
      <p:pic>
        <p:nvPicPr>
          <p:cNvPr id="8" name="Content Placeholder 4">
            <a:extLst>
              <a:ext uri="{FF2B5EF4-FFF2-40B4-BE49-F238E27FC236}">
                <a16:creationId xmlns:a16="http://schemas.microsoft.com/office/drawing/2014/main" xmlns="" id="{5588CB2E-A517-8E43-97DD-63B846C01B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83438" y="645106"/>
            <a:ext cx="6125682" cy="5252773"/>
          </a:xfrm>
          <a:prstGeom prst="rect">
            <a:avLst/>
          </a:prstGeom>
        </p:spPr>
      </p:pic>
      <p:sp>
        <p:nvSpPr>
          <p:cNvPr id="17" name="Freeform 11">
            <a:extLst>
              <a:ext uri="{FF2B5EF4-FFF2-40B4-BE49-F238E27FC236}">
                <a16:creationId xmlns:a16="http://schemas.microsoft.com/office/drawing/2014/main" xmlns="" id="{7DE3414B-B032-4710-A468-D3285E38C5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283937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463827" y="1538510"/>
            <a:ext cx="5363046" cy="3425376"/>
          </a:xfrm>
        </p:spPr>
        <p:txBody>
          <a:bodyPr>
            <a:normAutofit/>
          </a:bodyPr>
          <a:lstStyle/>
          <a:p>
            <a:r>
              <a:rPr lang="en-US" i="1" dirty="0"/>
              <a:t>Who do you think “Distinguished emeriti faculty and librarians” are?</a:t>
            </a:r>
          </a:p>
        </p:txBody>
      </p:sp>
      <p:pic>
        <p:nvPicPr>
          <p:cNvPr id="28" name="Content Placeholder 3">
            <a:extLst>
              <a:ext uri="{FF2B5EF4-FFF2-40B4-BE49-F238E27FC236}">
                <a16:creationId xmlns:a16="http://schemas.microsoft.com/office/drawing/2014/main" xmlns="" id="{59690133-A7A1-A447-A54D-8B64640B40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a:stretch/>
        </p:blipFill>
        <p:spPr>
          <a:xfrm>
            <a:off x="6091916" y="10"/>
            <a:ext cx="6100084" cy="6857990"/>
          </a:xfrm>
          <a:prstGeom prst="rect">
            <a:avLst/>
          </a:prstGeom>
        </p:spPr>
      </p:pic>
    </p:spTree>
    <p:extLst>
      <p:ext uri="{BB962C8B-B14F-4D97-AF65-F5344CB8AC3E}">
        <p14:creationId xmlns:p14="http://schemas.microsoft.com/office/powerpoint/2010/main" val="25287111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xmlns="" id="{B2EC7880-C5D9-40A8-A6B0-3198AD07AD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576072" y="1202267"/>
            <a:ext cx="3650279" cy="1259894"/>
          </a:xfrm>
        </p:spPr>
        <p:txBody>
          <a:bodyPr>
            <a:normAutofit fontScale="90000"/>
          </a:bodyPr>
          <a:lstStyle/>
          <a:p>
            <a:r>
              <a:rPr lang="en-US" dirty="0"/>
              <a:t>Looking backwards at the fishbowl of our careers?</a:t>
            </a:r>
          </a:p>
        </p:txBody>
      </p:sp>
      <p:sp>
        <p:nvSpPr>
          <p:cNvPr id="15" name="Rectangle 14">
            <a:extLst>
              <a:ext uri="{FF2B5EF4-FFF2-40B4-BE49-F238E27FC236}">
                <a16:creationId xmlns:a16="http://schemas.microsoft.com/office/drawing/2014/main" xmlns="" id="{94543A62-A2AB-454A-878E-D3D9190D5F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8" name="Content Placeholder 4">
            <a:extLst>
              <a:ext uri="{FF2B5EF4-FFF2-40B4-BE49-F238E27FC236}">
                <a16:creationId xmlns:a16="http://schemas.microsoft.com/office/drawing/2014/main" xmlns="" id="{AF994D99-9DFB-BB4A-AE1E-8533487DEE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4619543" y="1202267"/>
            <a:ext cx="6209359" cy="4690586"/>
          </a:xfrm>
          <a:prstGeom prst="rect">
            <a:avLst/>
          </a:prstGeom>
        </p:spPr>
      </p:pic>
      <p:sp>
        <p:nvSpPr>
          <p:cNvPr id="17" name="Freeform 11">
            <a:extLst>
              <a:ext uri="{FF2B5EF4-FFF2-40B4-BE49-F238E27FC236}">
                <a16:creationId xmlns:a16="http://schemas.microsoft.com/office/drawing/2014/main" xmlns="" id="{50553464-41F1-4160-9D02-7C5EC7013B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690164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85" name="Rectangle 84">
            <a:extLst>
              <a:ext uri="{FF2B5EF4-FFF2-40B4-BE49-F238E27FC236}">
                <a16:creationId xmlns:a16="http://schemas.microsoft.com/office/drawing/2014/main" xmlns="" id="{B2EC7880-C5D9-40A8-A6B0-3198AD07AD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203200" y="645106"/>
            <a:ext cx="4096303" cy="1259894"/>
          </a:xfrm>
        </p:spPr>
        <p:txBody>
          <a:bodyPr>
            <a:normAutofit/>
          </a:bodyPr>
          <a:lstStyle/>
          <a:p>
            <a:r>
              <a:rPr lang="en-US" dirty="0"/>
              <a:t>Not who we are</a:t>
            </a:r>
          </a:p>
        </p:txBody>
      </p:sp>
      <p:pic>
        <p:nvPicPr>
          <p:cNvPr id="80" name="Content Placeholder 3">
            <a:extLst>
              <a:ext uri="{FF2B5EF4-FFF2-40B4-BE49-F238E27FC236}">
                <a16:creationId xmlns:a16="http://schemas.microsoft.com/office/drawing/2014/main" xmlns="" id="{3EB311EE-386D-674B-A020-BC98EB04AFE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19543" y="10"/>
            <a:ext cx="7572457" cy="6857990"/>
          </a:xfrm>
          <a:prstGeom prst="rect">
            <a:avLst/>
          </a:prstGeom>
        </p:spPr>
      </p:pic>
      <p:cxnSp>
        <p:nvCxnSpPr>
          <p:cNvPr id="39" name="Straight Connector 38">
            <a:extLst>
              <a:ext uri="{FF2B5EF4-FFF2-40B4-BE49-F238E27FC236}">
                <a16:creationId xmlns:a16="http://schemas.microsoft.com/office/drawing/2014/main" xmlns="" id="{6F93C8D0-494A-AE49-9798-2EDD5D2799EE}"/>
              </a:ext>
            </a:extLst>
          </p:cNvPr>
          <p:cNvCxnSpPr/>
          <p:nvPr/>
        </p:nvCxnSpPr>
        <p:spPr>
          <a:xfrm>
            <a:off x="4826000" y="186267"/>
            <a:ext cx="7366000" cy="6666985"/>
          </a:xfrm>
          <a:prstGeom prst="line">
            <a:avLst/>
          </a:prstGeom>
          <a:ln w="762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82822797"/>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xmlns="" id="{B2EC7880-C5D9-40A8-A6B0-3198AD07AD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232942" y="701823"/>
            <a:ext cx="4386601" cy="1259894"/>
          </a:xfrm>
        </p:spPr>
        <p:txBody>
          <a:bodyPr>
            <a:normAutofit/>
          </a:bodyPr>
          <a:lstStyle/>
          <a:p>
            <a:r>
              <a:rPr lang="en-US" dirty="0"/>
              <a:t>Not who we are</a:t>
            </a:r>
          </a:p>
        </p:txBody>
      </p:sp>
      <p:pic>
        <p:nvPicPr>
          <p:cNvPr id="42" name="Content Placeholder 3" descr="A person holding a bicycle&#10;&#10;Description automatically generated">
            <a:extLst>
              <a:ext uri="{FF2B5EF4-FFF2-40B4-BE49-F238E27FC236}">
                <a16:creationId xmlns:a16="http://schemas.microsoft.com/office/drawing/2014/main" xmlns="" id="{00B6AB2A-6FB3-9047-BE5D-54BA2C7417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19543" y="14298"/>
            <a:ext cx="7572457" cy="6857990"/>
          </a:xfrm>
          <a:prstGeom prst="rect">
            <a:avLst/>
          </a:prstGeom>
        </p:spPr>
      </p:pic>
      <p:cxnSp>
        <p:nvCxnSpPr>
          <p:cNvPr id="6" name="Straight Connector 5">
            <a:extLst>
              <a:ext uri="{FF2B5EF4-FFF2-40B4-BE49-F238E27FC236}">
                <a16:creationId xmlns:a16="http://schemas.microsoft.com/office/drawing/2014/main" xmlns="" id="{EF6A3D97-5401-E748-A2C9-6F64E63D6D6B}"/>
              </a:ext>
            </a:extLst>
          </p:cNvPr>
          <p:cNvCxnSpPr/>
          <p:nvPr/>
        </p:nvCxnSpPr>
        <p:spPr>
          <a:xfrm>
            <a:off x="4826000" y="186267"/>
            <a:ext cx="7366000" cy="6666985"/>
          </a:xfrm>
          <a:prstGeom prst="line">
            <a:avLst/>
          </a:prstGeom>
          <a:ln w="762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5116812"/>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xmlns="" id="{B2EC7880-C5D9-40A8-A6B0-3198AD07AD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251792" y="645106"/>
            <a:ext cx="4047712" cy="1259894"/>
          </a:xfrm>
        </p:spPr>
        <p:txBody>
          <a:bodyPr>
            <a:normAutofit fontScale="90000"/>
          </a:bodyPr>
          <a:lstStyle/>
          <a:p>
            <a:r>
              <a:rPr lang="en-US" dirty="0"/>
              <a:t>Who we are now:</a:t>
            </a:r>
            <a:br>
              <a:rPr lang="en-US" dirty="0"/>
            </a:br>
            <a:r>
              <a:rPr lang="en-US" dirty="0"/>
              <a:t>(If in good health, financially solvent, engaged and involved):</a:t>
            </a:r>
            <a:br>
              <a:rPr lang="en-US" dirty="0"/>
            </a:br>
            <a:r>
              <a:rPr lang="en-US" dirty="0"/>
              <a:t/>
            </a:r>
            <a:br>
              <a:rPr lang="en-US" dirty="0"/>
            </a:br>
            <a:r>
              <a:rPr lang="en-US" dirty="0"/>
              <a:t>We are in the harvest time of our lives</a:t>
            </a:r>
          </a:p>
        </p:txBody>
      </p:sp>
      <p:pic>
        <p:nvPicPr>
          <p:cNvPr id="18" name="Content Placeholder 3">
            <a:extLst>
              <a:ext uri="{FF2B5EF4-FFF2-40B4-BE49-F238E27FC236}">
                <a16:creationId xmlns:a16="http://schemas.microsoft.com/office/drawing/2014/main" xmlns="" id="{0DD1031E-39FC-4E47-B7E4-44A9AE0B73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4619543" y="10"/>
            <a:ext cx="7572457" cy="6857990"/>
          </a:xfrm>
          <a:prstGeom prst="rect">
            <a:avLst/>
          </a:prstGeom>
        </p:spPr>
      </p:pic>
    </p:spTree>
    <p:extLst>
      <p:ext uri="{BB962C8B-B14F-4D97-AF65-F5344CB8AC3E}">
        <p14:creationId xmlns:p14="http://schemas.microsoft.com/office/powerpoint/2010/main" val="105228656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Community Service:</a:t>
            </a:r>
            <a:br>
              <a:rPr lang="en-US" dirty="0"/>
            </a:br>
            <a:r>
              <a:rPr lang="en-US" dirty="0"/>
              <a:t>An Historic Role for the American Public University</a:t>
            </a:r>
          </a:p>
        </p:txBody>
      </p:sp>
      <p:sp>
        <p:nvSpPr>
          <p:cNvPr id="3" name="Subtitle 2"/>
          <p:cNvSpPr>
            <a:spLocks noGrp="1"/>
          </p:cNvSpPr>
          <p:nvPr>
            <p:ph type="subTitle" idx="1"/>
          </p:nvPr>
        </p:nvSpPr>
        <p:spPr/>
        <p:txBody>
          <a:bodyPr/>
          <a:lstStyle/>
          <a:p>
            <a:r>
              <a:rPr lang="en-US" dirty="0"/>
              <a:t>The </a:t>
            </a:r>
            <a:r>
              <a:rPr lang="en-US" dirty="0" err="1"/>
              <a:t>Morill</a:t>
            </a:r>
            <a:r>
              <a:rPr lang="en-US" dirty="0"/>
              <a:t> Land Grant College Act – 1862</a:t>
            </a:r>
          </a:p>
          <a:p>
            <a:r>
              <a:rPr lang="en-US" dirty="0"/>
              <a:t>“The land-grant mission of the university includes a commitment to make contributions in all fields of knowledge to help improve the quality of life in the state, the nation, the world.”</a:t>
            </a:r>
          </a:p>
        </p:txBody>
      </p:sp>
    </p:spTree>
    <p:extLst>
      <p:ext uri="{BB962C8B-B14F-4D97-AF65-F5344CB8AC3E}">
        <p14:creationId xmlns:p14="http://schemas.microsoft.com/office/powerpoint/2010/main" val="3396327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B2EC7880-C5D9-40A8-A6B0-3198AD07AD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160020" y="618601"/>
            <a:ext cx="4299503" cy="1674025"/>
          </a:xfrm>
        </p:spPr>
        <p:txBody>
          <a:bodyPr>
            <a:normAutofit/>
          </a:bodyPr>
          <a:lstStyle/>
          <a:p>
            <a:r>
              <a:rPr lang="en-US" dirty="0"/>
              <a:t>Doing things we dreamed of doing </a:t>
            </a:r>
          </a:p>
        </p:txBody>
      </p:sp>
      <p:pic>
        <p:nvPicPr>
          <p:cNvPr id="6" name="Content Placeholder 3">
            <a:extLst>
              <a:ext uri="{FF2B5EF4-FFF2-40B4-BE49-F238E27FC236}">
                <a16:creationId xmlns:a16="http://schemas.microsoft.com/office/drawing/2014/main" xmlns="" id="{E678997D-0FCA-FF40-B570-88F9AF88104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9231"/>
                    </a14:imgEffect>
                    <a14:imgEffect>
                      <a14:saturation sat="211000"/>
                    </a14:imgEffect>
                    <a14:imgEffect>
                      <a14:brightnessContrast bright="-36000"/>
                    </a14:imgEffect>
                  </a14:imgLayer>
                </a14:imgProps>
              </a:ext>
              <a:ext uri="{28A0092B-C50C-407E-A947-70E740481C1C}">
                <a14:useLocalDpi xmlns:a14="http://schemas.microsoft.com/office/drawing/2010/main" val="0"/>
              </a:ext>
            </a:extLst>
          </a:blip>
          <a:srcRect l="1" r="-2" b="19104"/>
          <a:stretch/>
        </p:blipFill>
        <p:spPr>
          <a:xfrm>
            <a:off x="4779563" y="10"/>
            <a:ext cx="7412437" cy="6857990"/>
          </a:xfrm>
          <a:prstGeom prst="rect">
            <a:avLst/>
          </a:prstGeom>
        </p:spPr>
      </p:pic>
    </p:spTree>
    <p:extLst>
      <p:ext uri="{BB962C8B-B14F-4D97-AF65-F5344CB8AC3E}">
        <p14:creationId xmlns:p14="http://schemas.microsoft.com/office/powerpoint/2010/main" val="18496644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xmlns="" id="{166BF9EE-F7AC-4FA5-AC7E-001B3A642F75}"/>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 y="228600"/>
            <a:ext cx="2851523" cy="6638625"/>
            <a:chOff x="2487613" y="285750"/>
            <a:chExt cx="2428875" cy="5654676"/>
          </a:xfrm>
        </p:grpSpPr>
        <p:sp>
          <p:nvSpPr>
            <p:cNvPr id="31" name="Freeform 11">
              <a:extLst>
                <a:ext uri="{FF2B5EF4-FFF2-40B4-BE49-F238E27FC236}">
                  <a16:creationId xmlns:a16="http://schemas.microsoft.com/office/drawing/2014/main" xmlns="" id="{3B48D182-44E3-4D8B-ACEF-F1A900BE443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2" name="Freeform 12">
              <a:extLst>
                <a:ext uri="{FF2B5EF4-FFF2-40B4-BE49-F238E27FC236}">
                  <a16:creationId xmlns:a16="http://schemas.microsoft.com/office/drawing/2014/main" xmlns="" id="{355A535A-A489-477F-A314-593AA8CAFB2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3" name="Freeform 13">
              <a:extLst>
                <a:ext uri="{FF2B5EF4-FFF2-40B4-BE49-F238E27FC236}">
                  <a16:creationId xmlns:a16="http://schemas.microsoft.com/office/drawing/2014/main" xmlns="" id="{954C2D4C-FD83-4EF4-9312-04442ABD66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4" name="Freeform 14">
              <a:extLst>
                <a:ext uri="{FF2B5EF4-FFF2-40B4-BE49-F238E27FC236}">
                  <a16:creationId xmlns:a16="http://schemas.microsoft.com/office/drawing/2014/main" xmlns="" id="{C20701C2-CD9A-4698-BC97-E1085820C2C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5" name="Freeform 15">
              <a:extLst>
                <a:ext uri="{FF2B5EF4-FFF2-40B4-BE49-F238E27FC236}">
                  <a16:creationId xmlns:a16="http://schemas.microsoft.com/office/drawing/2014/main" xmlns="" id="{62575C35-466F-42AE-87A1-D691849AB8C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6" name="Freeform 16">
              <a:extLst>
                <a:ext uri="{FF2B5EF4-FFF2-40B4-BE49-F238E27FC236}">
                  <a16:creationId xmlns:a16="http://schemas.microsoft.com/office/drawing/2014/main" xmlns="" id="{58236F37-6119-45AC-80A0-CD2C311B505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7" name="Freeform 17">
              <a:extLst>
                <a:ext uri="{FF2B5EF4-FFF2-40B4-BE49-F238E27FC236}">
                  <a16:creationId xmlns:a16="http://schemas.microsoft.com/office/drawing/2014/main" xmlns="" id="{F3FDD799-39FE-4D6F-9A64-2F472B2150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8" name="Freeform 18">
              <a:extLst>
                <a:ext uri="{FF2B5EF4-FFF2-40B4-BE49-F238E27FC236}">
                  <a16:creationId xmlns:a16="http://schemas.microsoft.com/office/drawing/2014/main" xmlns="" id="{9820D241-1D49-442C-A95A-00BC1BF9E29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9" name="Freeform 19">
              <a:extLst>
                <a:ext uri="{FF2B5EF4-FFF2-40B4-BE49-F238E27FC236}">
                  <a16:creationId xmlns:a16="http://schemas.microsoft.com/office/drawing/2014/main" xmlns="" id="{EBC2197C-B383-4866-8ABD-74222400BE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0" name="Freeform 20">
              <a:extLst>
                <a:ext uri="{FF2B5EF4-FFF2-40B4-BE49-F238E27FC236}">
                  <a16:creationId xmlns:a16="http://schemas.microsoft.com/office/drawing/2014/main" xmlns="" id="{404B06AA-FC93-4471-9DE4-56A401E70A5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1" name="Freeform 21">
              <a:extLst>
                <a:ext uri="{FF2B5EF4-FFF2-40B4-BE49-F238E27FC236}">
                  <a16:creationId xmlns:a16="http://schemas.microsoft.com/office/drawing/2014/main" xmlns="" id="{E580600C-013F-4FAF-8FB7-4CC0FA80A9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2" name="Freeform 22">
              <a:extLst>
                <a:ext uri="{FF2B5EF4-FFF2-40B4-BE49-F238E27FC236}">
                  <a16:creationId xmlns:a16="http://schemas.microsoft.com/office/drawing/2014/main" xmlns="" id="{9BFCF199-64B2-4AEE-88C4-E954ABF3627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4" name="Group 43">
            <a:extLst>
              <a:ext uri="{FF2B5EF4-FFF2-40B4-BE49-F238E27FC236}">
                <a16:creationId xmlns:a16="http://schemas.microsoft.com/office/drawing/2014/main" xmlns="" id="{E312DBA5-56D8-42B2-BA94-28168C2A6703}"/>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7224" y="-786"/>
            <a:ext cx="2356675" cy="6854040"/>
            <a:chOff x="6627813" y="194833"/>
            <a:chExt cx="1952625" cy="5678918"/>
          </a:xfrm>
        </p:grpSpPr>
        <p:sp>
          <p:nvSpPr>
            <p:cNvPr id="45" name="Freeform 27">
              <a:extLst>
                <a:ext uri="{FF2B5EF4-FFF2-40B4-BE49-F238E27FC236}">
                  <a16:creationId xmlns:a16="http://schemas.microsoft.com/office/drawing/2014/main" xmlns="" id="{7AD46C74-3117-46B0-B267-0F61B57CACE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46" name="Freeform 28">
              <a:extLst>
                <a:ext uri="{FF2B5EF4-FFF2-40B4-BE49-F238E27FC236}">
                  <a16:creationId xmlns:a16="http://schemas.microsoft.com/office/drawing/2014/main" xmlns="" id="{8C13B810-9664-45D8-8510-D6ED0ADD721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47" name="Freeform 29">
              <a:extLst>
                <a:ext uri="{FF2B5EF4-FFF2-40B4-BE49-F238E27FC236}">
                  <a16:creationId xmlns:a16="http://schemas.microsoft.com/office/drawing/2014/main" xmlns="" id="{10306E52-A922-4458-BCCE-C3C840CC755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48" name="Freeform 30">
              <a:extLst>
                <a:ext uri="{FF2B5EF4-FFF2-40B4-BE49-F238E27FC236}">
                  <a16:creationId xmlns:a16="http://schemas.microsoft.com/office/drawing/2014/main" xmlns="" id="{CB578819-B7E7-4250-932F-52AE2A2A9A5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9" name="Freeform 31">
              <a:extLst>
                <a:ext uri="{FF2B5EF4-FFF2-40B4-BE49-F238E27FC236}">
                  <a16:creationId xmlns:a16="http://schemas.microsoft.com/office/drawing/2014/main" xmlns="" id="{454B9C91-B623-424A-B16E-F764F189D30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0" name="Freeform 32">
              <a:extLst>
                <a:ext uri="{FF2B5EF4-FFF2-40B4-BE49-F238E27FC236}">
                  <a16:creationId xmlns:a16="http://schemas.microsoft.com/office/drawing/2014/main" xmlns="" id="{EFD03C4A-8484-41E6-B458-032F1DCA70A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1" name="Freeform 33">
              <a:extLst>
                <a:ext uri="{FF2B5EF4-FFF2-40B4-BE49-F238E27FC236}">
                  <a16:creationId xmlns:a16="http://schemas.microsoft.com/office/drawing/2014/main" xmlns="" id="{DDC2F3C3-1D4E-4913-9C5C-F9A65B47E5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2" name="Freeform 34">
              <a:extLst>
                <a:ext uri="{FF2B5EF4-FFF2-40B4-BE49-F238E27FC236}">
                  <a16:creationId xmlns:a16="http://schemas.microsoft.com/office/drawing/2014/main" xmlns="" id="{1E15BCA2-2420-4C53-ADE9-40FBAC23844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3" name="Freeform 35">
              <a:extLst>
                <a:ext uri="{FF2B5EF4-FFF2-40B4-BE49-F238E27FC236}">
                  <a16:creationId xmlns:a16="http://schemas.microsoft.com/office/drawing/2014/main" xmlns="" id="{73D5FBF4-7129-4C51-B603-E3BC3341951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4" name="Freeform 36">
              <a:extLst>
                <a:ext uri="{FF2B5EF4-FFF2-40B4-BE49-F238E27FC236}">
                  <a16:creationId xmlns:a16="http://schemas.microsoft.com/office/drawing/2014/main" xmlns="" id="{0165B164-CE2A-494C-88FC-507232B37C0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5" name="Freeform 37">
              <a:extLst>
                <a:ext uri="{FF2B5EF4-FFF2-40B4-BE49-F238E27FC236}">
                  <a16:creationId xmlns:a16="http://schemas.microsoft.com/office/drawing/2014/main" xmlns="" id="{87F127E5-B10B-4D18-BCF0-E7C3C7F401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6" name="Freeform 38">
              <a:extLst>
                <a:ext uri="{FF2B5EF4-FFF2-40B4-BE49-F238E27FC236}">
                  <a16:creationId xmlns:a16="http://schemas.microsoft.com/office/drawing/2014/main" xmlns="" id="{FC692D59-F28D-4E42-B435-225F2C6CFA3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8" name="Rectangle 57">
            <a:extLst>
              <a:ext uri="{FF2B5EF4-FFF2-40B4-BE49-F238E27FC236}">
                <a16:creationId xmlns:a16="http://schemas.microsoft.com/office/drawing/2014/main" xmlns="" id="{1996130F-9AB5-4DE9-8574-3AF891C5C1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60" name="Freeform 6">
            <a:extLst>
              <a:ext uri="{FF2B5EF4-FFF2-40B4-BE49-F238E27FC236}">
                <a16:creationId xmlns:a16="http://schemas.microsoft.com/office/drawing/2014/main" xmlns="" id="{3623DEAC-F39C-45D6-86DC-1033F64295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62" name="Rectangle 61">
            <a:extLst>
              <a:ext uri="{FF2B5EF4-FFF2-40B4-BE49-F238E27FC236}">
                <a16:creationId xmlns:a16="http://schemas.microsoft.com/office/drawing/2014/main" xmlns="" id="{A692209D-B607-46C3-8560-07AF722916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64" name="Rectangle 63">
            <a:extLst>
              <a:ext uri="{FF2B5EF4-FFF2-40B4-BE49-F238E27FC236}">
                <a16:creationId xmlns:a16="http://schemas.microsoft.com/office/drawing/2014/main" xmlns="" id="{94874638-CF15-4908-BC4B-4908744D0BA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4639734" cy="6858000"/>
          </a:xfrm>
          <a:prstGeom prst="rect">
            <a:avLst/>
          </a:prstGeom>
          <a:solidFill>
            <a:schemeClr val="tx2">
              <a:lumMod val="50000"/>
              <a:alpha val="9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540279" y="967417"/>
            <a:ext cx="3778870" cy="3943250"/>
          </a:xfrm>
        </p:spPr>
        <p:txBody>
          <a:bodyPr vert="horz" lIns="91440" tIns="45720" rIns="91440" bIns="45720" rtlCol="0" anchor="b">
            <a:normAutofit/>
          </a:bodyPr>
          <a:lstStyle/>
          <a:p>
            <a:r>
              <a:rPr lang="en-US" sz="4000" dirty="0">
                <a:solidFill>
                  <a:srgbClr val="FEFFFF"/>
                </a:solidFill>
              </a:rPr>
              <a:t>With friends of long-standing, or recently met</a:t>
            </a:r>
          </a:p>
        </p:txBody>
      </p:sp>
      <p:sp>
        <p:nvSpPr>
          <p:cNvPr id="66" name="Freeform 5">
            <a:extLst>
              <a:ext uri="{FF2B5EF4-FFF2-40B4-BE49-F238E27FC236}">
                <a16:creationId xmlns:a16="http://schemas.microsoft.com/office/drawing/2014/main" xmlns="" id="{5F1B8348-CD6E-4561-A704-C232D9A267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pic>
        <p:nvPicPr>
          <p:cNvPr id="4" name="Picture 3" descr="A group of people sitting at a table&#10;&#10;Description automatically generated">
            <a:extLst>
              <a:ext uri="{FF2B5EF4-FFF2-40B4-BE49-F238E27FC236}">
                <a16:creationId xmlns:a16="http://schemas.microsoft.com/office/drawing/2014/main" xmlns="" id="{79EF83DB-D1C9-1840-9944-2E0E8132A9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092" y="942177"/>
            <a:ext cx="5640502" cy="3891946"/>
          </a:xfrm>
          <a:prstGeom prst="rect">
            <a:avLst/>
          </a:prstGeom>
        </p:spPr>
      </p:pic>
    </p:spTree>
    <p:extLst>
      <p:ext uri="{BB962C8B-B14F-4D97-AF65-F5344CB8AC3E}">
        <p14:creationId xmlns:p14="http://schemas.microsoft.com/office/powerpoint/2010/main" val="148570098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xmlns="" id="{7398C59F-5A18-487B-91D6-B955AACF2E5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 y="228600"/>
            <a:ext cx="2851523" cy="6638625"/>
            <a:chOff x="2487613" y="285750"/>
            <a:chExt cx="2428875" cy="5654676"/>
          </a:xfrm>
        </p:grpSpPr>
        <p:sp>
          <p:nvSpPr>
            <p:cNvPr id="72" name="Freeform 11">
              <a:extLst>
                <a:ext uri="{FF2B5EF4-FFF2-40B4-BE49-F238E27FC236}">
                  <a16:creationId xmlns:a16="http://schemas.microsoft.com/office/drawing/2014/main" xmlns="" id="{0557FAFE-C7C3-47EC-A4F5-9B21663192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73" name="Freeform 12">
              <a:extLst>
                <a:ext uri="{FF2B5EF4-FFF2-40B4-BE49-F238E27FC236}">
                  <a16:creationId xmlns:a16="http://schemas.microsoft.com/office/drawing/2014/main" xmlns="" id="{95BC28FB-3882-4674-9D79-EA58BEB7CE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74" name="Freeform 13">
              <a:extLst>
                <a:ext uri="{FF2B5EF4-FFF2-40B4-BE49-F238E27FC236}">
                  <a16:creationId xmlns:a16="http://schemas.microsoft.com/office/drawing/2014/main" xmlns="" id="{9C6EC892-83F9-402F-8552-0AD7C0556E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75" name="Freeform 14">
              <a:extLst>
                <a:ext uri="{FF2B5EF4-FFF2-40B4-BE49-F238E27FC236}">
                  <a16:creationId xmlns:a16="http://schemas.microsoft.com/office/drawing/2014/main" xmlns="" id="{18387766-037C-4EF0-8471-D19CBF2A43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76" name="Freeform 15">
              <a:extLst>
                <a:ext uri="{FF2B5EF4-FFF2-40B4-BE49-F238E27FC236}">
                  <a16:creationId xmlns:a16="http://schemas.microsoft.com/office/drawing/2014/main" xmlns="" id="{1E364F38-6F3A-476A-93E6-962EA817C4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77" name="Freeform 16">
              <a:extLst>
                <a:ext uri="{FF2B5EF4-FFF2-40B4-BE49-F238E27FC236}">
                  <a16:creationId xmlns:a16="http://schemas.microsoft.com/office/drawing/2014/main" xmlns="" id="{35C335A4-1E67-4293-8BE2-DFB085D4FB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78" name="Freeform 17">
              <a:extLst>
                <a:ext uri="{FF2B5EF4-FFF2-40B4-BE49-F238E27FC236}">
                  <a16:creationId xmlns:a16="http://schemas.microsoft.com/office/drawing/2014/main" xmlns="" id="{9A8A0F10-2C98-4297-9F92-5D95533927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79" name="Freeform 18">
              <a:extLst>
                <a:ext uri="{FF2B5EF4-FFF2-40B4-BE49-F238E27FC236}">
                  <a16:creationId xmlns:a16="http://schemas.microsoft.com/office/drawing/2014/main" xmlns="" id="{C3B112A3-006E-4008-A778-DB5F6A09D5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80" name="Freeform 19">
              <a:extLst>
                <a:ext uri="{FF2B5EF4-FFF2-40B4-BE49-F238E27FC236}">
                  <a16:creationId xmlns:a16="http://schemas.microsoft.com/office/drawing/2014/main" xmlns="" id="{E5E62767-5C25-4C49-9568-432433A3C5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81" name="Freeform 20">
              <a:extLst>
                <a:ext uri="{FF2B5EF4-FFF2-40B4-BE49-F238E27FC236}">
                  <a16:creationId xmlns:a16="http://schemas.microsoft.com/office/drawing/2014/main" xmlns="" id="{598EC006-77B1-42BA-B815-66CCB9B170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82" name="Freeform 21">
              <a:extLst>
                <a:ext uri="{FF2B5EF4-FFF2-40B4-BE49-F238E27FC236}">
                  <a16:creationId xmlns:a16="http://schemas.microsoft.com/office/drawing/2014/main" xmlns="" id="{A144ED09-DA06-491D-95A8-AB3DED4329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83" name="Freeform 22">
              <a:extLst>
                <a:ext uri="{FF2B5EF4-FFF2-40B4-BE49-F238E27FC236}">
                  <a16:creationId xmlns:a16="http://schemas.microsoft.com/office/drawing/2014/main" xmlns="" id="{1CB00BD2-11CD-4A38-8F38-02B0D1105E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85" name="Group 84">
            <a:extLst>
              <a:ext uri="{FF2B5EF4-FFF2-40B4-BE49-F238E27FC236}">
                <a16:creationId xmlns:a16="http://schemas.microsoft.com/office/drawing/2014/main" xmlns="" id="{520234FB-542E-4550-9C2F-1B56FD41A1C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7224" y="-786"/>
            <a:ext cx="2356675" cy="6854040"/>
            <a:chOff x="6627813" y="194833"/>
            <a:chExt cx="1952625" cy="5678918"/>
          </a:xfrm>
        </p:grpSpPr>
        <p:sp>
          <p:nvSpPr>
            <p:cNvPr id="86" name="Freeform 27">
              <a:extLst>
                <a:ext uri="{FF2B5EF4-FFF2-40B4-BE49-F238E27FC236}">
                  <a16:creationId xmlns:a16="http://schemas.microsoft.com/office/drawing/2014/main" xmlns="" id="{41FCE1F3-DEB3-47CD-90FF-7DABB4AF45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87" name="Freeform 28">
              <a:extLst>
                <a:ext uri="{FF2B5EF4-FFF2-40B4-BE49-F238E27FC236}">
                  <a16:creationId xmlns:a16="http://schemas.microsoft.com/office/drawing/2014/main" xmlns="" id="{5708E488-C19B-452C-B197-6F1C34F6E7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88" name="Freeform 29">
              <a:extLst>
                <a:ext uri="{FF2B5EF4-FFF2-40B4-BE49-F238E27FC236}">
                  <a16:creationId xmlns:a16="http://schemas.microsoft.com/office/drawing/2014/main" xmlns="" id="{89D3FD25-890E-4981-A71D-EE796873D7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89" name="Freeform 30">
              <a:extLst>
                <a:ext uri="{FF2B5EF4-FFF2-40B4-BE49-F238E27FC236}">
                  <a16:creationId xmlns:a16="http://schemas.microsoft.com/office/drawing/2014/main" xmlns="" id="{51B5414C-556A-47CB-8EE2-974A85A7A4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90" name="Freeform 31">
              <a:extLst>
                <a:ext uri="{FF2B5EF4-FFF2-40B4-BE49-F238E27FC236}">
                  <a16:creationId xmlns:a16="http://schemas.microsoft.com/office/drawing/2014/main" xmlns="" id="{1C02B20C-2B27-4B75-8AEE-A5D2E2674B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91" name="Freeform 32">
              <a:extLst>
                <a:ext uri="{FF2B5EF4-FFF2-40B4-BE49-F238E27FC236}">
                  <a16:creationId xmlns:a16="http://schemas.microsoft.com/office/drawing/2014/main" xmlns="" id="{54427714-F9AA-4F93-BD1D-400F1EA93F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92" name="Freeform 33">
              <a:extLst>
                <a:ext uri="{FF2B5EF4-FFF2-40B4-BE49-F238E27FC236}">
                  <a16:creationId xmlns:a16="http://schemas.microsoft.com/office/drawing/2014/main" xmlns="" id="{28A77D6A-9E81-497F-ABCC-2695BB5ADD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93" name="Freeform 34">
              <a:extLst>
                <a:ext uri="{FF2B5EF4-FFF2-40B4-BE49-F238E27FC236}">
                  <a16:creationId xmlns:a16="http://schemas.microsoft.com/office/drawing/2014/main" xmlns="" id="{2A1533BA-1478-4F7C-8E24-3F3E905050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94" name="Freeform 35">
              <a:extLst>
                <a:ext uri="{FF2B5EF4-FFF2-40B4-BE49-F238E27FC236}">
                  <a16:creationId xmlns:a16="http://schemas.microsoft.com/office/drawing/2014/main" xmlns="" id="{39686201-E633-40FD-A80A-1E28AD52E3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95" name="Freeform 36">
              <a:extLst>
                <a:ext uri="{FF2B5EF4-FFF2-40B4-BE49-F238E27FC236}">
                  <a16:creationId xmlns:a16="http://schemas.microsoft.com/office/drawing/2014/main" xmlns="" id="{76A215C2-F590-4938-810B-F8A79366C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96" name="Freeform 37">
              <a:extLst>
                <a:ext uri="{FF2B5EF4-FFF2-40B4-BE49-F238E27FC236}">
                  <a16:creationId xmlns:a16="http://schemas.microsoft.com/office/drawing/2014/main" xmlns="" id="{85F418E7-330D-4002-8EC8-33C1A897FF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97" name="Freeform 38">
              <a:extLst>
                <a:ext uri="{FF2B5EF4-FFF2-40B4-BE49-F238E27FC236}">
                  <a16:creationId xmlns:a16="http://schemas.microsoft.com/office/drawing/2014/main" xmlns="" id="{8FFE669A-54C9-4436-9566-C5A90F16D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99" name="Rectangle 98">
            <a:extLst>
              <a:ext uri="{FF2B5EF4-FFF2-40B4-BE49-F238E27FC236}">
                <a16:creationId xmlns:a16="http://schemas.microsoft.com/office/drawing/2014/main" xmlns="" id="{DE91395A-2D18-4AF6-A0AC-AAA7189FE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01" name="Freeform 6">
            <a:extLst>
              <a:ext uri="{FF2B5EF4-FFF2-40B4-BE49-F238E27FC236}">
                <a16:creationId xmlns:a16="http://schemas.microsoft.com/office/drawing/2014/main" xmlns="" id="{7BD08880-457D-4C62-A3B5-6A9B0878C7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1898690" y="844510"/>
            <a:ext cx="3710018" cy="4169749"/>
          </a:xfrm>
        </p:spPr>
        <p:txBody>
          <a:bodyPr vert="horz" lIns="91440" tIns="45720" rIns="91440" bIns="45720" rtlCol="0" anchor="b">
            <a:normAutofit fontScale="90000"/>
          </a:bodyPr>
          <a:lstStyle/>
          <a:p>
            <a:r>
              <a:rPr lang="en-US" sz="4400" dirty="0"/>
              <a:t>Seeing our former students succeed, sharing their proud and happy moments</a:t>
            </a:r>
          </a:p>
        </p:txBody>
      </p:sp>
      <p:pic>
        <p:nvPicPr>
          <p:cNvPr id="5" name="Picture 4" descr="A group of people sitting at a table&#10;&#10;Description automatically generated">
            <a:extLst>
              <a:ext uri="{FF2B5EF4-FFF2-40B4-BE49-F238E27FC236}">
                <a16:creationId xmlns:a16="http://schemas.microsoft.com/office/drawing/2014/main" xmlns="" id="{29C8F2D0-ED98-8F43-ACD1-A0EB72FEA6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
          <a:stretch/>
        </p:blipFill>
        <p:spPr>
          <a:xfrm>
            <a:off x="6095998" y="-20965"/>
            <a:ext cx="6096002" cy="6878965"/>
          </a:xfrm>
          <a:prstGeom prst="rect">
            <a:avLst/>
          </a:prstGeom>
        </p:spPr>
      </p:pic>
    </p:spTree>
    <p:extLst>
      <p:ext uri="{BB962C8B-B14F-4D97-AF65-F5344CB8AC3E}">
        <p14:creationId xmlns:p14="http://schemas.microsoft.com/office/powerpoint/2010/main" val="346840867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B2EC7880-C5D9-40A8-A6B0-3198AD07AD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484632" y="1773819"/>
            <a:ext cx="3650279" cy="1259894"/>
          </a:xfrm>
        </p:spPr>
        <p:txBody>
          <a:bodyPr>
            <a:normAutofit fontScale="90000"/>
          </a:bodyPr>
          <a:lstStyle/>
          <a:p>
            <a:r>
              <a:rPr lang="en-US" dirty="0"/>
              <a:t>Recalling, and learning new ways to honor, painful moments </a:t>
            </a:r>
            <a:br>
              <a:rPr lang="en-US" dirty="0"/>
            </a:br>
            <a:r>
              <a:rPr lang="en-US" dirty="0"/>
              <a:t>(personal and societal)</a:t>
            </a:r>
          </a:p>
        </p:txBody>
      </p:sp>
      <p:pic>
        <p:nvPicPr>
          <p:cNvPr id="10" name="Content Placeholder 6">
            <a:extLst>
              <a:ext uri="{FF2B5EF4-FFF2-40B4-BE49-F238E27FC236}">
                <a16:creationId xmlns:a16="http://schemas.microsoft.com/office/drawing/2014/main" xmlns="" id="{BA5B9CA1-7762-6745-97D5-899BED89F8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19543" y="-786"/>
            <a:ext cx="7572457" cy="6854038"/>
          </a:xfrm>
          <a:prstGeom prst="rect">
            <a:avLst/>
          </a:prstGeom>
        </p:spPr>
      </p:pic>
    </p:spTree>
    <p:extLst>
      <p:ext uri="{BB962C8B-B14F-4D97-AF65-F5344CB8AC3E}">
        <p14:creationId xmlns:p14="http://schemas.microsoft.com/office/powerpoint/2010/main" val="333203352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xmlns="" id="{5B9DE855-86B1-4B53-A53A-DBE8C95CC9E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1999" cy="6858000"/>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7E3B97FA-5496-8442-8030-7B734027E975}"/>
              </a:ext>
            </a:extLst>
          </p:cNvPr>
          <p:cNvSpPr>
            <a:spLocks noGrp="1"/>
          </p:cNvSpPr>
          <p:nvPr>
            <p:ph type="title"/>
          </p:nvPr>
        </p:nvSpPr>
        <p:spPr>
          <a:xfrm>
            <a:off x="1216183" y="2295746"/>
            <a:ext cx="4513104" cy="1890491"/>
          </a:xfrm>
        </p:spPr>
        <p:txBody>
          <a:bodyPr>
            <a:normAutofit/>
          </a:bodyPr>
          <a:lstStyle/>
          <a:p>
            <a:r>
              <a:rPr lang="en-US" dirty="0"/>
              <a:t>Learning new skills and enjoying them in dazzling places</a:t>
            </a:r>
          </a:p>
        </p:txBody>
      </p:sp>
      <p:sp>
        <p:nvSpPr>
          <p:cNvPr id="39" name="Freeform 11">
            <a:extLst>
              <a:ext uri="{FF2B5EF4-FFF2-40B4-BE49-F238E27FC236}">
                <a16:creationId xmlns:a16="http://schemas.microsoft.com/office/drawing/2014/main" xmlns="" id="{3694FC3C-59AB-4EFA-912F-CE99D8D371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pic>
        <p:nvPicPr>
          <p:cNvPr id="10" name="Content Placeholder 6">
            <a:extLst>
              <a:ext uri="{FF2B5EF4-FFF2-40B4-BE49-F238E27FC236}">
                <a16:creationId xmlns:a16="http://schemas.microsoft.com/office/drawing/2014/main" xmlns="" id="{9EAEBEE3-86DF-6243-9CFA-59AAA301E5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
          <a:stretch/>
        </p:blipFill>
        <p:spPr>
          <a:xfrm>
            <a:off x="6091918" y="10"/>
            <a:ext cx="6100081" cy="3383267"/>
          </a:xfrm>
          <a:prstGeom prst="rect">
            <a:avLst/>
          </a:prstGeom>
        </p:spPr>
      </p:pic>
      <p:pic>
        <p:nvPicPr>
          <p:cNvPr id="22" name="Content Placeholder 3" descr="A picture containing person, indoor&#10;&#10;Description automatically generated">
            <a:extLst>
              <a:ext uri="{FF2B5EF4-FFF2-40B4-BE49-F238E27FC236}">
                <a16:creationId xmlns:a16="http://schemas.microsoft.com/office/drawing/2014/main" xmlns="" id="{2A13F02A-AEEE-5041-9061-AA2330BF6F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
          <a:stretch/>
        </p:blipFill>
        <p:spPr>
          <a:xfrm rot="16200000" flipH="1">
            <a:off x="5902438" y="3664201"/>
            <a:ext cx="3383280" cy="3004319"/>
          </a:xfrm>
          <a:prstGeom prst="rect">
            <a:avLst/>
          </a:prstGeom>
        </p:spPr>
      </p:pic>
      <p:pic>
        <p:nvPicPr>
          <p:cNvPr id="32" name="Content Placeholder 5">
            <a:extLst>
              <a:ext uri="{FF2B5EF4-FFF2-40B4-BE49-F238E27FC236}">
                <a16:creationId xmlns:a16="http://schemas.microsoft.com/office/drawing/2014/main" xmlns="" id="{72C40531-EEA8-6948-B7BD-A217D51776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187677" y="3474720"/>
            <a:ext cx="3004322" cy="3383286"/>
          </a:xfrm>
          <a:prstGeom prst="rect">
            <a:avLst/>
          </a:prstGeom>
        </p:spPr>
      </p:pic>
    </p:spTree>
    <p:extLst>
      <p:ext uri="{BB962C8B-B14F-4D97-AF65-F5344CB8AC3E}">
        <p14:creationId xmlns:p14="http://schemas.microsoft.com/office/powerpoint/2010/main" val="20382531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3EF94-FFE4-4D4F-806A-D4DF0273AC13}"/>
              </a:ext>
            </a:extLst>
          </p:cNvPr>
          <p:cNvSpPr>
            <a:spLocks noGrp="1"/>
          </p:cNvSpPr>
          <p:nvPr>
            <p:ph type="title"/>
          </p:nvPr>
        </p:nvSpPr>
        <p:spPr>
          <a:xfrm>
            <a:off x="1604867" y="177282"/>
            <a:ext cx="10105020" cy="1280890"/>
          </a:xfrm>
        </p:spPr>
        <p:txBody>
          <a:bodyPr>
            <a:normAutofit fontScale="90000"/>
          </a:bodyPr>
          <a:lstStyle/>
          <a:p>
            <a:r>
              <a:rPr lang="en-US" dirty="0"/>
              <a:t>Sample size of one:  </a:t>
            </a:r>
            <a:br>
              <a:rPr lang="en-US" dirty="0"/>
            </a:br>
            <a:r>
              <a:rPr lang="en-US" dirty="0"/>
              <a:t>My accomplishments during/post academic life</a:t>
            </a:r>
          </a:p>
        </p:txBody>
      </p:sp>
      <p:graphicFrame>
        <p:nvGraphicFramePr>
          <p:cNvPr id="4" name="Content Placeholder 3">
            <a:extLst>
              <a:ext uri="{FF2B5EF4-FFF2-40B4-BE49-F238E27FC236}">
                <a16:creationId xmlns:a16="http://schemas.microsoft.com/office/drawing/2014/main" xmlns="" id="{EA859F24-4292-494B-B87D-A7BB163ECC19}"/>
              </a:ext>
            </a:extLst>
          </p:cNvPr>
          <p:cNvGraphicFramePr>
            <a:graphicFrameLocks noGrp="1"/>
          </p:cNvGraphicFramePr>
          <p:nvPr>
            <p:ph idx="1"/>
          </p:nvPr>
        </p:nvGraphicFramePr>
        <p:xfrm>
          <a:off x="2514568" y="1458172"/>
          <a:ext cx="8915400" cy="454711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03429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31A2F-435B-514F-B222-2EA0C061A796}"/>
              </a:ext>
            </a:extLst>
          </p:cNvPr>
          <p:cNvSpPr>
            <a:spLocks noGrp="1"/>
          </p:cNvSpPr>
          <p:nvPr>
            <p:ph type="title"/>
          </p:nvPr>
        </p:nvSpPr>
        <p:spPr/>
        <p:txBody>
          <a:bodyPr>
            <a:normAutofit/>
          </a:bodyPr>
          <a:lstStyle/>
          <a:p>
            <a:r>
              <a:rPr lang="en-US" sz="4400" dirty="0"/>
              <a:t>Wise words:</a:t>
            </a:r>
          </a:p>
        </p:txBody>
      </p:sp>
      <p:sp>
        <p:nvSpPr>
          <p:cNvPr id="3" name="Content Placeholder 2">
            <a:extLst>
              <a:ext uri="{FF2B5EF4-FFF2-40B4-BE49-F238E27FC236}">
                <a16:creationId xmlns:a16="http://schemas.microsoft.com/office/drawing/2014/main" xmlns="" id="{917DD8F6-E29E-1444-BE5A-C8B051F19434}"/>
              </a:ext>
            </a:extLst>
          </p:cNvPr>
          <p:cNvSpPr>
            <a:spLocks noGrp="1"/>
          </p:cNvSpPr>
          <p:nvPr>
            <p:ph idx="1"/>
          </p:nvPr>
        </p:nvSpPr>
        <p:spPr/>
        <p:txBody>
          <a:bodyPr>
            <a:noAutofit/>
          </a:bodyPr>
          <a:lstStyle/>
          <a:p>
            <a:r>
              <a:rPr lang="en-US" sz="3600" dirty="0"/>
              <a:t>“I don’t think of my work ever as a complete thing.  I think of it as a tool to get someone off into their own vision.”</a:t>
            </a:r>
          </a:p>
          <a:p>
            <a:endParaRPr lang="en-US" sz="3600" dirty="0"/>
          </a:p>
          <a:p>
            <a:pPr lvl="1"/>
            <a:r>
              <a:rPr lang="en-US" sz="3600" dirty="0"/>
              <a:t>James Rosenquist (1933—2017), artist</a:t>
            </a:r>
          </a:p>
        </p:txBody>
      </p:sp>
    </p:spTree>
    <p:extLst>
      <p:ext uri="{BB962C8B-B14F-4D97-AF65-F5344CB8AC3E}">
        <p14:creationId xmlns:p14="http://schemas.microsoft.com/office/powerpoint/2010/main" val="3223536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31A2F-435B-514F-B222-2EA0C061A796}"/>
              </a:ext>
            </a:extLst>
          </p:cNvPr>
          <p:cNvSpPr>
            <a:spLocks noGrp="1"/>
          </p:cNvSpPr>
          <p:nvPr>
            <p:ph type="title"/>
          </p:nvPr>
        </p:nvSpPr>
        <p:spPr>
          <a:xfrm>
            <a:off x="1978562" y="124048"/>
            <a:ext cx="8911687" cy="1280890"/>
          </a:xfrm>
        </p:spPr>
        <p:txBody>
          <a:bodyPr>
            <a:normAutofit fontScale="90000"/>
          </a:bodyPr>
          <a:lstStyle/>
          <a:p>
            <a:r>
              <a:rPr lang="en-US" sz="4400" dirty="0"/>
              <a:t>SUNY Retirees: By the Numbers (as of 2011) -- </a:t>
            </a:r>
            <a:r>
              <a:rPr lang="en-US" b="1" dirty="0"/>
              <a:t>Total retirees since 1996: 20,000 </a:t>
            </a:r>
            <a:r>
              <a:rPr lang="en-US" sz="9600" b="1" dirty="0"/>
              <a:t/>
            </a:r>
            <a:br>
              <a:rPr lang="en-US" sz="9600" b="1" dirty="0"/>
            </a:br>
            <a:endParaRPr lang="en-US" sz="7200" dirty="0"/>
          </a:p>
        </p:txBody>
      </p:sp>
      <p:sp>
        <p:nvSpPr>
          <p:cNvPr id="3" name="Content Placeholder 2">
            <a:extLst>
              <a:ext uri="{FF2B5EF4-FFF2-40B4-BE49-F238E27FC236}">
                <a16:creationId xmlns:a16="http://schemas.microsoft.com/office/drawing/2014/main" xmlns="" id="{917DD8F6-E29E-1444-BE5A-C8B051F19434}"/>
              </a:ext>
            </a:extLst>
          </p:cNvPr>
          <p:cNvSpPr>
            <a:spLocks noGrp="1"/>
          </p:cNvSpPr>
          <p:nvPr>
            <p:ph idx="1"/>
          </p:nvPr>
        </p:nvSpPr>
        <p:spPr>
          <a:xfrm>
            <a:off x="2360611" y="1725926"/>
            <a:ext cx="8915400" cy="4403412"/>
          </a:xfrm>
        </p:spPr>
        <p:txBody>
          <a:bodyPr>
            <a:noAutofit/>
          </a:bodyPr>
          <a:lstStyle/>
          <a:p>
            <a:r>
              <a:rPr lang="en-US" dirty="0"/>
              <a:t>  Average age of employees when retired: 62 </a:t>
            </a:r>
            <a:endParaRPr lang="en-US" sz="3600" dirty="0"/>
          </a:p>
          <a:p>
            <a:r>
              <a:rPr lang="en-US" dirty="0"/>
              <a:t>  Average years of SUNY experience at retirement: 24 </a:t>
            </a:r>
            <a:endParaRPr lang="en-US" sz="3600" dirty="0"/>
          </a:p>
          <a:p>
            <a:r>
              <a:rPr lang="en-US" dirty="0"/>
              <a:t>  Job classification of the retirees: 4% administration; </a:t>
            </a:r>
            <a:r>
              <a:rPr lang="en-US" b="1" dirty="0"/>
              <a:t>33% faculty; 36% professional/non- faculty; </a:t>
            </a:r>
            <a:r>
              <a:rPr lang="en-US" dirty="0"/>
              <a:t>9% secretarial/clerical; 18% maintenance staff and others </a:t>
            </a:r>
            <a:endParaRPr lang="en-US" sz="3600" dirty="0"/>
          </a:p>
          <a:p>
            <a:r>
              <a:rPr lang="en-US" dirty="0"/>
              <a:t>  Education: </a:t>
            </a:r>
            <a:r>
              <a:rPr lang="en-US" b="1" dirty="0"/>
              <a:t>20% Doctoral degree</a:t>
            </a:r>
            <a:r>
              <a:rPr lang="en-US" dirty="0"/>
              <a:t>; 18% Master’s/professional degree; 17% Associate’s/ Bachelor’s degree or some graduate work; 30% high school/GED; 14% some high school </a:t>
            </a:r>
            <a:endParaRPr lang="en-US" sz="3600" dirty="0"/>
          </a:p>
          <a:p>
            <a:r>
              <a:rPr lang="en-US" dirty="0"/>
              <a:t>  Race: 8% African-American; 3% Hispanic; 86% Caucasian; 3% Asian </a:t>
            </a:r>
            <a:endParaRPr lang="en-US" sz="3600" dirty="0"/>
          </a:p>
          <a:p>
            <a:r>
              <a:rPr lang="en-US" dirty="0"/>
              <a:t>  Gender: 47% Male and 53% Female </a:t>
            </a:r>
            <a:endParaRPr lang="en-US" sz="3600" dirty="0"/>
          </a:p>
          <a:p>
            <a:r>
              <a:rPr lang="en-US" dirty="0"/>
              <a:t>Source: </a:t>
            </a:r>
            <a:r>
              <a:rPr lang="en-US" i="1" dirty="0"/>
              <a:t>Office of University-Wide Human Resources </a:t>
            </a:r>
            <a:endParaRPr lang="en-US" sz="3600" i="1" dirty="0">
              <a:effectLst/>
            </a:endParaRPr>
          </a:p>
        </p:txBody>
      </p:sp>
    </p:spTree>
    <p:extLst>
      <p:ext uri="{BB962C8B-B14F-4D97-AF65-F5344CB8AC3E}">
        <p14:creationId xmlns:p14="http://schemas.microsoft.com/office/powerpoint/2010/main" val="25052406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31A2F-435B-514F-B222-2EA0C061A796}"/>
              </a:ext>
            </a:extLst>
          </p:cNvPr>
          <p:cNvSpPr>
            <a:spLocks noGrp="1"/>
          </p:cNvSpPr>
          <p:nvPr>
            <p:ph type="title"/>
          </p:nvPr>
        </p:nvSpPr>
        <p:spPr>
          <a:xfrm>
            <a:off x="1978562" y="124048"/>
            <a:ext cx="8911687" cy="1280890"/>
          </a:xfrm>
        </p:spPr>
        <p:txBody>
          <a:bodyPr>
            <a:normAutofit fontScale="90000"/>
          </a:bodyPr>
          <a:lstStyle/>
          <a:p>
            <a:r>
              <a:rPr lang="en-US" sz="3100" b="1" i="1" dirty="0"/>
              <a:t>SUNY Retirees Survey (2018)</a:t>
            </a:r>
            <a:br>
              <a:rPr lang="en-US" sz="3100" b="1" i="1" dirty="0"/>
            </a:br>
            <a:r>
              <a:rPr lang="en-US" sz="2200" dirty="0"/>
              <a:t>(n=600; 25% response rate</a:t>
            </a:r>
            <a:r>
              <a:rPr lang="en-US" sz="3100" dirty="0"/>
              <a:t>):</a:t>
            </a:r>
            <a:br>
              <a:rPr lang="en-US" sz="3100" dirty="0"/>
            </a:br>
            <a:r>
              <a:rPr lang="en-US" sz="3100" b="1" dirty="0"/>
              <a:t>Involvement in volunteer activities:</a:t>
            </a:r>
            <a:r>
              <a:rPr lang="en-US" sz="3100" b="1" dirty="0">
                <a:latin typeface="MicrosoftSansSerif" panose="020B0604020202020204" pitchFamily="34" charset="0"/>
              </a:rPr>
              <a:t> </a:t>
            </a:r>
            <a:r>
              <a:rPr lang="en-US" sz="3100" dirty="0">
                <a:latin typeface="MicrosoftSansSerif" panose="020B0604020202020204" pitchFamily="34" charset="0"/>
              </a:rPr>
              <a:t/>
            </a:r>
            <a:br>
              <a:rPr lang="en-US" sz="3100" dirty="0">
                <a:latin typeface="MicrosoftSansSerif" panose="020B0604020202020204" pitchFamily="34" charset="0"/>
              </a:rPr>
            </a:br>
            <a:r>
              <a:rPr lang="en-US" sz="3100" dirty="0">
                <a:latin typeface="MicrosoftSansSerif" panose="020B0604020202020204" pitchFamily="34" charset="0"/>
              </a:rPr>
              <a:t>Total yes:  82% (n=488); Total no 18% (n=112)</a:t>
            </a:r>
            <a:r>
              <a:rPr lang="en-US" sz="9600" b="1" dirty="0"/>
              <a:t/>
            </a:r>
            <a:br>
              <a:rPr lang="en-US" sz="9600" b="1" dirty="0"/>
            </a:br>
            <a:endParaRPr lang="en-US" sz="7200" dirty="0"/>
          </a:p>
        </p:txBody>
      </p:sp>
      <p:pic>
        <p:nvPicPr>
          <p:cNvPr id="1026" name="Picture 2" descr="page25image3365048112">
            <a:extLst>
              <a:ext uri="{FF2B5EF4-FFF2-40B4-BE49-F238E27FC236}">
                <a16:creationId xmlns:a16="http://schemas.microsoft.com/office/drawing/2014/main" xmlns="" id="{639CA9B4-B48C-7E46-86B2-BE58541FB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2644775"/>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25image3363862432">
            <a:extLst>
              <a:ext uri="{FF2B5EF4-FFF2-40B4-BE49-F238E27FC236}">
                <a16:creationId xmlns:a16="http://schemas.microsoft.com/office/drawing/2014/main" xmlns="" id="{D161C051-32BE-184D-8026-1D1A09D81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2644775"/>
            <a:ext cx="12700" cy="165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7">
            <a:extLst>
              <a:ext uri="{FF2B5EF4-FFF2-40B4-BE49-F238E27FC236}">
                <a16:creationId xmlns:a16="http://schemas.microsoft.com/office/drawing/2014/main" xmlns="" id="{4998118E-5F04-8946-B2B6-A730CA5B0103}"/>
              </a:ext>
            </a:extLst>
          </p:cNvPr>
          <p:cNvGraphicFramePr>
            <a:graphicFrameLocks noGrp="1"/>
          </p:cNvGraphicFramePr>
          <p:nvPr>
            <p:ph idx="1"/>
          </p:nvPr>
        </p:nvGraphicFramePr>
        <p:xfrm>
          <a:off x="1516041" y="2291629"/>
          <a:ext cx="10113818" cy="4116142"/>
        </p:xfrm>
        <a:graphic>
          <a:graphicData uri="http://schemas.openxmlformats.org/drawingml/2006/table">
            <a:tbl>
              <a:tblPr/>
              <a:tblGrid>
                <a:gridCol w="5037516">
                  <a:extLst>
                    <a:ext uri="{9D8B030D-6E8A-4147-A177-3AD203B41FA5}">
                      <a16:colId xmlns:a16="http://schemas.microsoft.com/office/drawing/2014/main" xmlns="" val="1539117461"/>
                    </a:ext>
                  </a:extLst>
                </a:gridCol>
                <a:gridCol w="5076302">
                  <a:extLst>
                    <a:ext uri="{9D8B030D-6E8A-4147-A177-3AD203B41FA5}">
                      <a16:colId xmlns:a16="http://schemas.microsoft.com/office/drawing/2014/main" xmlns="" val="3319779726"/>
                    </a:ext>
                  </a:extLst>
                </a:gridCol>
              </a:tblGrid>
              <a:tr h="522706">
                <a:tc>
                  <a:txBody>
                    <a:bodyPr/>
                    <a:lstStyle/>
                    <a:p>
                      <a:r>
                        <a:rPr lang="en-US" sz="2400" b="1" dirty="0">
                          <a:solidFill>
                            <a:srgbClr val="FF0000"/>
                          </a:solidFill>
                          <a:effectLst/>
                          <a:latin typeface="MicrosoftSansSerif" panose="020B0604020202020204" pitchFamily="34" charset="0"/>
                        </a:rPr>
                        <a:t>Age Group </a:t>
                      </a:r>
                      <a:endParaRPr lang="en-US" sz="2400" b="1" dirty="0">
                        <a:solidFill>
                          <a:srgbClr val="FF0000"/>
                        </a:solidFill>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400" b="1" dirty="0">
                          <a:solidFill>
                            <a:srgbClr val="FF0000"/>
                          </a:solidFill>
                          <a:effectLst/>
                          <a:latin typeface="MicrosoftSansSerif" panose="020B0604020202020204" pitchFamily="34" charset="0"/>
                        </a:rPr>
                        <a:t>Yes </a:t>
                      </a:r>
                      <a:endParaRPr lang="en-US" sz="2400" b="1" dirty="0">
                        <a:solidFill>
                          <a:srgbClr val="FF0000"/>
                        </a:solidFill>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02486697"/>
                  </a:ext>
                </a:extLst>
              </a:tr>
              <a:tr h="522706">
                <a:tc>
                  <a:txBody>
                    <a:bodyPr/>
                    <a:lstStyle/>
                    <a:p>
                      <a:r>
                        <a:rPr lang="en-US" sz="2400" b="1" dirty="0">
                          <a:effectLst/>
                          <a:latin typeface="MicrosoftSansSerif" panose="020B0604020202020204" pitchFamily="34" charset="0"/>
                        </a:rPr>
                        <a:t>60-64 </a:t>
                      </a:r>
                      <a:endParaRPr lang="en-US" sz="2400" b="1"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400" b="1" i="0" dirty="0">
                          <a:effectLst/>
                          <a:latin typeface="MicrosoftSansSerif" panose="020B0604020202020204" pitchFamily="34" charset="0"/>
                        </a:rPr>
                        <a:t>84.5% </a:t>
                      </a:r>
                      <a:endParaRPr lang="en-US" sz="2400" b="1" i="0"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14149444"/>
                  </a:ext>
                </a:extLst>
              </a:tr>
              <a:tr h="522706">
                <a:tc>
                  <a:txBody>
                    <a:bodyPr/>
                    <a:lstStyle/>
                    <a:p>
                      <a:r>
                        <a:rPr lang="en-US" sz="2400" b="1" dirty="0">
                          <a:effectLst/>
                          <a:latin typeface="MicrosoftSansSerif" panose="020B0604020202020204" pitchFamily="34" charset="0"/>
                        </a:rPr>
                        <a:t>65-69 </a:t>
                      </a:r>
                      <a:endParaRPr lang="en-US" sz="2400" b="1"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400" b="1" i="0" dirty="0">
                          <a:effectLst/>
                          <a:latin typeface="MicrosoftSansSerif" panose="020B0604020202020204" pitchFamily="34" charset="0"/>
                        </a:rPr>
                        <a:t>84.6% </a:t>
                      </a:r>
                      <a:endParaRPr lang="en-US" sz="2400" b="1" i="0"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86213690"/>
                  </a:ext>
                </a:extLst>
              </a:tr>
              <a:tr h="522706">
                <a:tc>
                  <a:txBody>
                    <a:bodyPr/>
                    <a:lstStyle/>
                    <a:p>
                      <a:r>
                        <a:rPr lang="en-US" sz="2400" b="1">
                          <a:effectLst/>
                          <a:latin typeface="MicrosoftSansSerif" panose="020B0604020202020204" pitchFamily="34" charset="0"/>
                        </a:rPr>
                        <a:t>70-74 </a:t>
                      </a:r>
                      <a:endParaRPr lang="en-US" sz="2400" b="1">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400" b="1" i="0">
                          <a:effectLst/>
                          <a:latin typeface="MicrosoftSansSerif" panose="020B0604020202020204" pitchFamily="34" charset="0"/>
                        </a:rPr>
                        <a:t>85.5% </a:t>
                      </a:r>
                      <a:endParaRPr lang="en-US" sz="2400" b="1" i="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91293697"/>
                  </a:ext>
                </a:extLst>
              </a:tr>
              <a:tr h="522706">
                <a:tc>
                  <a:txBody>
                    <a:bodyPr/>
                    <a:lstStyle/>
                    <a:p>
                      <a:r>
                        <a:rPr lang="en-US" sz="2400" b="1">
                          <a:effectLst/>
                          <a:latin typeface="MicrosoftSansSerif" panose="020B0604020202020204" pitchFamily="34" charset="0"/>
                        </a:rPr>
                        <a:t>75-79 </a:t>
                      </a:r>
                      <a:endParaRPr lang="en-US" sz="2400" b="1">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400" b="1" i="0">
                          <a:effectLst/>
                          <a:latin typeface="MicrosoftSansSerif" panose="020B0604020202020204" pitchFamily="34" charset="0"/>
                        </a:rPr>
                        <a:t>84.1% </a:t>
                      </a:r>
                      <a:endParaRPr lang="en-US" sz="2400" b="1" i="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57308274"/>
                  </a:ext>
                </a:extLst>
              </a:tr>
              <a:tr h="522706">
                <a:tc>
                  <a:txBody>
                    <a:bodyPr/>
                    <a:lstStyle/>
                    <a:p>
                      <a:r>
                        <a:rPr lang="en-US" sz="2400" b="1">
                          <a:effectLst/>
                          <a:latin typeface="MicrosoftSansSerif" panose="020B0604020202020204" pitchFamily="34" charset="0"/>
                        </a:rPr>
                        <a:t>80-84 </a:t>
                      </a:r>
                      <a:endParaRPr lang="en-US" sz="2400" b="1">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400" b="1" i="0">
                          <a:effectLst/>
                          <a:latin typeface="MicrosoftSansSerif" panose="020B0604020202020204" pitchFamily="34" charset="0"/>
                        </a:rPr>
                        <a:t>81.5% </a:t>
                      </a:r>
                      <a:endParaRPr lang="en-US" sz="2400" b="1" i="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74312804"/>
                  </a:ext>
                </a:extLst>
              </a:tr>
              <a:tr h="431981">
                <a:tc>
                  <a:txBody>
                    <a:bodyPr/>
                    <a:lstStyle/>
                    <a:p>
                      <a:r>
                        <a:rPr lang="en-US" sz="2400" b="1">
                          <a:effectLst/>
                          <a:latin typeface="MicrosoftSansSerif" panose="020B0604020202020204" pitchFamily="34" charset="0"/>
                        </a:rPr>
                        <a:t>85-89 </a:t>
                      </a:r>
                      <a:endParaRPr lang="en-US" sz="2400" b="1">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400" b="1" i="0">
                          <a:effectLst/>
                          <a:latin typeface="MicrosoftSansSerif" panose="020B0604020202020204" pitchFamily="34" charset="0"/>
                        </a:rPr>
                        <a:t>70.6% </a:t>
                      </a:r>
                      <a:endParaRPr lang="en-US" sz="2400" b="1" i="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941542282"/>
                  </a:ext>
                </a:extLst>
              </a:tr>
              <a:tr h="522706">
                <a:tc>
                  <a:txBody>
                    <a:bodyPr/>
                    <a:lstStyle/>
                    <a:p>
                      <a:r>
                        <a:rPr lang="en-US" sz="2400" b="1" dirty="0">
                          <a:effectLst/>
                          <a:latin typeface="MicrosoftSansSerif" panose="020B0604020202020204" pitchFamily="34" charset="0"/>
                        </a:rPr>
                        <a:t>90 and above </a:t>
                      </a:r>
                      <a:endParaRPr lang="en-US" sz="2400" b="1"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400" b="1" i="0" dirty="0">
                          <a:effectLst/>
                          <a:latin typeface="MicrosoftSansSerif" panose="020B0604020202020204" pitchFamily="34" charset="0"/>
                        </a:rPr>
                        <a:t>85.7% </a:t>
                      </a:r>
                      <a:endParaRPr lang="en-US" sz="2400" b="1" i="0"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52248123"/>
                  </a:ext>
                </a:extLst>
              </a:tr>
            </a:tbl>
          </a:graphicData>
        </a:graphic>
      </p:graphicFrame>
      <p:pic>
        <p:nvPicPr>
          <p:cNvPr id="1028" name="Picture 4" descr="page25image3363862432">
            <a:extLst>
              <a:ext uri="{FF2B5EF4-FFF2-40B4-BE49-F238E27FC236}">
                <a16:creationId xmlns:a16="http://schemas.microsoft.com/office/drawing/2014/main" xmlns="" id="{D277430B-7FBF-0C4C-BB56-E4FCB7541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7" y="-534590"/>
            <a:ext cx="12700" cy="16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3539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31A2F-435B-514F-B222-2EA0C061A796}"/>
              </a:ext>
            </a:extLst>
          </p:cNvPr>
          <p:cNvSpPr>
            <a:spLocks noGrp="1"/>
          </p:cNvSpPr>
          <p:nvPr>
            <p:ph type="title"/>
          </p:nvPr>
        </p:nvSpPr>
        <p:spPr>
          <a:xfrm>
            <a:off x="1978562" y="124048"/>
            <a:ext cx="8911687" cy="1280890"/>
          </a:xfrm>
        </p:spPr>
        <p:txBody>
          <a:bodyPr>
            <a:normAutofit fontScale="90000"/>
          </a:bodyPr>
          <a:lstStyle/>
          <a:p>
            <a:r>
              <a:rPr lang="en-US" sz="4400" dirty="0"/>
              <a:t>SUNY Retirees Survey response:</a:t>
            </a:r>
            <a:br>
              <a:rPr lang="en-US" sz="4400" dirty="0"/>
            </a:br>
            <a:r>
              <a:rPr lang="en-US" sz="4400" dirty="0"/>
              <a:t>Involvement in volunteer activities</a:t>
            </a:r>
            <a:r>
              <a:rPr lang="en-US" sz="9600" b="1" dirty="0"/>
              <a:t/>
            </a:r>
            <a:br>
              <a:rPr lang="en-US" sz="9600" b="1" dirty="0"/>
            </a:br>
            <a:endParaRPr lang="en-US" sz="7200" dirty="0"/>
          </a:p>
        </p:txBody>
      </p:sp>
      <p:pic>
        <p:nvPicPr>
          <p:cNvPr id="1026" name="Picture 2" descr="page25image3365048112">
            <a:extLst>
              <a:ext uri="{FF2B5EF4-FFF2-40B4-BE49-F238E27FC236}">
                <a16:creationId xmlns:a16="http://schemas.microsoft.com/office/drawing/2014/main" xmlns="" id="{639CA9B4-B48C-7E46-86B2-BE58541FB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2644775"/>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25image3363862432">
            <a:extLst>
              <a:ext uri="{FF2B5EF4-FFF2-40B4-BE49-F238E27FC236}">
                <a16:creationId xmlns:a16="http://schemas.microsoft.com/office/drawing/2014/main" xmlns="" id="{D161C051-32BE-184D-8026-1D1A09D81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2644775"/>
            <a:ext cx="12700" cy="165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25image3363862432">
            <a:extLst>
              <a:ext uri="{FF2B5EF4-FFF2-40B4-BE49-F238E27FC236}">
                <a16:creationId xmlns:a16="http://schemas.microsoft.com/office/drawing/2014/main" xmlns="" id="{D277430B-7FBF-0C4C-BB56-E4FCB7541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7" y="-534590"/>
            <a:ext cx="12700" cy="165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ontent Placeholder 4">
            <a:extLst>
              <a:ext uri="{FF2B5EF4-FFF2-40B4-BE49-F238E27FC236}">
                <a16:creationId xmlns:a16="http://schemas.microsoft.com/office/drawing/2014/main" xmlns="" id="{C0CFDB4F-7DF5-014D-9A61-1B49C91109BD}"/>
              </a:ext>
            </a:extLst>
          </p:cNvPr>
          <p:cNvGraphicFramePr>
            <a:graphicFrameLocks noGrp="1"/>
          </p:cNvGraphicFramePr>
          <p:nvPr>
            <p:ph idx="1"/>
          </p:nvPr>
        </p:nvGraphicFramePr>
        <p:xfrm>
          <a:off x="1978562" y="1557337"/>
          <a:ext cx="9526050" cy="4243386"/>
        </p:xfrm>
        <a:graphic>
          <a:graphicData uri="http://schemas.openxmlformats.org/drawingml/2006/table">
            <a:tbl>
              <a:tblPr/>
              <a:tblGrid>
                <a:gridCol w="3175350">
                  <a:extLst>
                    <a:ext uri="{9D8B030D-6E8A-4147-A177-3AD203B41FA5}">
                      <a16:colId xmlns:a16="http://schemas.microsoft.com/office/drawing/2014/main" xmlns="" val="74373513"/>
                    </a:ext>
                  </a:extLst>
                </a:gridCol>
                <a:gridCol w="3175350">
                  <a:extLst>
                    <a:ext uri="{9D8B030D-6E8A-4147-A177-3AD203B41FA5}">
                      <a16:colId xmlns:a16="http://schemas.microsoft.com/office/drawing/2014/main" xmlns="" val="2776878119"/>
                    </a:ext>
                  </a:extLst>
                </a:gridCol>
                <a:gridCol w="3175350">
                  <a:extLst>
                    <a:ext uri="{9D8B030D-6E8A-4147-A177-3AD203B41FA5}">
                      <a16:colId xmlns:a16="http://schemas.microsoft.com/office/drawing/2014/main" xmlns="" val="3149128548"/>
                    </a:ext>
                  </a:extLst>
                </a:gridCol>
              </a:tblGrid>
              <a:tr h="707231">
                <a:tc gridSpan="3">
                  <a:txBody>
                    <a:bodyPr/>
                    <a:lstStyle/>
                    <a:p>
                      <a:r>
                        <a:rPr lang="en-US" sz="2000" dirty="0">
                          <a:effectLst/>
                          <a:latin typeface="MicrosoftSansSerif" panose="020B0604020202020204" pitchFamily="34" charset="0"/>
                        </a:rPr>
                        <a:t>If you answered "yes" on the previous question, please indicate where you volunteer: </a:t>
                      </a:r>
                      <a:endParaRPr lang="en-US" sz="2000" dirty="0">
                        <a:effectLst/>
                      </a:endParaRPr>
                    </a:p>
                  </a:txBody>
                  <a:tcPr anchor="ctr">
                    <a:lnL w="6096"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6096"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54947257"/>
                  </a:ext>
                </a:extLst>
              </a:tr>
              <a:tr h="707231">
                <a:tc>
                  <a:txBody>
                    <a:bodyPr/>
                    <a:lstStyle/>
                    <a:p>
                      <a:r>
                        <a:rPr lang="en-US" sz="2000" b="1" dirty="0">
                          <a:effectLst/>
                          <a:latin typeface="MicrosoftSansSerif" panose="020B0604020202020204" pitchFamily="34" charset="0"/>
                        </a:rPr>
                        <a:t>Answer Options </a:t>
                      </a:r>
                      <a:endParaRPr lang="en-US" sz="2000" b="1" dirty="0">
                        <a:effectLst/>
                      </a:endParaRPr>
                    </a:p>
                  </a:txBody>
                  <a:tcPr anchor="ctr">
                    <a:lnL w="6096"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b="1" dirty="0">
                          <a:effectLst/>
                          <a:latin typeface="MicrosoftSansSerif" panose="020B0604020202020204" pitchFamily="34" charset="0"/>
                        </a:rPr>
                        <a:t>Response (Percent) </a:t>
                      </a:r>
                      <a:endParaRPr lang="en-US" sz="2000" b="1"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b="1" dirty="0">
                          <a:effectLst/>
                          <a:latin typeface="MicrosoftSansSerif" panose="020B0604020202020204" pitchFamily="34" charset="0"/>
                        </a:rPr>
                        <a:t>Response (Count) </a:t>
                      </a:r>
                      <a:endParaRPr lang="en-US" sz="2000" b="1" dirty="0">
                        <a:effectLst/>
                      </a:endParaRPr>
                    </a:p>
                  </a:txBody>
                  <a:tcPr anchor="ctr">
                    <a:lnL w="9144"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648374590"/>
                  </a:ext>
                </a:extLst>
              </a:tr>
              <a:tr h="707231">
                <a:tc>
                  <a:txBody>
                    <a:bodyPr/>
                    <a:lstStyle/>
                    <a:p>
                      <a:r>
                        <a:rPr lang="en-US" sz="2000">
                          <a:effectLst/>
                          <a:latin typeface="MicrosoftSansSerif" panose="020B0604020202020204" pitchFamily="34" charset="0"/>
                        </a:rPr>
                        <a:t>On campus </a:t>
                      </a:r>
                      <a:endParaRPr lang="en-US" sz="2000">
                        <a:effectLst/>
                      </a:endParaRPr>
                    </a:p>
                  </a:txBody>
                  <a:tcPr anchor="ctr">
                    <a:lnL w="6096"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a:effectLst/>
                          <a:latin typeface="MicrosoftSansSerif" panose="020B0604020202020204" pitchFamily="34" charset="0"/>
                        </a:rPr>
                        <a:t>4.9% </a:t>
                      </a:r>
                      <a:endParaRPr lang="en-US" sz="200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a:effectLst/>
                          <a:latin typeface="MicrosoftSansSerif" panose="020B0604020202020204" pitchFamily="34" charset="0"/>
                        </a:rPr>
                        <a:t>24 </a:t>
                      </a:r>
                      <a:endParaRPr lang="en-US" sz="2000">
                        <a:effectLst/>
                      </a:endParaRPr>
                    </a:p>
                  </a:txBody>
                  <a:tcPr anchor="ctr">
                    <a:lnL w="9144"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8391223"/>
                  </a:ext>
                </a:extLst>
              </a:tr>
              <a:tr h="707231">
                <a:tc>
                  <a:txBody>
                    <a:bodyPr/>
                    <a:lstStyle/>
                    <a:p>
                      <a:r>
                        <a:rPr lang="en-US" sz="2000">
                          <a:effectLst/>
                          <a:latin typeface="MicrosoftSansSerif" panose="020B0604020202020204" pitchFamily="34" charset="0"/>
                        </a:rPr>
                        <a:t>In the community </a:t>
                      </a:r>
                      <a:endParaRPr lang="en-US" sz="2000">
                        <a:effectLst/>
                      </a:endParaRPr>
                    </a:p>
                  </a:txBody>
                  <a:tcPr anchor="ctr">
                    <a:lnL w="6096"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b="1" dirty="0">
                          <a:effectLst/>
                          <a:latin typeface="MicrosoftSansSerif" panose="020B0604020202020204" pitchFamily="34" charset="0"/>
                        </a:rPr>
                        <a:t>56.4%</a:t>
                      </a:r>
                      <a:r>
                        <a:rPr lang="en-US" sz="2000" dirty="0">
                          <a:effectLst/>
                          <a:latin typeface="MicrosoftSansSerif" panose="020B0604020202020204" pitchFamily="34" charset="0"/>
                        </a:rPr>
                        <a:t> </a:t>
                      </a:r>
                      <a:endParaRPr lang="en-US" sz="2000"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a:effectLst/>
                          <a:latin typeface="MicrosoftSansSerif" panose="020B0604020202020204" pitchFamily="34" charset="0"/>
                        </a:rPr>
                        <a:t>275 </a:t>
                      </a:r>
                      <a:endParaRPr lang="en-US" sz="2000">
                        <a:effectLst/>
                      </a:endParaRPr>
                    </a:p>
                  </a:txBody>
                  <a:tcPr anchor="ctr">
                    <a:lnL w="9144"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81030798"/>
                  </a:ext>
                </a:extLst>
              </a:tr>
              <a:tr h="707231">
                <a:tc>
                  <a:txBody>
                    <a:bodyPr/>
                    <a:lstStyle/>
                    <a:p>
                      <a:r>
                        <a:rPr lang="en-US" sz="2000">
                          <a:effectLst/>
                          <a:latin typeface="MicrosoftSansSerif" panose="020B0604020202020204" pitchFamily="34" charset="0"/>
                        </a:rPr>
                        <a:t>Both </a:t>
                      </a:r>
                      <a:endParaRPr lang="en-US" sz="2000">
                        <a:effectLst/>
                      </a:endParaRPr>
                    </a:p>
                  </a:txBody>
                  <a:tcPr anchor="ctr">
                    <a:lnL w="6096"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b="1" dirty="0">
                          <a:effectLst/>
                          <a:latin typeface="MicrosoftSansSerif" panose="020B0604020202020204" pitchFamily="34" charset="0"/>
                        </a:rPr>
                        <a:t>38.7% </a:t>
                      </a:r>
                      <a:endParaRPr lang="en-US" sz="2000" b="1" dirty="0">
                        <a:effectLst/>
                      </a:endParaRPr>
                    </a:p>
                  </a:txBody>
                  <a:tcPr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a:effectLst/>
                          <a:latin typeface="MicrosoftSansSerif" panose="020B0604020202020204" pitchFamily="34" charset="0"/>
                        </a:rPr>
                        <a:t>189 </a:t>
                      </a:r>
                      <a:endParaRPr lang="en-US" sz="2000">
                        <a:effectLst/>
                      </a:endParaRPr>
                    </a:p>
                  </a:txBody>
                  <a:tcPr anchor="ctr">
                    <a:lnL w="9144"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22027877"/>
                  </a:ext>
                </a:extLst>
              </a:tr>
              <a:tr h="707231">
                <a:tc gridSpan="2">
                  <a:txBody>
                    <a:bodyPr/>
                    <a:lstStyle/>
                    <a:p>
                      <a:r>
                        <a:rPr lang="en-US" sz="2000" dirty="0">
                          <a:effectLst/>
                          <a:latin typeface="MicrosoftSansSerif" panose="020B0604020202020204" pitchFamily="34" charset="0"/>
                        </a:rPr>
                        <a:t>Answered question </a:t>
                      </a:r>
                      <a:endParaRPr lang="en-US" sz="2000" dirty="0">
                        <a:effectLst/>
                      </a:endParaRPr>
                    </a:p>
                  </a:txBody>
                  <a:tcPr anchor="ctr">
                    <a:lnL w="6096"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hMerge="1">
                  <a:txBody>
                    <a:bodyPr/>
                    <a:lstStyle/>
                    <a:p>
                      <a:endParaRPr lang="en-US"/>
                    </a:p>
                  </a:txBody>
                  <a:tcPr/>
                </a:tc>
                <a:tc>
                  <a:txBody>
                    <a:bodyPr/>
                    <a:lstStyle/>
                    <a:p>
                      <a:r>
                        <a:rPr lang="en-US" sz="2000" dirty="0">
                          <a:effectLst/>
                          <a:latin typeface="MicrosoftSansSerif" panose="020B0604020202020204" pitchFamily="34" charset="0"/>
                        </a:rPr>
                        <a:t>488 (81%) </a:t>
                      </a:r>
                      <a:endParaRPr lang="en-US" sz="2000" dirty="0">
                        <a:effectLst/>
                      </a:endParaRPr>
                    </a:p>
                  </a:txBody>
                  <a:tcPr anchor="ctr">
                    <a:lnL w="9144" cap="flat" cmpd="sng" algn="ctr">
                      <a:solidFill>
                        <a:srgbClr val="000000"/>
                      </a:solidFill>
                      <a:prstDash val="solid"/>
                      <a:round/>
                      <a:headEnd type="none" w="med" len="med"/>
                      <a:tailEnd type="none" w="med" len="med"/>
                    </a:lnL>
                    <a:lnR w="6096"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06740252"/>
                  </a:ext>
                </a:extLst>
              </a:tr>
            </a:tbl>
          </a:graphicData>
        </a:graphic>
      </p:graphicFrame>
    </p:spTree>
    <p:extLst>
      <p:ext uri="{BB962C8B-B14F-4D97-AF65-F5344CB8AC3E}">
        <p14:creationId xmlns:p14="http://schemas.microsoft.com/office/powerpoint/2010/main" val="39097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University Expertise for Governance</a:t>
            </a:r>
            <a:br>
              <a:rPr lang="en-US" dirty="0"/>
            </a:br>
            <a:r>
              <a:rPr lang="en-US" dirty="0"/>
              <a:t>SUNY is late to the Game</a:t>
            </a:r>
          </a:p>
        </p:txBody>
      </p:sp>
      <p:sp>
        <p:nvSpPr>
          <p:cNvPr id="3" name="Content Placeholder 2"/>
          <p:cNvSpPr>
            <a:spLocks noGrp="1"/>
          </p:cNvSpPr>
          <p:nvPr>
            <p:ph idx="1"/>
          </p:nvPr>
        </p:nvSpPr>
        <p:spPr/>
        <p:txBody>
          <a:bodyPr/>
          <a:lstStyle/>
          <a:p>
            <a:r>
              <a:rPr lang="en-US" dirty="0"/>
              <a:t>Cornell is NYS’s Land Grant College - 1865</a:t>
            </a:r>
          </a:p>
          <a:p>
            <a:r>
              <a:rPr lang="en-US" dirty="0"/>
              <a:t>SUNY – created in its current form in 1949</a:t>
            </a:r>
          </a:p>
          <a:p>
            <a:r>
              <a:rPr lang="en-US" dirty="0"/>
              <a:t>The Rockefeller Institute – 1981</a:t>
            </a:r>
          </a:p>
          <a:p>
            <a:pPr marL="0" indent="0">
              <a:buNone/>
            </a:pPr>
            <a:r>
              <a:rPr lang="en-US" dirty="0"/>
              <a:t>	“A public policy think tank that conducts cutting-edge, 	nonpartisan research and policy analysis.”</a:t>
            </a:r>
          </a:p>
          <a:p>
            <a:r>
              <a:rPr lang="en-US" dirty="0"/>
              <a:t>The campuses – A regional focus for governance matters</a:t>
            </a:r>
          </a:p>
          <a:p>
            <a:pPr marL="0" indent="0">
              <a:buNone/>
            </a:pPr>
            <a:r>
              <a:rPr lang="en-US" dirty="0"/>
              <a:t>	The Benjamin Center - 2008</a:t>
            </a:r>
          </a:p>
        </p:txBody>
      </p:sp>
    </p:spTree>
    <p:extLst>
      <p:ext uri="{BB962C8B-B14F-4D97-AF65-F5344CB8AC3E}">
        <p14:creationId xmlns:p14="http://schemas.microsoft.com/office/powerpoint/2010/main" val="14308105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9" name="Rectangle 32">
            <a:extLst>
              <a:ext uri="{FF2B5EF4-FFF2-40B4-BE49-F238E27FC236}">
                <a16:creationId xmlns:a16="http://schemas.microsoft.com/office/drawing/2014/main" xmlns="" id="{B2EC7880-C5D9-40A8-A6B0-3198AD07AD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92766" y="645106"/>
            <a:ext cx="4206738" cy="1259894"/>
          </a:xfrm>
        </p:spPr>
        <p:txBody>
          <a:bodyPr>
            <a:normAutofit fontScale="90000"/>
          </a:bodyPr>
          <a:lstStyle/>
          <a:p>
            <a:r>
              <a:rPr lang="en-US" dirty="0"/>
              <a:t/>
            </a:r>
            <a:br>
              <a:rPr lang="en-US" dirty="0"/>
            </a:br>
            <a:r>
              <a:rPr lang="en-US" dirty="0"/>
              <a:t>“Failure is simply the opportunity to begin again, this time more intelligently.”</a:t>
            </a:r>
            <a:br>
              <a:rPr lang="en-US" dirty="0"/>
            </a:br>
            <a:r>
              <a:rPr lang="en-US" dirty="0"/>
              <a:t/>
            </a:r>
            <a:br>
              <a:rPr lang="en-US" dirty="0"/>
            </a:br>
            <a:r>
              <a:rPr lang="en-US" sz="2700" dirty="0"/>
              <a:t>Henry Ford</a:t>
            </a:r>
          </a:p>
        </p:txBody>
      </p:sp>
      <p:pic>
        <p:nvPicPr>
          <p:cNvPr id="41" name="Content Placeholder 3">
            <a:extLst>
              <a:ext uri="{FF2B5EF4-FFF2-40B4-BE49-F238E27FC236}">
                <a16:creationId xmlns:a16="http://schemas.microsoft.com/office/drawing/2014/main" xmlns="" id="{50320E1A-2109-0847-B9AB-DEBF8AD9902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4619543" y="10"/>
            <a:ext cx="7572457" cy="6857990"/>
          </a:xfrm>
          <a:prstGeom prst="rect">
            <a:avLst/>
          </a:prstGeom>
        </p:spPr>
      </p:pic>
    </p:spTree>
    <p:extLst>
      <p:ext uri="{BB962C8B-B14F-4D97-AF65-F5344CB8AC3E}">
        <p14:creationId xmlns:p14="http://schemas.microsoft.com/office/powerpoint/2010/main" val="795452699"/>
      </p:ext>
    </p:extLst>
  </p:cSld>
  <p:clrMapOvr>
    <a:overrideClrMapping bg1="dk1" tx1="lt1" bg2="dk2"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31A2F-435B-514F-B222-2EA0C061A796}"/>
              </a:ext>
            </a:extLst>
          </p:cNvPr>
          <p:cNvSpPr>
            <a:spLocks noGrp="1"/>
          </p:cNvSpPr>
          <p:nvPr>
            <p:ph type="title"/>
          </p:nvPr>
        </p:nvSpPr>
        <p:spPr>
          <a:xfrm>
            <a:off x="397164" y="-458390"/>
            <a:ext cx="10493085" cy="1863328"/>
          </a:xfrm>
        </p:spPr>
        <p:txBody>
          <a:bodyPr>
            <a:normAutofit fontScale="90000"/>
          </a:bodyPr>
          <a:lstStyle/>
          <a:p>
            <a:r>
              <a:rPr lang="en-US" dirty="0"/>
              <a:t/>
            </a:r>
            <a:br>
              <a:rPr lang="en-US" dirty="0"/>
            </a:br>
            <a:r>
              <a:rPr lang="en-US" b="1" dirty="0"/>
              <a:t>Why do SUNY retirees volunteer?</a:t>
            </a:r>
            <a:r>
              <a:rPr lang="en-US" sz="4400" dirty="0"/>
              <a:t/>
            </a:r>
            <a:br>
              <a:rPr lang="en-US" sz="4400" dirty="0"/>
            </a:br>
            <a:r>
              <a:rPr lang="en-US" sz="9600" b="1" dirty="0"/>
              <a:t/>
            </a:r>
            <a:br>
              <a:rPr lang="en-US" sz="9600" b="1" dirty="0"/>
            </a:br>
            <a:endParaRPr lang="en-US" sz="7200" dirty="0"/>
          </a:p>
        </p:txBody>
      </p:sp>
      <p:pic>
        <p:nvPicPr>
          <p:cNvPr id="1026" name="Picture 2" descr="page25image3365048112">
            <a:extLst>
              <a:ext uri="{FF2B5EF4-FFF2-40B4-BE49-F238E27FC236}">
                <a16:creationId xmlns:a16="http://schemas.microsoft.com/office/drawing/2014/main" xmlns="" id="{639CA9B4-B48C-7E46-86B2-BE58541FB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9450" y="2644775"/>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age25image3363862432">
            <a:extLst>
              <a:ext uri="{FF2B5EF4-FFF2-40B4-BE49-F238E27FC236}">
                <a16:creationId xmlns:a16="http://schemas.microsoft.com/office/drawing/2014/main" xmlns="" id="{D161C051-32BE-184D-8026-1D1A09D81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6450" y="2644775"/>
            <a:ext cx="12700" cy="1651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age25image3363862432">
            <a:extLst>
              <a:ext uri="{FF2B5EF4-FFF2-40B4-BE49-F238E27FC236}">
                <a16:creationId xmlns:a16="http://schemas.microsoft.com/office/drawing/2014/main" xmlns="" id="{D277430B-7FBF-0C4C-BB56-E4FCB7541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4487" y="-534590"/>
            <a:ext cx="12700" cy="1651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6">
            <a:extLst>
              <a:ext uri="{FF2B5EF4-FFF2-40B4-BE49-F238E27FC236}">
                <a16:creationId xmlns:a16="http://schemas.microsoft.com/office/drawing/2014/main" xmlns="" id="{7EC4D2B0-CD8A-C04F-A091-3BF35BDE1373}"/>
              </a:ext>
            </a:extLst>
          </p:cNvPr>
          <p:cNvGraphicFramePr>
            <a:graphicFrameLocks noGrp="1"/>
          </p:cNvGraphicFramePr>
          <p:nvPr>
            <p:ph idx="1"/>
          </p:nvPr>
        </p:nvGraphicFramePr>
        <p:xfrm>
          <a:off x="2239033" y="646144"/>
          <a:ext cx="9860234" cy="6211856"/>
        </p:xfrm>
        <a:graphic>
          <a:graphicData uri="http://schemas.openxmlformats.org/drawingml/2006/table">
            <a:tbl>
              <a:tblPr/>
              <a:tblGrid>
                <a:gridCol w="2064374">
                  <a:extLst>
                    <a:ext uri="{9D8B030D-6E8A-4147-A177-3AD203B41FA5}">
                      <a16:colId xmlns:a16="http://schemas.microsoft.com/office/drawing/2014/main" xmlns="" val="2110757886"/>
                    </a:ext>
                  </a:extLst>
                </a:gridCol>
                <a:gridCol w="1559172">
                  <a:extLst>
                    <a:ext uri="{9D8B030D-6E8A-4147-A177-3AD203B41FA5}">
                      <a16:colId xmlns:a16="http://schemas.microsoft.com/office/drawing/2014/main" xmlns="" val="712723816"/>
                    </a:ext>
                  </a:extLst>
                </a:gridCol>
                <a:gridCol w="1559172">
                  <a:extLst>
                    <a:ext uri="{9D8B030D-6E8A-4147-A177-3AD203B41FA5}">
                      <a16:colId xmlns:a16="http://schemas.microsoft.com/office/drawing/2014/main" xmlns="" val="1596881868"/>
                    </a:ext>
                  </a:extLst>
                </a:gridCol>
                <a:gridCol w="1559172">
                  <a:extLst>
                    <a:ext uri="{9D8B030D-6E8A-4147-A177-3AD203B41FA5}">
                      <a16:colId xmlns:a16="http://schemas.microsoft.com/office/drawing/2014/main" xmlns="" val="429529640"/>
                    </a:ext>
                  </a:extLst>
                </a:gridCol>
                <a:gridCol w="1559172">
                  <a:extLst>
                    <a:ext uri="{9D8B030D-6E8A-4147-A177-3AD203B41FA5}">
                      <a16:colId xmlns:a16="http://schemas.microsoft.com/office/drawing/2014/main" xmlns="" val="2360654631"/>
                    </a:ext>
                  </a:extLst>
                </a:gridCol>
                <a:gridCol w="1559172">
                  <a:extLst>
                    <a:ext uri="{9D8B030D-6E8A-4147-A177-3AD203B41FA5}">
                      <a16:colId xmlns:a16="http://schemas.microsoft.com/office/drawing/2014/main" xmlns="" val="302380728"/>
                    </a:ext>
                  </a:extLst>
                </a:gridCol>
              </a:tblGrid>
              <a:tr h="928255">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1 Most </a:t>
                      </a:r>
                    </a:p>
                    <a:p>
                      <a:r>
                        <a:rPr lang="en-US" sz="2000" dirty="0">
                          <a:effectLst/>
                          <a:latin typeface="MicrosoftSansSerif" panose="020B0604020202020204" pitchFamily="34" charset="0"/>
                        </a:rPr>
                        <a:t>Important</a:t>
                      </a:r>
                      <a:endParaRPr lang="en-US" sz="2000" dirty="0">
                        <a:effectLst/>
                      </a:endParaRPr>
                    </a:p>
                  </a:txBody>
                  <a:tcPr marL="0" marR="0" marT="0" marB="0"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2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3 Important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4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5 Least Important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360656278"/>
                  </a:ext>
                </a:extLst>
              </a:tr>
              <a:tr h="1052945">
                <a:tc>
                  <a:txBody>
                    <a:bodyPr/>
                    <a:lstStyle/>
                    <a:p>
                      <a:r>
                        <a:rPr lang="en-US" sz="2000" dirty="0">
                          <a:effectLst/>
                          <a:latin typeface="MicrosoftSansSerif" panose="020B0604020202020204" pitchFamily="34" charset="0"/>
                        </a:rPr>
                        <a:t>Share my experience/ skills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45.3%</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solidFill>
                      <a:schemeClr val="bg2">
                        <a:lumMod val="90000"/>
                      </a:schemeClr>
                    </a:solidFill>
                  </a:tcPr>
                </a:tc>
                <a:tc>
                  <a:txBody>
                    <a:bodyPr/>
                    <a:lstStyle/>
                    <a:p>
                      <a:r>
                        <a:rPr lang="en-US" sz="2000" dirty="0">
                          <a:effectLst/>
                          <a:latin typeface="MicrosoftSansSerif" panose="020B0604020202020204" pitchFamily="34" charset="0"/>
                        </a:rPr>
                        <a:t>22.4%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24.4%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86368892"/>
                  </a:ext>
                </a:extLst>
              </a:tr>
              <a:tr h="609600">
                <a:tc>
                  <a:txBody>
                    <a:bodyPr/>
                    <a:lstStyle/>
                    <a:p>
                      <a:r>
                        <a:rPr lang="en-US" sz="2000" dirty="0">
                          <a:effectLst/>
                          <a:latin typeface="MicrosoftSansSerif" panose="020B0604020202020204" pitchFamily="34" charset="0"/>
                        </a:rPr>
                        <a:t>To give back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54.8%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solidFill>
                      <a:schemeClr val="bg2">
                        <a:lumMod val="90000"/>
                      </a:schemeClr>
                    </a:solidFill>
                  </a:tcPr>
                </a:tc>
                <a:tc>
                  <a:txBody>
                    <a:bodyPr/>
                    <a:lstStyle/>
                    <a:p>
                      <a:r>
                        <a:rPr lang="en-US" sz="2000" dirty="0">
                          <a:effectLst/>
                          <a:latin typeface="MicrosoftSansSerif" panose="020B0604020202020204" pitchFamily="34" charset="0"/>
                        </a:rPr>
                        <a:t>20.2%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16.1%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58718624"/>
                  </a:ext>
                </a:extLst>
              </a:tr>
              <a:tr h="734291">
                <a:tc>
                  <a:txBody>
                    <a:bodyPr/>
                    <a:lstStyle/>
                    <a:p>
                      <a:r>
                        <a:rPr lang="en-US" sz="2000" dirty="0">
                          <a:effectLst/>
                          <a:latin typeface="MicrosoftSansSerif" panose="020B0604020202020204" pitchFamily="34" charset="0"/>
                        </a:rPr>
                        <a:t>To make a difference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53.0%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solidFill>
                      <a:schemeClr val="bg2">
                        <a:lumMod val="90000"/>
                      </a:schemeClr>
                    </a:solidFill>
                  </a:tcPr>
                </a:tc>
                <a:tc>
                  <a:txBody>
                    <a:bodyPr/>
                    <a:lstStyle/>
                    <a:p>
                      <a:r>
                        <a:rPr lang="en-US" sz="2000" dirty="0">
                          <a:effectLst/>
                          <a:latin typeface="MicrosoftSansSerif" panose="020B0604020202020204" pitchFamily="34" charset="0"/>
                        </a:rPr>
                        <a:t>21.5%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17.8%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966520220"/>
                  </a:ext>
                </a:extLst>
              </a:tr>
              <a:tr h="1163782">
                <a:tc>
                  <a:txBody>
                    <a:bodyPr/>
                    <a:lstStyle/>
                    <a:p>
                      <a:r>
                        <a:rPr lang="en-US" sz="2000" dirty="0">
                          <a:effectLst/>
                          <a:latin typeface="MicrosoftSansSerif" panose="020B0604020202020204" pitchFamily="34" charset="0"/>
                        </a:rPr>
                        <a:t>To stay connected socially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23.2%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22.3%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27.8%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892352002"/>
                  </a:ext>
                </a:extLst>
              </a:tr>
              <a:tr h="1722983">
                <a:tc>
                  <a:txBody>
                    <a:bodyPr/>
                    <a:lstStyle/>
                    <a:p>
                      <a:r>
                        <a:rPr lang="en-US" sz="2000" dirty="0">
                          <a:effectLst/>
                          <a:latin typeface="MicrosoftSansSerif" panose="020B0604020202020204" pitchFamily="34" charset="0"/>
                        </a:rPr>
                        <a:t>Volunteer work is rewarding and satisfying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40.4%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solidFill>
                      <a:schemeClr val="bg2">
                        <a:lumMod val="90000"/>
                      </a:schemeClr>
                    </a:solidFill>
                  </a:tcPr>
                </a:tc>
                <a:tc>
                  <a:txBody>
                    <a:bodyPr/>
                    <a:lstStyle/>
                    <a:p>
                      <a:r>
                        <a:rPr lang="en-US" sz="2000" dirty="0">
                          <a:effectLst/>
                          <a:latin typeface="MicrosoftSansSerif" panose="020B0604020202020204" pitchFamily="34" charset="0"/>
                        </a:rPr>
                        <a:t>29.4%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r>
                        <a:rPr lang="en-US" sz="2000" dirty="0">
                          <a:effectLst/>
                          <a:latin typeface="MicrosoftSansSerif" panose="020B0604020202020204" pitchFamily="34" charset="0"/>
                        </a:rPr>
                        <a:t>21.1% </a:t>
                      </a:r>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tc>
                  <a:txBody>
                    <a:bodyPr/>
                    <a:lstStyle/>
                    <a:p>
                      <a:endParaRPr lang="en-US" sz="2000" dirty="0">
                        <a:effectLst/>
                      </a:endParaRPr>
                    </a:p>
                  </a:txBody>
                  <a:tcPr marL="78988" marR="78988" marT="39494" marB="39494" anchor="ctr">
                    <a:lnL w="9144" cap="flat" cmpd="sng" algn="ctr">
                      <a:solidFill>
                        <a:srgbClr val="000000"/>
                      </a:solidFill>
                      <a:prstDash val="solid"/>
                      <a:round/>
                      <a:headEnd type="none" w="med" len="med"/>
                      <a:tailEnd type="none" w="med" len="med"/>
                    </a:lnL>
                    <a:lnR w="9144" cap="flat" cmpd="sng" algn="ctr">
                      <a:solidFill>
                        <a:srgbClr val="000000"/>
                      </a:solidFill>
                      <a:prstDash val="solid"/>
                      <a:round/>
                      <a:headEnd type="none" w="med" len="med"/>
                      <a:tailEnd type="none" w="med" len="med"/>
                    </a:lnR>
                    <a:lnT w="9144" cap="flat" cmpd="sng" algn="ctr">
                      <a:solidFill>
                        <a:srgbClr val="000000"/>
                      </a:solidFill>
                      <a:prstDash val="solid"/>
                      <a:round/>
                      <a:headEnd type="none" w="med" len="med"/>
                      <a:tailEnd type="none" w="med" len="med"/>
                    </a:lnT>
                    <a:lnB w="9144"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126296989"/>
                  </a:ext>
                </a:extLst>
              </a:tr>
            </a:tbl>
          </a:graphicData>
        </a:graphic>
      </p:graphicFrame>
    </p:spTree>
    <p:extLst>
      <p:ext uri="{BB962C8B-B14F-4D97-AF65-F5344CB8AC3E}">
        <p14:creationId xmlns:p14="http://schemas.microsoft.com/office/powerpoint/2010/main" val="1421295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931A2F-435B-514F-B222-2EA0C061A796}"/>
              </a:ext>
            </a:extLst>
          </p:cNvPr>
          <p:cNvSpPr>
            <a:spLocks noGrp="1"/>
          </p:cNvSpPr>
          <p:nvPr>
            <p:ph type="title"/>
          </p:nvPr>
        </p:nvSpPr>
        <p:spPr/>
        <p:txBody>
          <a:bodyPr>
            <a:normAutofit/>
          </a:bodyPr>
          <a:lstStyle/>
          <a:p>
            <a:r>
              <a:rPr lang="en-US" sz="4400" dirty="0"/>
              <a:t>Wise words:</a:t>
            </a:r>
          </a:p>
        </p:txBody>
      </p:sp>
      <p:sp>
        <p:nvSpPr>
          <p:cNvPr id="3" name="Content Placeholder 2">
            <a:extLst>
              <a:ext uri="{FF2B5EF4-FFF2-40B4-BE49-F238E27FC236}">
                <a16:creationId xmlns:a16="http://schemas.microsoft.com/office/drawing/2014/main" xmlns="" id="{917DD8F6-E29E-1444-BE5A-C8B051F19434}"/>
              </a:ext>
            </a:extLst>
          </p:cNvPr>
          <p:cNvSpPr>
            <a:spLocks noGrp="1"/>
          </p:cNvSpPr>
          <p:nvPr>
            <p:ph idx="1"/>
          </p:nvPr>
        </p:nvSpPr>
        <p:spPr/>
        <p:txBody>
          <a:bodyPr/>
          <a:lstStyle/>
          <a:p>
            <a:r>
              <a:rPr lang="en-US" sz="3600" dirty="0"/>
              <a:t>“Blessed are those who see beautiful things in humble places </a:t>
            </a:r>
            <a:br>
              <a:rPr lang="en-US" sz="3600" dirty="0"/>
            </a:br>
            <a:r>
              <a:rPr lang="en-US" sz="3600" dirty="0"/>
              <a:t>where others see nothing.”</a:t>
            </a:r>
          </a:p>
          <a:p>
            <a:endParaRPr lang="en-US" sz="3600" dirty="0"/>
          </a:p>
          <a:p>
            <a:pPr lvl="1"/>
            <a:r>
              <a:rPr lang="en-US" sz="3600" dirty="0"/>
              <a:t>Camille </a:t>
            </a:r>
            <a:r>
              <a:rPr lang="en-US" sz="3600" dirty="0" err="1"/>
              <a:t>Pissaro</a:t>
            </a:r>
            <a:r>
              <a:rPr lang="en-US" sz="3600" dirty="0"/>
              <a:t>, artist</a:t>
            </a:r>
          </a:p>
        </p:txBody>
      </p:sp>
    </p:spTree>
    <p:extLst>
      <p:ext uri="{BB962C8B-B14F-4D97-AF65-F5344CB8AC3E}">
        <p14:creationId xmlns:p14="http://schemas.microsoft.com/office/powerpoint/2010/main" val="14519077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xmlns="" id="{B2EC7880-C5D9-40A8-A6B0-3198AD07AD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649224" y="645106"/>
            <a:ext cx="3650279" cy="1259894"/>
          </a:xfrm>
        </p:spPr>
        <p:txBody>
          <a:bodyPr>
            <a:normAutofit fontScale="90000"/>
          </a:bodyPr>
          <a:lstStyle/>
          <a:p>
            <a:r>
              <a:rPr lang="en-US" dirty="0">
                <a:solidFill>
                  <a:srgbClr val="FF0000"/>
                </a:solidFill>
              </a:rPr>
              <a:t>Ruby slippers as metaphor:</a:t>
            </a:r>
            <a:r>
              <a:rPr lang="en-US" dirty="0"/>
              <a:t/>
            </a:r>
            <a:br>
              <a:rPr lang="en-US" dirty="0"/>
            </a:br>
            <a:r>
              <a:rPr lang="en-US" dirty="0"/>
              <a:t/>
            </a:r>
            <a:br>
              <a:rPr lang="en-US" dirty="0"/>
            </a:br>
            <a:r>
              <a:rPr lang="en-US" dirty="0"/>
              <a:t>Enable campuses and emeriti distinguished to decide how to redefine their new intellectual </a:t>
            </a:r>
            <a:r>
              <a:rPr lang="en-US" b="1" dirty="0">
                <a:solidFill>
                  <a:srgbClr val="FF0000"/>
                </a:solidFill>
              </a:rPr>
              <a:t>“homes” </a:t>
            </a:r>
            <a:r>
              <a:rPr lang="en-US" dirty="0"/>
              <a:t>within SUNY</a:t>
            </a:r>
          </a:p>
        </p:txBody>
      </p:sp>
      <p:pic>
        <p:nvPicPr>
          <p:cNvPr id="20" name="Content Placeholder 3">
            <a:extLst>
              <a:ext uri="{FF2B5EF4-FFF2-40B4-BE49-F238E27FC236}">
                <a16:creationId xmlns:a16="http://schemas.microsoft.com/office/drawing/2014/main" xmlns="" id="{432AE34D-29EC-DE43-8FED-50C528C1E5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rot="5400000">
            <a:off x="4976771" y="-357228"/>
            <a:ext cx="6858000" cy="7572457"/>
          </a:xfrm>
          <a:prstGeom prst="rect">
            <a:avLst/>
          </a:prstGeom>
        </p:spPr>
      </p:pic>
    </p:spTree>
    <p:extLst>
      <p:ext uri="{BB962C8B-B14F-4D97-AF65-F5344CB8AC3E}">
        <p14:creationId xmlns:p14="http://schemas.microsoft.com/office/powerpoint/2010/main" val="324836354"/>
      </p:ext>
    </p:extLst>
  </p:cSld>
  <p:clrMapOvr>
    <a:overrideClrMapping bg1="dk1" tx1="lt1" bg2="dk2"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xmlns="" id="{9F2E081B-CB5A-48B7-A440-B179A2EFBC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466971" y="1420960"/>
            <a:ext cx="4733608" cy="1259894"/>
          </a:xfrm>
        </p:spPr>
        <p:txBody>
          <a:bodyPr>
            <a:normAutofit fontScale="90000"/>
          </a:bodyPr>
          <a:lstStyle/>
          <a:p>
            <a:r>
              <a:rPr lang="en-US" dirty="0"/>
              <a:t>Distinguished emeriti have time, capacity </a:t>
            </a:r>
            <a:br>
              <a:rPr lang="en-US" dirty="0"/>
            </a:br>
            <a:r>
              <a:rPr lang="en-US" dirty="0"/>
              <a:t>and dispassion to look closer, to see what others might miss</a:t>
            </a:r>
          </a:p>
        </p:txBody>
      </p:sp>
      <p:sp>
        <p:nvSpPr>
          <p:cNvPr id="35" name="Rectangle 34">
            <a:extLst>
              <a:ext uri="{FF2B5EF4-FFF2-40B4-BE49-F238E27FC236}">
                <a16:creationId xmlns:a16="http://schemas.microsoft.com/office/drawing/2014/main" xmlns="" id="{012F442E-AE2B-4E8D-B609-E1E0A01DA0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8" name="Picture 7" descr="A red and white tile floor&#10;&#10;Description automatically generated">
            <a:extLst>
              <a:ext uri="{FF2B5EF4-FFF2-40B4-BE49-F238E27FC236}">
                <a16:creationId xmlns:a16="http://schemas.microsoft.com/office/drawing/2014/main" xmlns="" id="{93098F56-9893-344F-90FD-33EC666612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4670" y="640081"/>
            <a:ext cx="1699422" cy="2545952"/>
          </a:xfrm>
          <a:prstGeom prst="rect">
            <a:avLst/>
          </a:prstGeom>
        </p:spPr>
      </p:pic>
      <p:pic>
        <p:nvPicPr>
          <p:cNvPr id="6" name="Picture 5" descr="A close up of a door&#10;&#10;Description automatically generated">
            <a:extLst>
              <a:ext uri="{FF2B5EF4-FFF2-40B4-BE49-F238E27FC236}">
                <a16:creationId xmlns:a16="http://schemas.microsoft.com/office/drawing/2014/main" xmlns="" id="{3583B10F-3F3C-0A45-AB4D-B03FD3523180}"/>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382832" y="3346899"/>
            <a:ext cx="1903099" cy="2545952"/>
          </a:xfrm>
          <a:prstGeom prst="rect">
            <a:avLst/>
          </a:prstGeom>
        </p:spPr>
      </p:pic>
      <p:pic>
        <p:nvPicPr>
          <p:cNvPr id="28" name="Content Placeholder 3">
            <a:extLst>
              <a:ext uri="{FF2B5EF4-FFF2-40B4-BE49-F238E27FC236}">
                <a16:creationId xmlns:a16="http://schemas.microsoft.com/office/drawing/2014/main" xmlns="" id="{5C2C3751-FB52-7A44-9681-14BA810FDE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8194" y="723451"/>
            <a:ext cx="3394926" cy="5086031"/>
          </a:xfrm>
          <a:prstGeom prst="rect">
            <a:avLst/>
          </a:prstGeom>
        </p:spPr>
      </p:pic>
      <p:sp>
        <p:nvSpPr>
          <p:cNvPr id="37" name="Freeform 11">
            <a:extLst>
              <a:ext uri="{FF2B5EF4-FFF2-40B4-BE49-F238E27FC236}">
                <a16:creationId xmlns:a16="http://schemas.microsoft.com/office/drawing/2014/main" xmlns="" id="{85667E18-65F1-4B6C-B237-5784682F8A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4462988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xmlns="" id="{B2EC7880-C5D9-40A8-A6B0-3198AD07AD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618880" y="1005323"/>
            <a:ext cx="3650279" cy="4219819"/>
          </a:xfrm>
        </p:spPr>
        <p:txBody>
          <a:bodyPr>
            <a:normAutofit/>
          </a:bodyPr>
          <a:lstStyle/>
          <a:p>
            <a:r>
              <a:rPr lang="en-US" dirty="0"/>
              <a:t>Distinguished emeriti may have flexibility to contribute as active distinguished often cannot</a:t>
            </a:r>
          </a:p>
        </p:txBody>
      </p:sp>
      <p:sp>
        <p:nvSpPr>
          <p:cNvPr id="87" name="Rectangle 86">
            <a:extLst>
              <a:ext uri="{FF2B5EF4-FFF2-40B4-BE49-F238E27FC236}">
                <a16:creationId xmlns:a16="http://schemas.microsoft.com/office/drawing/2014/main" xmlns="" id="{94543A62-A2AB-454A-878E-D3D9190D5F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80" name="Content Placeholder 6">
            <a:extLst>
              <a:ext uri="{FF2B5EF4-FFF2-40B4-BE49-F238E27FC236}">
                <a16:creationId xmlns:a16="http://schemas.microsoft.com/office/drawing/2014/main" xmlns="" id="{526E4FA1-D338-CF4B-8905-08D6F05385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
          <a:stretch/>
        </p:blipFill>
        <p:spPr>
          <a:xfrm>
            <a:off x="4619543" y="640080"/>
            <a:ext cx="6953577" cy="5252773"/>
          </a:xfrm>
          <a:prstGeom prst="rect">
            <a:avLst/>
          </a:prstGeom>
        </p:spPr>
      </p:pic>
      <p:sp>
        <p:nvSpPr>
          <p:cNvPr id="89" name="Freeform 11">
            <a:extLst>
              <a:ext uri="{FF2B5EF4-FFF2-40B4-BE49-F238E27FC236}">
                <a16:creationId xmlns:a16="http://schemas.microsoft.com/office/drawing/2014/main" xmlns="" id="{50553464-41F1-4160-9D02-7C5EC7013BD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7479508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B2EC7880-C5D9-40A8-A6B0-3198AD07AD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4619543" cy="6854038"/>
          </a:xfrm>
          <a:prstGeom prst="rect">
            <a:avLst/>
          </a:prstGeom>
          <a:solidFill>
            <a:schemeClr val="tx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4EB4E903-173F-3741-B4A5-746078505846}"/>
              </a:ext>
            </a:extLst>
          </p:cNvPr>
          <p:cNvSpPr>
            <a:spLocks noGrp="1"/>
          </p:cNvSpPr>
          <p:nvPr>
            <p:ph type="title"/>
          </p:nvPr>
        </p:nvSpPr>
        <p:spPr>
          <a:xfrm>
            <a:off x="373224" y="1180420"/>
            <a:ext cx="3926279" cy="1698044"/>
          </a:xfrm>
        </p:spPr>
        <p:txBody>
          <a:bodyPr>
            <a:normAutofit fontScale="90000"/>
          </a:bodyPr>
          <a:lstStyle/>
          <a:p>
            <a:pPr algn="ctr"/>
            <a:r>
              <a:rPr lang="en-US" dirty="0"/>
              <a:t>Distinguished emeriti often think about things in new ways</a:t>
            </a:r>
          </a:p>
        </p:txBody>
      </p:sp>
      <p:pic>
        <p:nvPicPr>
          <p:cNvPr id="7" name="Content Placeholder 6" descr="A picture containing grass, tree, outdoor, park&#10;&#10;Description automatically generated">
            <a:extLst>
              <a:ext uri="{FF2B5EF4-FFF2-40B4-BE49-F238E27FC236}">
                <a16:creationId xmlns:a16="http://schemas.microsoft.com/office/drawing/2014/main" xmlns="" id="{9476C1D4-0132-3248-AFC3-E0CB510803B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49841" y="4059670"/>
            <a:ext cx="3649662" cy="1962512"/>
          </a:xfrm>
        </p:spPr>
      </p:pic>
      <p:pic>
        <p:nvPicPr>
          <p:cNvPr id="8" name="Content Placeholder 4">
            <a:extLst>
              <a:ext uri="{FF2B5EF4-FFF2-40B4-BE49-F238E27FC236}">
                <a16:creationId xmlns:a16="http://schemas.microsoft.com/office/drawing/2014/main" xmlns="" id="{00AE3705-DD8B-DA4D-912F-C281E1C363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5400000">
            <a:off x="6000749" y="792955"/>
            <a:ext cx="5186365" cy="5272089"/>
          </a:xfrm>
          <a:prstGeom prst="rect">
            <a:avLst/>
          </a:prstGeom>
        </p:spPr>
      </p:pic>
    </p:spTree>
    <p:extLst>
      <p:ext uri="{BB962C8B-B14F-4D97-AF65-F5344CB8AC3E}">
        <p14:creationId xmlns:p14="http://schemas.microsoft.com/office/powerpoint/2010/main" val="19446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7398C59F-5A18-487B-91D6-B955AACF2E5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 y="228600"/>
            <a:ext cx="2851523" cy="6638625"/>
            <a:chOff x="2487613" y="285750"/>
            <a:chExt cx="2428875" cy="5654676"/>
          </a:xfrm>
        </p:grpSpPr>
        <p:sp>
          <p:nvSpPr>
            <p:cNvPr id="19" name="Freeform 11">
              <a:extLst>
                <a:ext uri="{FF2B5EF4-FFF2-40B4-BE49-F238E27FC236}">
                  <a16:creationId xmlns:a16="http://schemas.microsoft.com/office/drawing/2014/main" xmlns="" id="{0557FAFE-C7C3-47EC-A4F5-9B21663192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0" name="Freeform 12">
              <a:extLst>
                <a:ext uri="{FF2B5EF4-FFF2-40B4-BE49-F238E27FC236}">
                  <a16:creationId xmlns:a16="http://schemas.microsoft.com/office/drawing/2014/main" xmlns="" id="{95BC28FB-3882-4674-9D79-EA58BEB7CE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1" name="Freeform 13">
              <a:extLst>
                <a:ext uri="{FF2B5EF4-FFF2-40B4-BE49-F238E27FC236}">
                  <a16:creationId xmlns:a16="http://schemas.microsoft.com/office/drawing/2014/main" xmlns="" id="{9C6EC892-83F9-402F-8552-0AD7C0556E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2" name="Freeform 14">
              <a:extLst>
                <a:ext uri="{FF2B5EF4-FFF2-40B4-BE49-F238E27FC236}">
                  <a16:creationId xmlns:a16="http://schemas.microsoft.com/office/drawing/2014/main" xmlns="" id="{18387766-037C-4EF0-8471-D19CBF2A43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3" name="Freeform 15">
              <a:extLst>
                <a:ext uri="{FF2B5EF4-FFF2-40B4-BE49-F238E27FC236}">
                  <a16:creationId xmlns:a16="http://schemas.microsoft.com/office/drawing/2014/main" xmlns="" id="{1E364F38-6F3A-476A-93E6-962EA817C4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4" name="Freeform 16">
              <a:extLst>
                <a:ext uri="{FF2B5EF4-FFF2-40B4-BE49-F238E27FC236}">
                  <a16:creationId xmlns:a16="http://schemas.microsoft.com/office/drawing/2014/main" xmlns="" id="{35C335A4-1E67-4293-8BE2-DFB085D4FB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25" name="Freeform 17">
              <a:extLst>
                <a:ext uri="{FF2B5EF4-FFF2-40B4-BE49-F238E27FC236}">
                  <a16:creationId xmlns:a16="http://schemas.microsoft.com/office/drawing/2014/main" xmlns="" id="{9A8A0F10-2C98-4297-9F92-5D95533927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26" name="Freeform 18">
              <a:extLst>
                <a:ext uri="{FF2B5EF4-FFF2-40B4-BE49-F238E27FC236}">
                  <a16:creationId xmlns:a16="http://schemas.microsoft.com/office/drawing/2014/main" xmlns="" id="{C3B112A3-006E-4008-A778-DB5F6A09D5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27" name="Freeform 19">
              <a:extLst>
                <a:ext uri="{FF2B5EF4-FFF2-40B4-BE49-F238E27FC236}">
                  <a16:creationId xmlns:a16="http://schemas.microsoft.com/office/drawing/2014/main" xmlns="" id="{E5E62767-5C25-4C49-9568-432433A3C5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28" name="Freeform 20">
              <a:extLst>
                <a:ext uri="{FF2B5EF4-FFF2-40B4-BE49-F238E27FC236}">
                  <a16:creationId xmlns:a16="http://schemas.microsoft.com/office/drawing/2014/main" xmlns="" id="{598EC006-77B1-42BA-B815-66CCB9B170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29" name="Freeform 21">
              <a:extLst>
                <a:ext uri="{FF2B5EF4-FFF2-40B4-BE49-F238E27FC236}">
                  <a16:creationId xmlns:a16="http://schemas.microsoft.com/office/drawing/2014/main" xmlns="" id="{A144ED09-DA06-491D-95A8-AB3DED4329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0" name="Freeform 22">
              <a:extLst>
                <a:ext uri="{FF2B5EF4-FFF2-40B4-BE49-F238E27FC236}">
                  <a16:creationId xmlns:a16="http://schemas.microsoft.com/office/drawing/2014/main" xmlns="" id="{1CB00BD2-11CD-4A38-8F38-02B0D1105E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32" name="Group 31">
            <a:extLst>
              <a:ext uri="{FF2B5EF4-FFF2-40B4-BE49-F238E27FC236}">
                <a16:creationId xmlns:a16="http://schemas.microsoft.com/office/drawing/2014/main" xmlns="" id="{520234FB-542E-4550-9C2F-1B56FD41A1C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7224" y="-786"/>
            <a:ext cx="2356675" cy="6854040"/>
            <a:chOff x="6627813" y="194833"/>
            <a:chExt cx="1952625" cy="5678918"/>
          </a:xfrm>
        </p:grpSpPr>
        <p:sp>
          <p:nvSpPr>
            <p:cNvPr id="33" name="Freeform 27">
              <a:extLst>
                <a:ext uri="{FF2B5EF4-FFF2-40B4-BE49-F238E27FC236}">
                  <a16:creationId xmlns:a16="http://schemas.microsoft.com/office/drawing/2014/main" xmlns="" id="{41FCE1F3-DEB3-47CD-90FF-7DABB4AF45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34" name="Freeform 28">
              <a:extLst>
                <a:ext uri="{FF2B5EF4-FFF2-40B4-BE49-F238E27FC236}">
                  <a16:creationId xmlns:a16="http://schemas.microsoft.com/office/drawing/2014/main" xmlns="" id="{5708E488-C19B-452C-B197-6F1C34F6E7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35" name="Freeform 29">
              <a:extLst>
                <a:ext uri="{FF2B5EF4-FFF2-40B4-BE49-F238E27FC236}">
                  <a16:creationId xmlns:a16="http://schemas.microsoft.com/office/drawing/2014/main" xmlns="" id="{89D3FD25-890E-4981-A71D-EE796873D7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36" name="Freeform 30">
              <a:extLst>
                <a:ext uri="{FF2B5EF4-FFF2-40B4-BE49-F238E27FC236}">
                  <a16:creationId xmlns:a16="http://schemas.microsoft.com/office/drawing/2014/main" xmlns="" id="{51B5414C-556A-47CB-8EE2-974A85A7A4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37" name="Freeform 31">
              <a:extLst>
                <a:ext uri="{FF2B5EF4-FFF2-40B4-BE49-F238E27FC236}">
                  <a16:creationId xmlns:a16="http://schemas.microsoft.com/office/drawing/2014/main" xmlns="" id="{1C02B20C-2B27-4B75-8AEE-A5D2E2674B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38" name="Freeform 32">
              <a:extLst>
                <a:ext uri="{FF2B5EF4-FFF2-40B4-BE49-F238E27FC236}">
                  <a16:creationId xmlns:a16="http://schemas.microsoft.com/office/drawing/2014/main" xmlns="" id="{54427714-F9AA-4F93-BD1D-400F1EA93F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39" name="Freeform 33">
              <a:extLst>
                <a:ext uri="{FF2B5EF4-FFF2-40B4-BE49-F238E27FC236}">
                  <a16:creationId xmlns:a16="http://schemas.microsoft.com/office/drawing/2014/main" xmlns="" id="{28A77D6A-9E81-497F-ABCC-2695BB5ADD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0" name="Freeform 34">
              <a:extLst>
                <a:ext uri="{FF2B5EF4-FFF2-40B4-BE49-F238E27FC236}">
                  <a16:creationId xmlns:a16="http://schemas.microsoft.com/office/drawing/2014/main" xmlns="" id="{2A1533BA-1478-4F7C-8E24-3F3E905050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41" name="Freeform 35">
              <a:extLst>
                <a:ext uri="{FF2B5EF4-FFF2-40B4-BE49-F238E27FC236}">
                  <a16:creationId xmlns:a16="http://schemas.microsoft.com/office/drawing/2014/main" xmlns="" id="{39686201-E633-40FD-A80A-1E28AD52E3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42" name="Freeform 36">
              <a:extLst>
                <a:ext uri="{FF2B5EF4-FFF2-40B4-BE49-F238E27FC236}">
                  <a16:creationId xmlns:a16="http://schemas.microsoft.com/office/drawing/2014/main" xmlns="" id="{76A215C2-F590-4938-810B-F8A79366C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43" name="Freeform 37">
              <a:extLst>
                <a:ext uri="{FF2B5EF4-FFF2-40B4-BE49-F238E27FC236}">
                  <a16:creationId xmlns:a16="http://schemas.microsoft.com/office/drawing/2014/main" xmlns="" id="{85F418E7-330D-4002-8EC8-33C1A897FF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44" name="Freeform 38">
              <a:extLst>
                <a:ext uri="{FF2B5EF4-FFF2-40B4-BE49-F238E27FC236}">
                  <a16:creationId xmlns:a16="http://schemas.microsoft.com/office/drawing/2014/main" xmlns="" id="{8FFE669A-54C9-4436-9566-C5A90F16D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46" name="Rectangle 45">
            <a:extLst>
              <a:ext uri="{FF2B5EF4-FFF2-40B4-BE49-F238E27FC236}">
                <a16:creationId xmlns:a16="http://schemas.microsoft.com/office/drawing/2014/main" xmlns="" id="{DE91395A-2D18-4AF6-A0AC-AAA7189FE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48" name="Freeform 6">
            <a:extLst>
              <a:ext uri="{FF2B5EF4-FFF2-40B4-BE49-F238E27FC236}">
                <a16:creationId xmlns:a16="http://schemas.microsoft.com/office/drawing/2014/main" xmlns="" id="{7BD08880-457D-4C62-A3B5-6A9B0878C7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0" name="Rectangle 49">
            <a:extLst>
              <a:ext uri="{FF2B5EF4-FFF2-40B4-BE49-F238E27FC236}">
                <a16:creationId xmlns:a16="http://schemas.microsoft.com/office/drawing/2014/main" xmlns="" id="{FA94DED7-0A28-4AD9-8747-E94113225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52" name="Rectangle 51">
            <a:extLst>
              <a:ext uri="{FF2B5EF4-FFF2-40B4-BE49-F238E27FC236}">
                <a16:creationId xmlns:a16="http://schemas.microsoft.com/office/drawing/2014/main" xmlns="" id="{6F175609-91A3-416E-BC3D-7548FDE029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54" name="Rectangle 53">
            <a:extLst>
              <a:ext uri="{FF2B5EF4-FFF2-40B4-BE49-F238E27FC236}">
                <a16:creationId xmlns:a16="http://schemas.microsoft.com/office/drawing/2014/main" xmlns="" id="{9A3B0D54-9DF0-4FF8-A0AA-B4234DF358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9049144A-A0A6-4760-8A07-3924B6E404BF}"/>
              </a:ext>
            </a:extLst>
          </p:cNvPr>
          <p:cNvSpPr>
            <a:spLocks noGrp="1"/>
          </p:cNvSpPr>
          <p:nvPr>
            <p:ph type="title"/>
          </p:nvPr>
        </p:nvSpPr>
        <p:spPr>
          <a:xfrm>
            <a:off x="540279" y="1795849"/>
            <a:ext cx="3778870" cy="3114818"/>
          </a:xfrm>
        </p:spPr>
        <p:txBody>
          <a:bodyPr vert="horz" lIns="91440" tIns="45720" rIns="91440" bIns="45720" rtlCol="0" anchor="b">
            <a:normAutofit fontScale="90000"/>
          </a:bodyPr>
          <a:lstStyle/>
          <a:p>
            <a:pPr>
              <a:lnSpc>
                <a:spcPct val="90000"/>
              </a:lnSpc>
            </a:pPr>
            <a:r>
              <a:rPr lang="en-US" sz="2500" dirty="0">
                <a:solidFill>
                  <a:srgbClr val="FEFFFF"/>
                </a:solidFill>
              </a:rPr>
              <a:t/>
            </a:r>
            <a:br>
              <a:rPr lang="en-US" sz="2500" dirty="0">
                <a:solidFill>
                  <a:srgbClr val="FEFFFF"/>
                </a:solidFill>
              </a:rPr>
            </a:br>
            <a:r>
              <a:rPr lang="en-US" dirty="0" err="1">
                <a:solidFill>
                  <a:srgbClr val="FFFF00"/>
                </a:solidFill>
              </a:rPr>
              <a:t>Corita</a:t>
            </a:r>
            <a:r>
              <a:rPr lang="en-US" dirty="0">
                <a:solidFill>
                  <a:srgbClr val="FFFF00"/>
                </a:solidFill>
              </a:rPr>
              <a:t> Kent</a:t>
            </a:r>
            <a:br>
              <a:rPr lang="en-US" dirty="0">
                <a:solidFill>
                  <a:srgbClr val="FFFF00"/>
                </a:solidFill>
              </a:rPr>
            </a:br>
            <a:r>
              <a:rPr lang="en-US" dirty="0">
                <a:solidFill>
                  <a:srgbClr val="FFFF00"/>
                </a:solidFill>
              </a:rPr>
              <a:t/>
            </a:r>
            <a:br>
              <a:rPr lang="en-US" dirty="0">
                <a:solidFill>
                  <a:srgbClr val="FFFF00"/>
                </a:solidFill>
              </a:rPr>
            </a:br>
            <a:r>
              <a:rPr lang="en-US" sz="2500" dirty="0">
                <a:solidFill>
                  <a:srgbClr val="FEFFFF"/>
                </a:solidFill>
                <a:highlight>
                  <a:srgbClr val="00FF00"/>
                </a:highlight>
              </a:rPr>
              <a:t/>
            </a:r>
            <a:br>
              <a:rPr lang="en-US" sz="2500" dirty="0">
                <a:solidFill>
                  <a:srgbClr val="FEFFFF"/>
                </a:solidFill>
                <a:highlight>
                  <a:srgbClr val="00FF00"/>
                </a:highlight>
              </a:rPr>
            </a:br>
            <a:r>
              <a:rPr lang="en-US" sz="2500" dirty="0">
                <a:solidFill>
                  <a:srgbClr val="FEFFFF"/>
                </a:solidFill>
              </a:rPr>
              <a:t>“No noble, well grown tree ever disowned its dark roots, for it grows not only upwards but downwards as well.” </a:t>
            </a:r>
            <a:br>
              <a:rPr lang="en-US" sz="2500" dirty="0">
                <a:solidFill>
                  <a:srgbClr val="FEFFFF"/>
                </a:solidFill>
              </a:rPr>
            </a:br>
            <a:r>
              <a:rPr lang="en-US" sz="2500" dirty="0">
                <a:solidFill>
                  <a:srgbClr val="FEFFFF"/>
                </a:solidFill>
              </a:rPr>
              <a:t/>
            </a:r>
            <a:br>
              <a:rPr lang="en-US" sz="2500" dirty="0">
                <a:solidFill>
                  <a:srgbClr val="FEFFFF"/>
                </a:solidFill>
              </a:rPr>
            </a:br>
            <a:r>
              <a:rPr lang="en-US" sz="2500" dirty="0">
                <a:solidFill>
                  <a:srgbClr val="FEFFFF"/>
                </a:solidFill>
              </a:rPr>
              <a:t>	</a:t>
            </a:r>
            <a:r>
              <a:rPr lang="en-US" sz="2200" dirty="0">
                <a:solidFill>
                  <a:srgbClr val="FEFFFF"/>
                </a:solidFill>
              </a:rPr>
              <a:t>Carl Jung</a:t>
            </a:r>
            <a:br>
              <a:rPr lang="en-US" sz="2200" dirty="0">
                <a:solidFill>
                  <a:srgbClr val="FEFFFF"/>
                </a:solidFill>
              </a:rPr>
            </a:br>
            <a:r>
              <a:rPr lang="en-US" sz="2200" dirty="0">
                <a:solidFill>
                  <a:srgbClr val="FEFFFF"/>
                </a:solidFill>
              </a:rPr>
              <a:t/>
            </a:r>
            <a:br>
              <a:rPr lang="en-US" sz="2200" dirty="0">
                <a:solidFill>
                  <a:srgbClr val="FEFFFF"/>
                </a:solidFill>
              </a:rPr>
            </a:br>
            <a:endParaRPr lang="en-US" sz="2200" dirty="0">
              <a:solidFill>
                <a:srgbClr val="FEFFFF"/>
              </a:solidFill>
            </a:endParaRPr>
          </a:p>
        </p:txBody>
      </p:sp>
      <p:pic>
        <p:nvPicPr>
          <p:cNvPr id="8" name="Content Placeholder 4" descr="A picture containing outdoor object&#10;&#10;Description automatically generated">
            <a:extLst>
              <a:ext uri="{FF2B5EF4-FFF2-40B4-BE49-F238E27FC236}">
                <a16:creationId xmlns:a16="http://schemas.microsoft.com/office/drawing/2014/main" xmlns="" id="{E21EB6FC-AFD9-4F89-A24B-AF6F91F04AC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a:stretch/>
        </p:blipFill>
        <p:spPr>
          <a:xfrm>
            <a:off x="4639732" y="10"/>
            <a:ext cx="7552267" cy="6857990"/>
          </a:xfrm>
          <a:prstGeom prst="rect">
            <a:avLst/>
          </a:prstGeom>
        </p:spPr>
      </p:pic>
    </p:spTree>
    <p:extLst>
      <p:ext uri="{BB962C8B-B14F-4D97-AF65-F5344CB8AC3E}">
        <p14:creationId xmlns:p14="http://schemas.microsoft.com/office/powerpoint/2010/main" val="145421914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7398C59F-5A18-487B-91D6-B955AACF2E5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 y="228600"/>
            <a:ext cx="2851523" cy="6638625"/>
            <a:chOff x="2487613" y="285750"/>
            <a:chExt cx="2428875" cy="5654676"/>
          </a:xfrm>
        </p:grpSpPr>
        <p:sp>
          <p:nvSpPr>
            <p:cNvPr id="28" name="Freeform 11">
              <a:extLst>
                <a:ext uri="{FF2B5EF4-FFF2-40B4-BE49-F238E27FC236}">
                  <a16:creationId xmlns:a16="http://schemas.microsoft.com/office/drawing/2014/main" xmlns="" id="{0557FAFE-C7C3-47EC-A4F5-9B21663192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9" name="Freeform 12">
              <a:extLst>
                <a:ext uri="{FF2B5EF4-FFF2-40B4-BE49-F238E27FC236}">
                  <a16:creationId xmlns:a16="http://schemas.microsoft.com/office/drawing/2014/main" xmlns="" id="{95BC28FB-3882-4674-9D79-EA58BEB7CE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0" name="Freeform 13">
              <a:extLst>
                <a:ext uri="{FF2B5EF4-FFF2-40B4-BE49-F238E27FC236}">
                  <a16:creationId xmlns:a16="http://schemas.microsoft.com/office/drawing/2014/main" xmlns="" id="{9C6EC892-83F9-402F-8552-0AD7C0556E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31" name="Freeform 14">
              <a:extLst>
                <a:ext uri="{FF2B5EF4-FFF2-40B4-BE49-F238E27FC236}">
                  <a16:creationId xmlns:a16="http://schemas.microsoft.com/office/drawing/2014/main" xmlns="" id="{18387766-037C-4EF0-8471-D19CBF2A43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32" name="Freeform 15">
              <a:extLst>
                <a:ext uri="{FF2B5EF4-FFF2-40B4-BE49-F238E27FC236}">
                  <a16:creationId xmlns:a16="http://schemas.microsoft.com/office/drawing/2014/main" xmlns="" id="{1E364F38-6F3A-476A-93E6-962EA817C4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33" name="Freeform 16">
              <a:extLst>
                <a:ext uri="{FF2B5EF4-FFF2-40B4-BE49-F238E27FC236}">
                  <a16:creationId xmlns:a16="http://schemas.microsoft.com/office/drawing/2014/main" xmlns="" id="{35C335A4-1E67-4293-8BE2-DFB085D4FB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4" name="Freeform 17">
              <a:extLst>
                <a:ext uri="{FF2B5EF4-FFF2-40B4-BE49-F238E27FC236}">
                  <a16:creationId xmlns:a16="http://schemas.microsoft.com/office/drawing/2014/main" xmlns="" id="{9A8A0F10-2C98-4297-9F92-5D95533927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5" name="Freeform 18">
              <a:extLst>
                <a:ext uri="{FF2B5EF4-FFF2-40B4-BE49-F238E27FC236}">
                  <a16:creationId xmlns:a16="http://schemas.microsoft.com/office/drawing/2014/main" xmlns="" id="{C3B112A3-006E-4008-A778-DB5F6A09D5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6" name="Freeform 19">
              <a:extLst>
                <a:ext uri="{FF2B5EF4-FFF2-40B4-BE49-F238E27FC236}">
                  <a16:creationId xmlns:a16="http://schemas.microsoft.com/office/drawing/2014/main" xmlns="" id="{E5E62767-5C25-4C49-9568-432433A3C5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7" name="Freeform 20">
              <a:extLst>
                <a:ext uri="{FF2B5EF4-FFF2-40B4-BE49-F238E27FC236}">
                  <a16:creationId xmlns:a16="http://schemas.microsoft.com/office/drawing/2014/main" xmlns="" id="{598EC006-77B1-42BA-B815-66CCB9B170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8" name="Freeform 21">
              <a:extLst>
                <a:ext uri="{FF2B5EF4-FFF2-40B4-BE49-F238E27FC236}">
                  <a16:creationId xmlns:a16="http://schemas.microsoft.com/office/drawing/2014/main" xmlns="" id="{A144ED09-DA06-491D-95A8-AB3DED4329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9" name="Freeform 22">
              <a:extLst>
                <a:ext uri="{FF2B5EF4-FFF2-40B4-BE49-F238E27FC236}">
                  <a16:creationId xmlns:a16="http://schemas.microsoft.com/office/drawing/2014/main" xmlns="" id="{1CB00BD2-11CD-4A38-8F38-02B0D1105E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1" name="Group 40">
            <a:extLst>
              <a:ext uri="{FF2B5EF4-FFF2-40B4-BE49-F238E27FC236}">
                <a16:creationId xmlns:a16="http://schemas.microsoft.com/office/drawing/2014/main" xmlns="" id="{520234FB-542E-4550-9C2F-1B56FD41A1C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7224" y="-786"/>
            <a:ext cx="2356675" cy="6854040"/>
            <a:chOff x="6627813" y="194833"/>
            <a:chExt cx="1952625" cy="5678918"/>
          </a:xfrm>
        </p:grpSpPr>
        <p:sp>
          <p:nvSpPr>
            <p:cNvPr id="42" name="Freeform 27">
              <a:extLst>
                <a:ext uri="{FF2B5EF4-FFF2-40B4-BE49-F238E27FC236}">
                  <a16:creationId xmlns:a16="http://schemas.microsoft.com/office/drawing/2014/main" xmlns="" id="{41FCE1F3-DEB3-47CD-90FF-7DABB4AF45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43" name="Freeform 28">
              <a:extLst>
                <a:ext uri="{FF2B5EF4-FFF2-40B4-BE49-F238E27FC236}">
                  <a16:creationId xmlns:a16="http://schemas.microsoft.com/office/drawing/2014/main" xmlns="" id="{5708E488-C19B-452C-B197-6F1C34F6E7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44" name="Freeform 29">
              <a:extLst>
                <a:ext uri="{FF2B5EF4-FFF2-40B4-BE49-F238E27FC236}">
                  <a16:creationId xmlns:a16="http://schemas.microsoft.com/office/drawing/2014/main" xmlns="" id="{89D3FD25-890E-4981-A71D-EE796873D7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45" name="Freeform 30">
              <a:extLst>
                <a:ext uri="{FF2B5EF4-FFF2-40B4-BE49-F238E27FC236}">
                  <a16:creationId xmlns:a16="http://schemas.microsoft.com/office/drawing/2014/main" xmlns="" id="{51B5414C-556A-47CB-8EE2-974A85A7A4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46" name="Freeform 31">
              <a:extLst>
                <a:ext uri="{FF2B5EF4-FFF2-40B4-BE49-F238E27FC236}">
                  <a16:creationId xmlns:a16="http://schemas.microsoft.com/office/drawing/2014/main" xmlns="" id="{1C02B20C-2B27-4B75-8AEE-A5D2E2674B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47" name="Freeform 32">
              <a:extLst>
                <a:ext uri="{FF2B5EF4-FFF2-40B4-BE49-F238E27FC236}">
                  <a16:creationId xmlns:a16="http://schemas.microsoft.com/office/drawing/2014/main" xmlns="" id="{54427714-F9AA-4F93-BD1D-400F1EA93F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48" name="Freeform 33">
              <a:extLst>
                <a:ext uri="{FF2B5EF4-FFF2-40B4-BE49-F238E27FC236}">
                  <a16:creationId xmlns:a16="http://schemas.microsoft.com/office/drawing/2014/main" xmlns="" id="{28A77D6A-9E81-497F-ABCC-2695BB5ADD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49" name="Freeform 34">
              <a:extLst>
                <a:ext uri="{FF2B5EF4-FFF2-40B4-BE49-F238E27FC236}">
                  <a16:creationId xmlns:a16="http://schemas.microsoft.com/office/drawing/2014/main" xmlns="" id="{2A1533BA-1478-4F7C-8E24-3F3E905050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0" name="Freeform 35">
              <a:extLst>
                <a:ext uri="{FF2B5EF4-FFF2-40B4-BE49-F238E27FC236}">
                  <a16:creationId xmlns:a16="http://schemas.microsoft.com/office/drawing/2014/main" xmlns="" id="{39686201-E633-40FD-A80A-1E28AD52E3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1" name="Freeform 36">
              <a:extLst>
                <a:ext uri="{FF2B5EF4-FFF2-40B4-BE49-F238E27FC236}">
                  <a16:creationId xmlns:a16="http://schemas.microsoft.com/office/drawing/2014/main" xmlns="" id="{76A215C2-F590-4938-810B-F8A79366C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52" name="Freeform 37">
              <a:extLst>
                <a:ext uri="{FF2B5EF4-FFF2-40B4-BE49-F238E27FC236}">
                  <a16:creationId xmlns:a16="http://schemas.microsoft.com/office/drawing/2014/main" xmlns="" id="{85F418E7-330D-4002-8EC8-33C1A897FF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53" name="Freeform 38">
              <a:extLst>
                <a:ext uri="{FF2B5EF4-FFF2-40B4-BE49-F238E27FC236}">
                  <a16:creationId xmlns:a16="http://schemas.microsoft.com/office/drawing/2014/main" xmlns="" id="{8FFE669A-54C9-4436-9566-C5A90F16D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55" name="Rectangle 54">
            <a:extLst>
              <a:ext uri="{FF2B5EF4-FFF2-40B4-BE49-F238E27FC236}">
                <a16:creationId xmlns:a16="http://schemas.microsoft.com/office/drawing/2014/main" xmlns="" id="{DE91395A-2D18-4AF6-A0AC-AAA7189FE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57" name="Freeform 6">
            <a:extLst>
              <a:ext uri="{FF2B5EF4-FFF2-40B4-BE49-F238E27FC236}">
                <a16:creationId xmlns:a16="http://schemas.microsoft.com/office/drawing/2014/main" xmlns="" id="{7BD08880-457D-4C62-A3B5-6A9B0878C7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59" name="Rectangle 58">
            <a:extLst>
              <a:ext uri="{FF2B5EF4-FFF2-40B4-BE49-F238E27FC236}">
                <a16:creationId xmlns:a16="http://schemas.microsoft.com/office/drawing/2014/main" xmlns="" id="{1FF9CEF5-A50D-4B8B-9852-D76F7037867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7" name="Content Placeholder 6">
            <a:extLst>
              <a:ext uri="{FF2B5EF4-FFF2-40B4-BE49-F238E27FC236}">
                <a16:creationId xmlns:a16="http://schemas.microsoft.com/office/drawing/2014/main" xmlns="" id="{98614E13-2F4F-374D-ACB2-684D9CE4B9C4}"/>
              </a:ext>
            </a:extLst>
          </p:cNvPr>
          <p:cNvPicPr>
            <a:picLocks noChangeAspect="1"/>
          </p:cNvPicPr>
          <p:nvPr/>
        </p:nvPicPr>
        <p:blipFill rotWithShape="1">
          <a:blip r:embed="rId2" cstate="print">
            <a:alphaModFix amt="40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63BD99C1-24EC-2445-970D-CFCC26F41287}"/>
              </a:ext>
            </a:extLst>
          </p:cNvPr>
          <p:cNvSpPr>
            <a:spLocks noGrp="1"/>
          </p:cNvSpPr>
          <p:nvPr>
            <p:ph type="title"/>
          </p:nvPr>
        </p:nvSpPr>
        <p:spPr>
          <a:xfrm>
            <a:off x="2589213" y="2514600"/>
            <a:ext cx="8915399" cy="2262781"/>
          </a:xfrm>
        </p:spPr>
        <p:txBody>
          <a:bodyPr vert="horz" lIns="91440" tIns="45720" rIns="91440" bIns="45720" rtlCol="0" anchor="b">
            <a:normAutofit/>
          </a:bodyPr>
          <a:lstStyle/>
          <a:p>
            <a:pPr>
              <a:lnSpc>
                <a:spcPct val="90000"/>
              </a:lnSpc>
            </a:pPr>
            <a:r>
              <a:rPr lang="en-US" sz="5000" b="1" dirty="0">
                <a:solidFill>
                  <a:schemeClr val="tx1"/>
                </a:solidFill>
              </a:rPr>
              <a:t>Ram </a:t>
            </a:r>
            <a:r>
              <a:rPr lang="en-US" sz="5000" b="1" dirty="0" err="1">
                <a:solidFill>
                  <a:schemeClr val="tx1"/>
                </a:solidFill>
              </a:rPr>
              <a:t>Chugh’s</a:t>
            </a:r>
            <a:r>
              <a:rPr lang="en-US" sz="5000" b="1" dirty="0">
                <a:solidFill>
                  <a:schemeClr val="tx1"/>
                </a:solidFill>
              </a:rPr>
              <a:t> Research and </a:t>
            </a:r>
            <a:br>
              <a:rPr lang="en-US" sz="5000" b="1" dirty="0">
                <a:solidFill>
                  <a:schemeClr val="tx1"/>
                </a:solidFill>
              </a:rPr>
            </a:br>
            <a:r>
              <a:rPr lang="en-US" sz="5000" b="1" dirty="0">
                <a:solidFill>
                  <a:schemeClr val="tx1"/>
                </a:solidFill>
              </a:rPr>
              <a:t>Action Plan (see handout) </a:t>
            </a:r>
            <a:br>
              <a:rPr lang="en-US" sz="5000" b="1" dirty="0">
                <a:solidFill>
                  <a:schemeClr val="tx1"/>
                </a:solidFill>
              </a:rPr>
            </a:br>
            <a:endParaRPr lang="en-US" sz="5000" b="1" dirty="0">
              <a:solidFill>
                <a:schemeClr val="tx1"/>
              </a:solidFill>
            </a:endParaRPr>
          </a:p>
        </p:txBody>
      </p:sp>
      <p:sp>
        <p:nvSpPr>
          <p:cNvPr id="61" name="Rectangle 60">
            <a:extLst>
              <a:ext uri="{FF2B5EF4-FFF2-40B4-BE49-F238E27FC236}">
                <a16:creationId xmlns:a16="http://schemas.microsoft.com/office/drawing/2014/main" xmlns="" id="{30684D86-C9D1-40C3-A9B6-EC935C7312E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63" name="Freeform 33">
            <a:extLst>
              <a:ext uri="{FF2B5EF4-FFF2-40B4-BE49-F238E27FC236}">
                <a16:creationId xmlns:a16="http://schemas.microsoft.com/office/drawing/2014/main" xmlns="" id="{1EDF7896-F56A-49DA-90F3-F5CE8B9833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Tree>
    <p:extLst>
      <p:ext uri="{BB962C8B-B14F-4D97-AF65-F5344CB8AC3E}">
        <p14:creationId xmlns:p14="http://schemas.microsoft.com/office/powerpoint/2010/main" val="1179971006"/>
      </p:ext>
    </p:extLst>
  </p:cSld>
  <p:clrMapOvr>
    <a:overrideClrMapping bg1="dk1" tx1="lt1" bg2="dk2" tx2="lt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763516C8-F227-4B77-9AA7-61B9A0B782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3BD99C1-24EC-2445-970D-CFCC26F41287}"/>
              </a:ext>
            </a:extLst>
          </p:cNvPr>
          <p:cNvSpPr>
            <a:spLocks noGrp="1"/>
          </p:cNvSpPr>
          <p:nvPr>
            <p:ph type="title"/>
          </p:nvPr>
        </p:nvSpPr>
        <p:spPr>
          <a:xfrm>
            <a:off x="2207575" y="3019071"/>
            <a:ext cx="8911687" cy="778589"/>
          </a:xfrm>
        </p:spPr>
        <p:txBody>
          <a:bodyPr anchor="b">
            <a:normAutofit fontScale="90000"/>
          </a:bodyPr>
          <a:lstStyle/>
          <a:p>
            <a:pPr>
              <a:lnSpc>
                <a:spcPct val="90000"/>
              </a:lnSpc>
            </a:pPr>
            <a:r>
              <a:rPr lang="en-US" sz="2400" b="1" dirty="0"/>
              <a:t/>
            </a:r>
            <a:br>
              <a:rPr lang="en-US" sz="2400" b="1" dirty="0"/>
            </a:br>
            <a:r>
              <a:rPr lang="en-US" sz="4400" b="1" dirty="0"/>
              <a:t>My additions to his plan</a:t>
            </a:r>
          </a:p>
        </p:txBody>
      </p:sp>
      <p:sp>
        <p:nvSpPr>
          <p:cNvPr id="12" name="Rectangle 11">
            <a:extLst>
              <a:ext uri="{FF2B5EF4-FFF2-40B4-BE49-F238E27FC236}">
                <a16:creationId xmlns:a16="http://schemas.microsoft.com/office/drawing/2014/main" xmlns="" id="{D91B420C-C4C8-44DF-96B2-FBD1014646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 group of people posing for a photo&#10;&#10;Description automatically generated">
            <a:extLst>
              <a:ext uri="{FF2B5EF4-FFF2-40B4-BE49-F238E27FC236}">
                <a16:creationId xmlns:a16="http://schemas.microsoft.com/office/drawing/2014/main" xmlns="" id="{04B261B2-A1C0-F14B-B4C9-9DEBB40475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575" y="256554"/>
            <a:ext cx="8923813" cy="2543286"/>
          </a:xfrm>
          <a:prstGeom prst="rect">
            <a:avLst/>
          </a:prstGeom>
          <a:ln>
            <a:gradFill flip="none" rotWithShape="1">
              <a:gsLst>
                <a:gs pos="27010">
                  <a:srgbClr val="FAD0C4"/>
                </a:gs>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tileRect r="-100000" b="-100000"/>
            </a:gradFill>
          </a:ln>
        </p:spPr>
      </p:pic>
      <p:sp>
        <p:nvSpPr>
          <p:cNvPr id="14" name="Freeform 33">
            <a:extLst>
              <a:ext uri="{FF2B5EF4-FFF2-40B4-BE49-F238E27FC236}">
                <a16:creationId xmlns:a16="http://schemas.microsoft.com/office/drawing/2014/main" xmlns="" id="{070928B1-3E69-44AC-A1EE-B4E4270A7A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69172"/>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3" name="Content Placeholder 2">
            <a:extLst>
              <a:ext uri="{FF2B5EF4-FFF2-40B4-BE49-F238E27FC236}">
                <a16:creationId xmlns:a16="http://schemas.microsoft.com/office/drawing/2014/main" xmlns="" id="{7E4D1F00-860A-0F4B-8D73-8D2A82AF4202}"/>
              </a:ext>
            </a:extLst>
          </p:cNvPr>
          <p:cNvSpPr>
            <a:spLocks noGrp="1"/>
          </p:cNvSpPr>
          <p:nvPr>
            <p:ph idx="1"/>
          </p:nvPr>
        </p:nvSpPr>
        <p:spPr>
          <a:xfrm>
            <a:off x="2207575" y="3824234"/>
            <a:ext cx="10142548" cy="3097763"/>
          </a:xfrm>
        </p:spPr>
        <p:txBody>
          <a:bodyPr>
            <a:normAutofit fontScale="85000" lnSpcReduction="20000"/>
          </a:bodyPr>
          <a:lstStyle/>
          <a:p>
            <a:r>
              <a:rPr lang="en-US" sz="3600" b="1" i="1" dirty="0">
                <a:solidFill>
                  <a:srgbClr val="FF0000"/>
                </a:solidFill>
              </a:rPr>
              <a:t>Idea #1:  </a:t>
            </a:r>
            <a:r>
              <a:rPr lang="en-US" sz="2800" dirty="0"/>
              <a:t/>
            </a:r>
            <a:br>
              <a:rPr lang="en-US" sz="2800" dirty="0"/>
            </a:br>
            <a:endParaRPr lang="en-US" sz="2800" dirty="0"/>
          </a:p>
          <a:p>
            <a:r>
              <a:rPr lang="en-US" sz="4600" dirty="0"/>
              <a:t>Contribute, but not at own campus</a:t>
            </a:r>
          </a:p>
          <a:p>
            <a:r>
              <a:rPr lang="en-US" sz="4600" dirty="0"/>
              <a:t>Retention of faculty/staff/students</a:t>
            </a:r>
          </a:p>
          <a:p>
            <a:r>
              <a:rPr lang="en-US" sz="4600" dirty="0"/>
              <a:t>Query emeriti, then coordinate invitations to Distinguished </a:t>
            </a:r>
            <a:r>
              <a:rPr lang="en-US" sz="4600" b="1" i="1" dirty="0"/>
              <a:t>in the region</a:t>
            </a:r>
          </a:p>
          <a:p>
            <a:endParaRPr lang="en-US" dirty="0"/>
          </a:p>
        </p:txBody>
      </p:sp>
    </p:spTree>
    <p:extLst>
      <p:ext uri="{BB962C8B-B14F-4D97-AF65-F5344CB8AC3E}">
        <p14:creationId xmlns:p14="http://schemas.microsoft.com/office/powerpoint/2010/main" val="750850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52496" y="1626246"/>
            <a:ext cx="7178566" cy="61247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Helvetica Neue"/>
                <a:ea typeface="+mn-ea"/>
                <a:cs typeface="+mn-cs"/>
              </a:rPr>
              <a:t>Independently and in collaboration with local governments, businesses, and not-for-profits in the Hudson Valley and throughout New York State, The Benjamin Center</a:t>
            </a:r>
            <a:br>
              <a:rPr kumimoji="0" lang="en-US" sz="2800" b="0" i="0" u="none" strike="noStrike" kern="1200" cap="none" spc="0" normalizeH="0" baseline="0" noProof="0" dirty="0">
                <a:ln>
                  <a:noFill/>
                </a:ln>
                <a:solidFill>
                  <a:srgbClr val="333333"/>
                </a:solidFill>
                <a:effectLst/>
                <a:uLnTx/>
                <a:uFillTx/>
                <a:latin typeface="Helvetica Neue"/>
                <a:ea typeface="+mn-ea"/>
                <a:cs typeface="+mn-cs"/>
              </a:rPr>
            </a:br>
            <a:r>
              <a:rPr kumimoji="0" lang="en-US" sz="2800" b="0" i="0" u="none" strike="noStrike" kern="1200" cap="none" spc="0" normalizeH="0" baseline="0" noProof="0" dirty="0">
                <a:ln>
                  <a:noFill/>
                </a:ln>
                <a:solidFill>
                  <a:srgbClr val="333333"/>
                </a:solidFill>
                <a:effectLst/>
                <a:uLnTx/>
                <a:uFillTx/>
                <a:latin typeface="Helvetica Neue"/>
                <a:ea typeface="+mn-ea"/>
                <a:cs typeface="+mn-cs"/>
              </a:rPr>
              <a:t>•    conducts studies on topics of regional and statewide importance</a:t>
            </a:r>
            <a:br>
              <a:rPr kumimoji="0" lang="en-US" sz="2800" b="0" i="0" u="none" strike="noStrike" kern="1200" cap="none" spc="0" normalizeH="0" baseline="0" noProof="0" dirty="0">
                <a:ln>
                  <a:noFill/>
                </a:ln>
                <a:solidFill>
                  <a:srgbClr val="333333"/>
                </a:solidFill>
                <a:effectLst/>
                <a:uLnTx/>
                <a:uFillTx/>
                <a:latin typeface="Helvetica Neue"/>
                <a:ea typeface="+mn-ea"/>
                <a:cs typeface="+mn-cs"/>
              </a:rPr>
            </a:br>
            <a:r>
              <a:rPr kumimoji="0" lang="en-US" sz="2800" b="0" i="0" u="none" strike="noStrike" kern="1200" cap="none" spc="0" normalizeH="0" baseline="0" noProof="0" dirty="0">
                <a:ln>
                  <a:noFill/>
                </a:ln>
                <a:solidFill>
                  <a:srgbClr val="333333"/>
                </a:solidFill>
                <a:effectLst/>
                <a:uLnTx/>
                <a:uFillTx/>
                <a:latin typeface="Helvetica Neue"/>
                <a:ea typeface="+mn-ea"/>
                <a:cs typeface="+mn-cs"/>
              </a:rPr>
              <a:t>•    brings visibility and focus to these matters</a:t>
            </a:r>
            <a:br>
              <a:rPr kumimoji="0" lang="en-US" sz="2800" b="0" i="0" u="none" strike="noStrike" kern="1200" cap="none" spc="0" normalizeH="0" baseline="0" noProof="0" dirty="0">
                <a:ln>
                  <a:noFill/>
                </a:ln>
                <a:solidFill>
                  <a:srgbClr val="333333"/>
                </a:solidFill>
                <a:effectLst/>
                <a:uLnTx/>
                <a:uFillTx/>
                <a:latin typeface="Helvetica Neue"/>
                <a:ea typeface="+mn-ea"/>
                <a:cs typeface="+mn-cs"/>
              </a:rPr>
            </a:br>
            <a:r>
              <a:rPr kumimoji="0" lang="en-US" sz="2800" b="0" i="0" u="none" strike="noStrike" kern="1200" cap="none" spc="0" normalizeH="0" baseline="0" noProof="0" dirty="0">
                <a:ln>
                  <a:noFill/>
                </a:ln>
                <a:solidFill>
                  <a:srgbClr val="333333"/>
                </a:solidFill>
                <a:effectLst/>
                <a:uLnTx/>
                <a:uFillTx/>
                <a:latin typeface="Helvetica Neue"/>
                <a:ea typeface="+mn-ea"/>
                <a:cs typeface="+mn-cs"/>
              </a:rPr>
              <a:t>•    fosters communities working together to better serve our citizenry</a:t>
            </a:r>
            <a:br>
              <a:rPr kumimoji="0" lang="en-US" sz="2800" b="0" i="0" u="none" strike="noStrike" kern="1200" cap="none" spc="0" normalizeH="0" baseline="0" noProof="0" dirty="0">
                <a:ln>
                  <a:noFill/>
                </a:ln>
                <a:solidFill>
                  <a:srgbClr val="333333"/>
                </a:solidFill>
                <a:effectLst/>
                <a:uLnTx/>
                <a:uFillTx/>
                <a:latin typeface="Helvetica Neue"/>
                <a:ea typeface="+mn-ea"/>
                <a:cs typeface="+mn-cs"/>
              </a:rPr>
            </a:br>
            <a:r>
              <a:rPr kumimoji="0" lang="en-US" sz="2800" b="0" i="0" u="none" strike="noStrike" kern="1200" cap="none" spc="0" normalizeH="0" baseline="0" noProof="0" dirty="0">
                <a:ln>
                  <a:noFill/>
                </a:ln>
                <a:solidFill>
                  <a:srgbClr val="333333"/>
                </a:solidFill>
                <a:effectLst/>
                <a:uLnTx/>
                <a:uFillTx/>
                <a:latin typeface="Helvetica Neue"/>
                <a:ea typeface="+mn-ea"/>
                <a:cs typeface="+mn-cs"/>
              </a:rPr>
              <a:t>•    and advances the public interest in our region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The Benjamin Cen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47" y="1626246"/>
            <a:ext cx="2524563" cy="23619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2111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39EE869B-085D-43B3-AED8-9B06556124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2" name="Rectangle 11">
            <a:extLst>
              <a:ext uri="{FF2B5EF4-FFF2-40B4-BE49-F238E27FC236}">
                <a16:creationId xmlns:a16="http://schemas.microsoft.com/office/drawing/2014/main" xmlns="" id="{C54E744A-A072-47AF-981A-37186176C2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8229600" cy="6858000"/>
          </a:xfrm>
          <a:prstGeom prst="rect">
            <a:avLst/>
          </a:prstGeom>
          <a:solidFill>
            <a:schemeClr val="tx2">
              <a:lumMod val="10000"/>
              <a:alpha val="9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5" name="Picture 4" descr="A cup of coffee and a vase of flowers on a table&#10;&#10;Description automatically generated">
            <a:extLst>
              <a:ext uri="{FF2B5EF4-FFF2-40B4-BE49-F238E27FC236}">
                <a16:creationId xmlns:a16="http://schemas.microsoft.com/office/drawing/2014/main" xmlns="" id="{6A94A109-1FE0-4B4E-9BF9-58005E9C0A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229598" y="10"/>
            <a:ext cx="3962401" cy="6857990"/>
          </a:xfrm>
          <a:prstGeom prst="rect">
            <a:avLst/>
          </a:prstGeom>
        </p:spPr>
      </p:pic>
      <p:sp>
        <p:nvSpPr>
          <p:cNvPr id="14" name="Freeform 5">
            <a:extLst>
              <a:ext uri="{FF2B5EF4-FFF2-40B4-BE49-F238E27FC236}">
                <a16:creationId xmlns:a16="http://schemas.microsoft.com/office/drawing/2014/main" xmlns="" id="{F0254341-1068-4FB7-8AEF-220C6EB41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1" y="659027"/>
            <a:ext cx="9042690" cy="1035152"/>
          </a:xfrm>
          <a:custGeom>
            <a:avLst/>
            <a:gdLst>
              <a:gd name="T0" fmla="*/ 1900 w 1902"/>
              <a:gd name="T1" fmla="*/ 77 h 163"/>
              <a:gd name="T2" fmla="*/ 1826 w 1902"/>
              <a:gd name="T3" fmla="*/ 3 h 163"/>
              <a:gd name="T4" fmla="*/ 1825 w 1902"/>
              <a:gd name="T5" fmla="*/ 2 h 163"/>
              <a:gd name="T6" fmla="*/ 1819 w 1902"/>
              <a:gd name="T7" fmla="*/ 0 h 163"/>
              <a:gd name="T8" fmla="*/ 1363 w 1902"/>
              <a:gd name="T9" fmla="*/ 0 h 163"/>
              <a:gd name="T10" fmla="*/ 1348 w 1902"/>
              <a:gd name="T11" fmla="*/ 0 h 163"/>
              <a:gd name="T12" fmla="*/ 1225 w 1902"/>
              <a:gd name="T13" fmla="*/ 0 h 163"/>
              <a:gd name="T14" fmla="*/ 1033 w 1902"/>
              <a:gd name="T15" fmla="*/ 0 h 163"/>
              <a:gd name="T16" fmla="*/ 892 w 1902"/>
              <a:gd name="T17" fmla="*/ 0 h 163"/>
              <a:gd name="T18" fmla="*/ 786 w 1902"/>
              <a:gd name="T19" fmla="*/ 0 h 163"/>
              <a:gd name="T20" fmla="*/ 577 w 1902"/>
              <a:gd name="T21" fmla="*/ 0 h 163"/>
              <a:gd name="T22" fmla="*/ 562 w 1902"/>
              <a:gd name="T23" fmla="*/ 0 h 163"/>
              <a:gd name="T24" fmla="*/ 439 w 1902"/>
              <a:gd name="T25" fmla="*/ 0 h 163"/>
              <a:gd name="T26" fmla="*/ 106 w 1902"/>
              <a:gd name="T27" fmla="*/ 0 h 163"/>
              <a:gd name="T28" fmla="*/ 0 w 1902"/>
              <a:gd name="T29" fmla="*/ 0 h 163"/>
              <a:gd name="T30" fmla="*/ 0 w 1902"/>
              <a:gd name="T31" fmla="*/ 163 h 163"/>
              <a:gd name="T32" fmla="*/ 106 w 1902"/>
              <a:gd name="T33" fmla="*/ 163 h 163"/>
              <a:gd name="T34" fmla="*/ 439 w 1902"/>
              <a:gd name="T35" fmla="*/ 163 h 163"/>
              <a:gd name="T36" fmla="*/ 562 w 1902"/>
              <a:gd name="T37" fmla="*/ 163 h 163"/>
              <a:gd name="T38" fmla="*/ 577 w 1902"/>
              <a:gd name="T39" fmla="*/ 163 h 163"/>
              <a:gd name="T40" fmla="*/ 786 w 1902"/>
              <a:gd name="T41" fmla="*/ 163 h 163"/>
              <a:gd name="T42" fmla="*/ 892 w 1902"/>
              <a:gd name="T43" fmla="*/ 163 h 163"/>
              <a:gd name="T44" fmla="*/ 1033 w 1902"/>
              <a:gd name="T45" fmla="*/ 163 h 163"/>
              <a:gd name="T46" fmla="*/ 1225 w 1902"/>
              <a:gd name="T47" fmla="*/ 163 h 163"/>
              <a:gd name="T48" fmla="*/ 1348 w 1902"/>
              <a:gd name="T49" fmla="*/ 163 h 163"/>
              <a:gd name="T50" fmla="*/ 1363 w 1902"/>
              <a:gd name="T51" fmla="*/ 163 h 163"/>
              <a:gd name="T52" fmla="*/ 1819 w 1902"/>
              <a:gd name="T53" fmla="*/ 163 h 163"/>
              <a:gd name="T54" fmla="*/ 1825 w 1902"/>
              <a:gd name="T55" fmla="*/ 161 h 163"/>
              <a:gd name="T56" fmla="*/ 1826 w 1902"/>
              <a:gd name="T57" fmla="*/ 160 h 163"/>
              <a:gd name="T58" fmla="*/ 1900 w 1902"/>
              <a:gd name="T59" fmla="*/ 86 h 163"/>
              <a:gd name="T60" fmla="*/ 1900 w 1902"/>
              <a:gd name="T61"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902" h="163">
                <a:moveTo>
                  <a:pt x="1900" y="77"/>
                </a:moveTo>
                <a:cubicBezTo>
                  <a:pt x="1826" y="3"/>
                  <a:pt x="1826" y="3"/>
                  <a:pt x="1826" y="3"/>
                </a:cubicBezTo>
                <a:cubicBezTo>
                  <a:pt x="1825" y="2"/>
                  <a:pt x="1825" y="2"/>
                  <a:pt x="1825" y="2"/>
                </a:cubicBezTo>
                <a:cubicBezTo>
                  <a:pt x="1823" y="1"/>
                  <a:pt x="1821" y="0"/>
                  <a:pt x="1819" y="0"/>
                </a:cubicBezTo>
                <a:cubicBezTo>
                  <a:pt x="1363" y="0"/>
                  <a:pt x="1363" y="0"/>
                  <a:pt x="1363" y="0"/>
                </a:cubicBezTo>
                <a:cubicBezTo>
                  <a:pt x="1348" y="0"/>
                  <a:pt x="1348" y="0"/>
                  <a:pt x="1348" y="0"/>
                </a:cubicBezTo>
                <a:cubicBezTo>
                  <a:pt x="1225" y="0"/>
                  <a:pt x="1225" y="0"/>
                  <a:pt x="1225" y="0"/>
                </a:cubicBezTo>
                <a:cubicBezTo>
                  <a:pt x="1033" y="0"/>
                  <a:pt x="1033" y="0"/>
                  <a:pt x="1033" y="0"/>
                </a:cubicBezTo>
                <a:cubicBezTo>
                  <a:pt x="892" y="0"/>
                  <a:pt x="892" y="0"/>
                  <a:pt x="892" y="0"/>
                </a:cubicBezTo>
                <a:cubicBezTo>
                  <a:pt x="786" y="0"/>
                  <a:pt x="786" y="0"/>
                  <a:pt x="786" y="0"/>
                </a:cubicBezTo>
                <a:cubicBezTo>
                  <a:pt x="577" y="0"/>
                  <a:pt x="577" y="0"/>
                  <a:pt x="577" y="0"/>
                </a:cubicBezTo>
                <a:cubicBezTo>
                  <a:pt x="562" y="0"/>
                  <a:pt x="562" y="0"/>
                  <a:pt x="562" y="0"/>
                </a:cubicBezTo>
                <a:cubicBezTo>
                  <a:pt x="439" y="0"/>
                  <a:pt x="439" y="0"/>
                  <a:pt x="439" y="0"/>
                </a:cubicBezTo>
                <a:cubicBezTo>
                  <a:pt x="106" y="0"/>
                  <a:pt x="106" y="0"/>
                  <a:pt x="106" y="0"/>
                </a:cubicBezTo>
                <a:cubicBezTo>
                  <a:pt x="0" y="0"/>
                  <a:pt x="0" y="0"/>
                  <a:pt x="0" y="0"/>
                </a:cubicBezTo>
                <a:cubicBezTo>
                  <a:pt x="0" y="163"/>
                  <a:pt x="0" y="163"/>
                  <a:pt x="0" y="163"/>
                </a:cubicBezTo>
                <a:cubicBezTo>
                  <a:pt x="106" y="163"/>
                  <a:pt x="106" y="163"/>
                  <a:pt x="106" y="163"/>
                </a:cubicBezTo>
                <a:cubicBezTo>
                  <a:pt x="439" y="163"/>
                  <a:pt x="439" y="163"/>
                  <a:pt x="439" y="163"/>
                </a:cubicBezTo>
                <a:cubicBezTo>
                  <a:pt x="562" y="163"/>
                  <a:pt x="562" y="163"/>
                  <a:pt x="562" y="163"/>
                </a:cubicBezTo>
                <a:cubicBezTo>
                  <a:pt x="577" y="163"/>
                  <a:pt x="577" y="163"/>
                  <a:pt x="577" y="163"/>
                </a:cubicBezTo>
                <a:cubicBezTo>
                  <a:pt x="786" y="163"/>
                  <a:pt x="786" y="163"/>
                  <a:pt x="786" y="163"/>
                </a:cubicBezTo>
                <a:cubicBezTo>
                  <a:pt x="892" y="163"/>
                  <a:pt x="892" y="163"/>
                  <a:pt x="892" y="163"/>
                </a:cubicBezTo>
                <a:cubicBezTo>
                  <a:pt x="1033" y="163"/>
                  <a:pt x="1033" y="163"/>
                  <a:pt x="1033" y="163"/>
                </a:cubicBezTo>
                <a:cubicBezTo>
                  <a:pt x="1225" y="163"/>
                  <a:pt x="1225" y="163"/>
                  <a:pt x="1225" y="163"/>
                </a:cubicBezTo>
                <a:cubicBezTo>
                  <a:pt x="1348" y="163"/>
                  <a:pt x="1348" y="163"/>
                  <a:pt x="1348" y="163"/>
                </a:cubicBezTo>
                <a:cubicBezTo>
                  <a:pt x="1363" y="163"/>
                  <a:pt x="1363" y="163"/>
                  <a:pt x="1363" y="163"/>
                </a:cubicBezTo>
                <a:cubicBezTo>
                  <a:pt x="1819" y="163"/>
                  <a:pt x="1819" y="163"/>
                  <a:pt x="1819" y="163"/>
                </a:cubicBezTo>
                <a:cubicBezTo>
                  <a:pt x="1821" y="163"/>
                  <a:pt x="1823" y="162"/>
                  <a:pt x="1825" y="161"/>
                </a:cubicBezTo>
                <a:cubicBezTo>
                  <a:pt x="1825" y="160"/>
                  <a:pt x="1825" y="160"/>
                  <a:pt x="1826" y="160"/>
                </a:cubicBezTo>
                <a:cubicBezTo>
                  <a:pt x="1900" y="86"/>
                  <a:pt x="1900" y="86"/>
                  <a:pt x="1900" y="86"/>
                </a:cubicBezTo>
                <a:cubicBezTo>
                  <a:pt x="1902" y="83"/>
                  <a:pt x="1902" y="79"/>
                  <a:pt x="1900"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3BD99C1-24EC-2445-970D-CFCC26F41287}"/>
              </a:ext>
            </a:extLst>
          </p:cNvPr>
          <p:cNvSpPr>
            <a:spLocks noGrp="1"/>
          </p:cNvSpPr>
          <p:nvPr>
            <p:ph type="title"/>
          </p:nvPr>
        </p:nvSpPr>
        <p:spPr>
          <a:xfrm>
            <a:off x="541867" y="787400"/>
            <a:ext cx="7145866" cy="778933"/>
          </a:xfrm>
        </p:spPr>
        <p:txBody>
          <a:bodyPr anchor="ctr">
            <a:normAutofit/>
          </a:bodyPr>
          <a:lstStyle/>
          <a:p>
            <a:r>
              <a:rPr lang="en-US" sz="3200" b="1" i="1" dirty="0">
                <a:solidFill>
                  <a:srgbClr val="FEFFFF"/>
                </a:solidFill>
              </a:rPr>
              <a:t>My Idea #2:</a:t>
            </a:r>
            <a:endParaRPr lang="en-US" sz="3200" b="1" dirty="0">
              <a:solidFill>
                <a:srgbClr val="FEFFFF"/>
              </a:solidFill>
            </a:endParaRPr>
          </a:p>
        </p:txBody>
      </p:sp>
      <p:sp>
        <p:nvSpPr>
          <p:cNvPr id="3" name="Content Placeholder 2">
            <a:extLst>
              <a:ext uri="{FF2B5EF4-FFF2-40B4-BE49-F238E27FC236}">
                <a16:creationId xmlns:a16="http://schemas.microsoft.com/office/drawing/2014/main" xmlns="" id="{7E4D1F00-860A-0F4B-8D73-8D2A82AF4202}"/>
              </a:ext>
            </a:extLst>
          </p:cNvPr>
          <p:cNvSpPr>
            <a:spLocks noGrp="1"/>
          </p:cNvSpPr>
          <p:nvPr>
            <p:ph idx="1"/>
          </p:nvPr>
        </p:nvSpPr>
        <p:spPr>
          <a:xfrm>
            <a:off x="541866" y="2032000"/>
            <a:ext cx="7145867" cy="3879222"/>
          </a:xfrm>
        </p:spPr>
        <p:txBody>
          <a:bodyPr>
            <a:normAutofit lnSpcReduction="10000"/>
          </a:bodyPr>
          <a:lstStyle/>
          <a:p>
            <a:r>
              <a:rPr lang="en-US" sz="3600" dirty="0">
                <a:solidFill>
                  <a:srgbClr val="FEFFFF"/>
                </a:solidFill>
              </a:rPr>
              <a:t>Time limited/specific</a:t>
            </a:r>
            <a:br>
              <a:rPr lang="en-US" sz="3600" dirty="0">
                <a:solidFill>
                  <a:srgbClr val="FEFFFF"/>
                </a:solidFill>
              </a:rPr>
            </a:br>
            <a:endParaRPr lang="en-US" sz="3600" dirty="0">
              <a:solidFill>
                <a:srgbClr val="FEFFFF"/>
              </a:solidFill>
            </a:endParaRPr>
          </a:p>
          <a:p>
            <a:r>
              <a:rPr lang="en-US" sz="3600" dirty="0">
                <a:solidFill>
                  <a:srgbClr val="FEFFFF"/>
                </a:solidFill>
              </a:rPr>
              <a:t>Either campus or Distinguished participant </a:t>
            </a:r>
            <a:br>
              <a:rPr lang="en-US" sz="3600" dirty="0">
                <a:solidFill>
                  <a:srgbClr val="FEFFFF"/>
                </a:solidFill>
              </a:rPr>
            </a:br>
            <a:r>
              <a:rPr lang="en-US" sz="3600" dirty="0">
                <a:solidFill>
                  <a:srgbClr val="FEFFFF"/>
                </a:solidFill>
              </a:rPr>
              <a:t>can opt out after any cycle of involvement, with no hard feelings</a:t>
            </a:r>
          </a:p>
          <a:p>
            <a:endParaRPr lang="en-US" dirty="0">
              <a:solidFill>
                <a:srgbClr val="FEFFFF"/>
              </a:solidFill>
            </a:endParaRPr>
          </a:p>
        </p:txBody>
      </p:sp>
    </p:spTree>
    <p:extLst>
      <p:ext uri="{BB962C8B-B14F-4D97-AF65-F5344CB8AC3E}">
        <p14:creationId xmlns:p14="http://schemas.microsoft.com/office/powerpoint/2010/main" val="2471351672"/>
      </p:ext>
    </p:extLst>
  </p:cSld>
  <p:clrMapOvr>
    <a:overrideClrMapping bg1="dk1" tx1="lt1" bg2="dk2" tx2="lt2" accent1="accent1" accent2="accent2" accent3="accent3" accent4="accent4" accent5="accent5" accent6="accent6" hlink="hlink" folHlink="folHlink"/>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xmlns="" id="{7398C59F-5A18-487B-91D6-B955AACF2E5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 y="228600"/>
            <a:ext cx="2851523" cy="6638625"/>
            <a:chOff x="2487613" y="285750"/>
            <a:chExt cx="2428875" cy="5654676"/>
          </a:xfrm>
        </p:grpSpPr>
        <p:sp>
          <p:nvSpPr>
            <p:cNvPr id="62" name="Freeform 11">
              <a:extLst>
                <a:ext uri="{FF2B5EF4-FFF2-40B4-BE49-F238E27FC236}">
                  <a16:creationId xmlns:a16="http://schemas.microsoft.com/office/drawing/2014/main" xmlns="" id="{0557FAFE-C7C3-47EC-A4F5-9B21663192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63" name="Freeform 12">
              <a:extLst>
                <a:ext uri="{FF2B5EF4-FFF2-40B4-BE49-F238E27FC236}">
                  <a16:creationId xmlns:a16="http://schemas.microsoft.com/office/drawing/2014/main" xmlns="" id="{95BC28FB-3882-4674-9D79-EA58BEB7CE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64" name="Freeform 13">
              <a:extLst>
                <a:ext uri="{FF2B5EF4-FFF2-40B4-BE49-F238E27FC236}">
                  <a16:creationId xmlns:a16="http://schemas.microsoft.com/office/drawing/2014/main" xmlns="" id="{9C6EC892-83F9-402F-8552-0AD7C0556E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65" name="Freeform 14">
              <a:extLst>
                <a:ext uri="{FF2B5EF4-FFF2-40B4-BE49-F238E27FC236}">
                  <a16:creationId xmlns:a16="http://schemas.microsoft.com/office/drawing/2014/main" xmlns="" id="{18387766-037C-4EF0-8471-D19CBF2A43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66" name="Freeform 15">
              <a:extLst>
                <a:ext uri="{FF2B5EF4-FFF2-40B4-BE49-F238E27FC236}">
                  <a16:creationId xmlns:a16="http://schemas.microsoft.com/office/drawing/2014/main" xmlns="" id="{1E364F38-6F3A-476A-93E6-962EA817C4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67" name="Freeform 16">
              <a:extLst>
                <a:ext uri="{FF2B5EF4-FFF2-40B4-BE49-F238E27FC236}">
                  <a16:creationId xmlns:a16="http://schemas.microsoft.com/office/drawing/2014/main" xmlns="" id="{35C335A4-1E67-4293-8BE2-DFB085D4FB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68" name="Freeform 17">
              <a:extLst>
                <a:ext uri="{FF2B5EF4-FFF2-40B4-BE49-F238E27FC236}">
                  <a16:creationId xmlns:a16="http://schemas.microsoft.com/office/drawing/2014/main" xmlns="" id="{9A8A0F10-2C98-4297-9F92-5D95533927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69" name="Freeform 18">
              <a:extLst>
                <a:ext uri="{FF2B5EF4-FFF2-40B4-BE49-F238E27FC236}">
                  <a16:creationId xmlns:a16="http://schemas.microsoft.com/office/drawing/2014/main" xmlns="" id="{C3B112A3-006E-4008-A778-DB5F6A09D5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70" name="Freeform 19">
              <a:extLst>
                <a:ext uri="{FF2B5EF4-FFF2-40B4-BE49-F238E27FC236}">
                  <a16:creationId xmlns:a16="http://schemas.microsoft.com/office/drawing/2014/main" xmlns="" id="{E5E62767-5C25-4C49-9568-432433A3C5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71" name="Freeform 20">
              <a:extLst>
                <a:ext uri="{FF2B5EF4-FFF2-40B4-BE49-F238E27FC236}">
                  <a16:creationId xmlns:a16="http://schemas.microsoft.com/office/drawing/2014/main" xmlns="" id="{598EC006-77B1-42BA-B815-66CCB9B170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72" name="Freeform 21">
              <a:extLst>
                <a:ext uri="{FF2B5EF4-FFF2-40B4-BE49-F238E27FC236}">
                  <a16:creationId xmlns:a16="http://schemas.microsoft.com/office/drawing/2014/main" xmlns="" id="{A144ED09-DA06-491D-95A8-AB3DED4329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73" name="Freeform 22">
              <a:extLst>
                <a:ext uri="{FF2B5EF4-FFF2-40B4-BE49-F238E27FC236}">
                  <a16:creationId xmlns:a16="http://schemas.microsoft.com/office/drawing/2014/main" xmlns="" id="{1CB00BD2-11CD-4A38-8F38-02B0D1105E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75" name="Group 74">
            <a:extLst>
              <a:ext uri="{FF2B5EF4-FFF2-40B4-BE49-F238E27FC236}">
                <a16:creationId xmlns:a16="http://schemas.microsoft.com/office/drawing/2014/main" xmlns="" id="{520234FB-542E-4550-9C2F-1B56FD41A1C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7224" y="-786"/>
            <a:ext cx="2356675" cy="6854040"/>
            <a:chOff x="6627813" y="194833"/>
            <a:chExt cx="1952625" cy="5678918"/>
          </a:xfrm>
        </p:grpSpPr>
        <p:sp>
          <p:nvSpPr>
            <p:cNvPr id="76" name="Freeform 27">
              <a:extLst>
                <a:ext uri="{FF2B5EF4-FFF2-40B4-BE49-F238E27FC236}">
                  <a16:creationId xmlns:a16="http://schemas.microsoft.com/office/drawing/2014/main" xmlns="" id="{41FCE1F3-DEB3-47CD-90FF-7DABB4AF45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77" name="Freeform 28">
              <a:extLst>
                <a:ext uri="{FF2B5EF4-FFF2-40B4-BE49-F238E27FC236}">
                  <a16:creationId xmlns:a16="http://schemas.microsoft.com/office/drawing/2014/main" xmlns="" id="{5708E488-C19B-452C-B197-6F1C34F6E7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78" name="Freeform 29">
              <a:extLst>
                <a:ext uri="{FF2B5EF4-FFF2-40B4-BE49-F238E27FC236}">
                  <a16:creationId xmlns:a16="http://schemas.microsoft.com/office/drawing/2014/main" xmlns="" id="{89D3FD25-890E-4981-A71D-EE796873D7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79" name="Freeform 30">
              <a:extLst>
                <a:ext uri="{FF2B5EF4-FFF2-40B4-BE49-F238E27FC236}">
                  <a16:creationId xmlns:a16="http://schemas.microsoft.com/office/drawing/2014/main" xmlns="" id="{51B5414C-556A-47CB-8EE2-974A85A7A4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80" name="Freeform 31">
              <a:extLst>
                <a:ext uri="{FF2B5EF4-FFF2-40B4-BE49-F238E27FC236}">
                  <a16:creationId xmlns:a16="http://schemas.microsoft.com/office/drawing/2014/main" xmlns="" id="{1C02B20C-2B27-4B75-8AEE-A5D2E2674B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81" name="Freeform 32">
              <a:extLst>
                <a:ext uri="{FF2B5EF4-FFF2-40B4-BE49-F238E27FC236}">
                  <a16:creationId xmlns:a16="http://schemas.microsoft.com/office/drawing/2014/main" xmlns="" id="{54427714-F9AA-4F93-BD1D-400F1EA93F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82" name="Freeform 33">
              <a:extLst>
                <a:ext uri="{FF2B5EF4-FFF2-40B4-BE49-F238E27FC236}">
                  <a16:creationId xmlns:a16="http://schemas.microsoft.com/office/drawing/2014/main" xmlns="" id="{28A77D6A-9E81-497F-ABCC-2695BB5ADD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83" name="Freeform 34">
              <a:extLst>
                <a:ext uri="{FF2B5EF4-FFF2-40B4-BE49-F238E27FC236}">
                  <a16:creationId xmlns:a16="http://schemas.microsoft.com/office/drawing/2014/main" xmlns="" id="{2A1533BA-1478-4F7C-8E24-3F3E905050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84" name="Freeform 35">
              <a:extLst>
                <a:ext uri="{FF2B5EF4-FFF2-40B4-BE49-F238E27FC236}">
                  <a16:creationId xmlns:a16="http://schemas.microsoft.com/office/drawing/2014/main" xmlns="" id="{39686201-E633-40FD-A80A-1E28AD52E3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85" name="Freeform 36">
              <a:extLst>
                <a:ext uri="{FF2B5EF4-FFF2-40B4-BE49-F238E27FC236}">
                  <a16:creationId xmlns:a16="http://schemas.microsoft.com/office/drawing/2014/main" xmlns="" id="{76A215C2-F590-4938-810B-F8A79366C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86" name="Freeform 37">
              <a:extLst>
                <a:ext uri="{FF2B5EF4-FFF2-40B4-BE49-F238E27FC236}">
                  <a16:creationId xmlns:a16="http://schemas.microsoft.com/office/drawing/2014/main" xmlns="" id="{85F418E7-330D-4002-8EC8-33C1A897FF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87" name="Freeform 38">
              <a:extLst>
                <a:ext uri="{FF2B5EF4-FFF2-40B4-BE49-F238E27FC236}">
                  <a16:creationId xmlns:a16="http://schemas.microsoft.com/office/drawing/2014/main" xmlns="" id="{8FFE669A-54C9-4436-9566-C5A90F16D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89" name="Rectangle 88">
            <a:extLst>
              <a:ext uri="{FF2B5EF4-FFF2-40B4-BE49-F238E27FC236}">
                <a16:creationId xmlns:a16="http://schemas.microsoft.com/office/drawing/2014/main" xmlns="" id="{DE91395A-2D18-4AF6-A0AC-AAA7189FE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91" name="Freeform 6">
            <a:extLst>
              <a:ext uri="{FF2B5EF4-FFF2-40B4-BE49-F238E27FC236}">
                <a16:creationId xmlns:a16="http://schemas.microsoft.com/office/drawing/2014/main" xmlns="" id="{7BD08880-457D-4C62-A3B5-6A9B0878C7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93" name="Rectangle 92">
            <a:extLst>
              <a:ext uri="{FF2B5EF4-FFF2-40B4-BE49-F238E27FC236}">
                <a16:creationId xmlns:a16="http://schemas.microsoft.com/office/drawing/2014/main" xmlns="" id="{FA94DED7-0A28-4AD9-8747-E94113225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95" name="Rectangle 94">
            <a:extLst>
              <a:ext uri="{FF2B5EF4-FFF2-40B4-BE49-F238E27FC236}">
                <a16:creationId xmlns:a16="http://schemas.microsoft.com/office/drawing/2014/main" xmlns="" id="{6F175609-91A3-416E-BC3D-7548FDE029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97" name="Rectangle 96">
            <a:extLst>
              <a:ext uri="{FF2B5EF4-FFF2-40B4-BE49-F238E27FC236}">
                <a16:creationId xmlns:a16="http://schemas.microsoft.com/office/drawing/2014/main" xmlns="" id="{9A3B0D54-9DF0-4FF8-A0AA-B4234DF358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63BD99C1-24EC-2445-970D-CFCC26F41287}"/>
              </a:ext>
            </a:extLst>
          </p:cNvPr>
          <p:cNvSpPr>
            <a:spLocks noGrp="1"/>
          </p:cNvSpPr>
          <p:nvPr>
            <p:ph type="title"/>
          </p:nvPr>
        </p:nvSpPr>
        <p:spPr>
          <a:xfrm>
            <a:off x="572613" y="695553"/>
            <a:ext cx="3778870" cy="3114818"/>
          </a:xfrm>
        </p:spPr>
        <p:txBody>
          <a:bodyPr vert="horz" lIns="91440" tIns="45720" rIns="91440" bIns="45720" rtlCol="0" anchor="b">
            <a:normAutofit/>
          </a:bodyPr>
          <a:lstStyle/>
          <a:p>
            <a:r>
              <a:rPr lang="en-US" sz="4000" b="1" i="1" dirty="0">
                <a:solidFill>
                  <a:srgbClr val="FF0000"/>
                </a:solidFill>
              </a:rPr>
              <a:t>My Idea #3:</a:t>
            </a:r>
            <a:endParaRPr lang="en-US" sz="4000" b="1" dirty="0">
              <a:solidFill>
                <a:srgbClr val="FF0000"/>
              </a:solidFill>
            </a:endParaRPr>
          </a:p>
        </p:txBody>
      </p:sp>
      <p:pic>
        <p:nvPicPr>
          <p:cNvPr id="5" name="Picture 4" descr="A picture containing table, indoor, wall, plate&#10;&#10;Description automatically generated">
            <a:extLst>
              <a:ext uri="{FF2B5EF4-FFF2-40B4-BE49-F238E27FC236}">
                <a16:creationId xmlns:a16="http://schemas.microsoft.com/office/drawing/2014/main" xmlns="" id="{9EB51778-4250-2D43-867C-3ECD85C5B43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7022"/>
                    </a14:imgEffect>
                    <a14:imgEffect>
                      <a14:saturation sat="89000"/>
                    </a14:imgEffect>
                  </a14:imgLayer>
                </a14:imgProps>
              </a:ext>
              <a:ext uri="{28A0092B-C50C-407E-A947-70E740481C1C}">
                <a14:useLocalDpi xmlns:a14="http://schemas.microsoft.com/office/drawing/2010/main" val="0"/>
              </a:ext>
            </a:extLst>
          </a:blip>
          <a:srcRect/>
          <a:stretch/>
        </p:blipFill>
        <p:spPr>
          <a:xfrm>
            <a:off x="4639733" y="9233"/>
            <a:ext cx="7552267" cy="6857990"/>
          </a:xfrm>
          <a:prstGeom prst="rect">
            <a:avLst/>
          </a:prstGeom>
        </p:spPr>
      </p:pic>
      <p:sp>
        <p:nvSpPr>
          <p:cNvPr id="99" name="Freeform 5">
            <a:extLst>
              <a:ext uri="{FF2B5EF4-FFF2-40B4-BE49-F238E27FC236}">
                <a16:creationId xmlns:a16="http://schemas.microsoft.com/office/drawing/2014/main" xmlns="" id="{64D236DE-BD07-488F-B236-DDEEFFF720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3" name="Content Placeholder 2">
            <a:extLst>
              <a:ext uri="{FF2B5EF4-FFF2-40B4-BE49-F238E27FC236}">
                <a16:creationId xmlns:a16="http://schemas.microsoft.com/office/drawing/2014/main" xmlns="" id="{7E4D1F00-860A-0F4B-8D73-8D2A82AF4202}"/>
              </a:ext>
            </a:extLst>
          </p:cNvPr>
          <p:cNvSpPr>
            <a:spLocks noGrp="1"/>
          </p:cNvSpPr>
          <p:nvPr>
            <p:ph idx="1"/>
          </p:nvPr>
        </p:nvSpPr>
        <p:spPr>
          <a:xfrm>
            <a:off x="128608" y="5188893"/>
            <a:ext cx="5029180" cy="544260"/>
          </a:xfrm>
        </p:spPr>
        <p:txBody>
          <a:bodyPr vert="horz" lIns="91440" tIns="45720" rIns="91440" bIns="45720" rtlCol="0" anchor="ctr">
            <a:noAutofit/>
          </a:bodyPr>
          <a:lstStyle/>
          <a:p>
            <a:pPr marL="0" indent="0">
              <a:lnSpc>
                <a:spcPct val="90000"/>
              </a:lnSpc>
              <a:buNone/>
            </a:pPr>
            <a:r>
              <a:rPr lang="en-US" sz="2800" dirty="0">
                <a:solidFill>
                  <a:srgbClr val="FEFFFF"/>
                </a:solidFill>
              </a:rPr>
              <a:t>Overt expressions of satisfaction/appreciation</a:t>
            </a:r>
          </a:p>
        </p:txBody>
      </p:sp>
    </p:spTree>
    <p:extLst>
      <p:ext uri="{BB962C8B-B14F-4D97-AF65-F5344CB8AC3E}">
        <p14:creationId xmlns:p14="http://schemas.microsoft.com/office/powerpoint/2010/main" val="8341577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xmlns="" id="{3F4C104D-5F30-4811-9376-566B26E4719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2" name="Title 1">
            <a:extLst>
              <a:ext uri="{FF2B5EF4-FFF2-40B4-BE49-F238E27FC236}">
                <a16:creationId xmlns:a16="http://schemas.microsoft.com/office/drawing/2014/main" xmlns="" id="{63BD99C1-24EC-2445-970D-CFCC26F41287}"/>
              </a:ext>
            </a:extLst>
          </p:cNvPr>
          <p:cNvSpPr>
            <a:spLocks noGrp="1"/>
          </p:cNvSpPr>
          <p:nvPr>
            <p:ph type="title"/>
          </p:nvPr>
        </p:nvSpPr>
        <p:spPr>
          <a:xfrm>
            <a:off x="712021" y="631153"/>
            <a:ext cx="3650279" cy="1259894"/>
          </a:xfrm>
        </p:spPr>
        <p:txBody>
          <a:bodyPr>
            <a:normAutofit fontScale="90000"/>
          </a:bodyPr>
          <a:lstStyle/>
          <a:p>
            <a:pPr>
              <a:lnSpc>
                <a:spcPct val="90000"/>
              </a:lnSpc>
            </a:pPr>
            <a:r>
              <a:rPr lang="en-US" sz="3100" b="1" dirty="0"/>
              <a:t>George Vaillant answers the “Why” for emeriti</a:t>
            </a:r>
          </a:p>
        </p:txBody>
      </p:sp>
      <p:sp>
        <p:nvSpPr>
          <p:cNvPr id="25" name="Rectangle 24">
            <a:extLst>
              <a:ext uri="{FF2B5EF4-FFF2-40B4-BE49-F238E27FC236}">
                <a16:creationId xmlns:a16="http://schemas.microsoft.com/office/drawing/2014/main" xmlns="" id="{0815E34B-5D02-4E01-A936-E8E1C0AB6F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xmlns="" id="{7E4D1F00-860A-0F4B-8D73-8D2A82AF4202}"/>
              </a:ext>
            </a:extLst>
          </p:cNvPr>
          <p:cNvSpPr>
            <a:spLocks noGrp="1"/>
          </p:cNvSpPr>
          <p:nvPr>
            <p:ph idx="1"/>
          </p:nvPr>
        </p:nvSpPr>
        <p:spPr>
          <a:xfrm>
            <a:off x="649225" y="2133600"/>
            <a:ext cx="4669224" cy="4433900"/>
          </a:xfrm>
        </p:spPr>
        <p:txBody>
          <a:bodyPr>
            <a:normAutofit fontScale="92500" lnSpcReduction="10000"/>
          </a:bodyPr>
          <a:lstStyle/>
          <a:p>
            <a:r>
              <a:rPr lang="en-US" sz="2800" dirty="0"/>
              <a:t>Middle-aged and older people who invested in the well-being of the next generation were </a:t>
            </a:r>
            <a:r>
              <a:rPr lang="en-US" sz="2800" b="1" i="1" dirty="0"/>
              <a:t>three times as likely to be happy </a:t>
            </a:r>
            <a:r>
              <a:rPr lang="en-US" sz="2800" dirty="0"/>
              <a:t>as those who didn’t make such an effort.  They </a:t>
            </a:r>
            <a:r>
              <a:rPr lang="en-US" sz="2800" b="1" i="1" dirty="0"/>
              <a:t>also lived longer</a:t>
            </a:r>
            <a:r>
              <a:rPr lang="en-US" sz="2800" dirty="0"/>
              <a:t>.</a:t>
            </a:r>
          </a:p>
          <a:p>
            <a:pPr marL="0" indent="0">
              <a:buNone/>
            </a:pPr>
            <a:r>
              <a:rPr lang="en-US" sz="2800" dirty="0"/>
              <a:t>     ----- Harvard Study of </a:t>
            </a:r>
            <a:br>
              <a:rPr lang="en-US" sz="2800" dirty="0"/>
            </a:br>
            <a:r>
              <a:rPr lang="en-US" sz="2800" dirty="0"/>
              <a:t>            Adult Development</a:t>
            </a:r>
          </a:p>
          <a:p>
            <a:pPr marL="0" indent="0">
              <a:buNone/>
            </a:pPr>
            <a:endParaRPr lang="en-US" dirty="0"/>
          </a:p>
        </p:txBody>
      </p:sp>
      <p:pic>
        <p:nvPicPr>
          <p:cNvPr id="7" name="Picture 6" descr="A large white building&#10;&#10;Description automatically generated">
            <a:extLst>
              <a:ext uri="{FF2B5EF4-FFF2-40B4-BE49-F238E27FC236}">
                <a16:creationId xmlns:a16="http://schemas.microsoft.com/office/drawing/2014/main" xmlns="" id="{5594AC1A-3651-924D-B643-390270F22D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642291" y="645106"/>
            <a:ext cx="6065077" cy="5252773"/>
          </a:xfrm>
          <a:prstGeom prst="rect">
            <a:avLst/>
          </a:prstGeom>
        </p:spPr>
      </p:pic>
      <p:sp>
        <p:nvSpPr>
          <p:cNvPr id="27" name="Freeform 11">
            <a:extLst>
              <a:ext uri="{FF2B5EF4-FFF2-40B4-BE49-F238E27FC236}">
                <a16:creationId xmlns:a16="http://schemas.microsoft.com/office/drawing/2014/main" xmlns="" id="{7DE3414B-B032-4710-A468-D3285E38C5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47377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BD99C1-24EC-2445-970D-CFCC26F41287}"/>
              </a:ext>
            </a:extLst>
          </p:cNvPr>
          <p:cNvSpPr>
            <a:spLocks noGrp="1"/>
          </p:cNvSpPr>
          <p:nvPr>
            <p:ph type="title"/>
          </p:nvPr>
        </p:nvSpPr>
        <p:spPr>
          <a:xfrm>
            <a:off x="1898192" y="623190"/>
            <a:ext cx="4137059" cy="1280890"/>
          </a:xfrm>
        </p:spPr>
        <p:txBody>
          <a:bodyPr>
            <a:noAutofit/>
          </a:bodyPr>
          <a:lstStyle/>
          <a:p>
            <a:pPr>
              <a:lnSpc>
                <a:spcPct val="90000"/>
              </a:lnSpc>
            </a:pPr>
            <a:r>
              <a:rPr lang="en-US" b="1" dirty="0"/>
              <a:t>Jane Brody answers the “Why” question for emeriti and for the SUNY &amp; NY:</a:t>
            </a:r>
          </a:p>
        </p:txBody>
      </p:sp>
      <p:sp>
        <p:nvSpPr>
          <p:cNvPr id="3" name="Content Placeholder 2">
            <a:extLst>
              <a:ext uri="{FF2B5EF4-FFF2-40B4-BE49-F238E27FC236}">
                <a16:creationId xmlns:a16="http://schemas.microsoft.com/office/drawing/2014/main" xmlns="" id="{7E4D1F00-860A-0F4B-8D73-8D2A82AF4202}"/>
              </a:ext>
            </a:extLst>
          </p:cNvPr>
          <p:cNvSpPr>
            <a:spLocks noGrp="1"/>
          </p:cNvSpPr>
          <p:nvPr>
            <p:ph idx="1"/>
          </p:nvPr>
        </p:nvSpPr>
        <p:spPr>
          <a:xfrm>
            <a:off x="1898192" y="3872205"/>
            <a:ext cx="5619455" cy="3777622"/>
          </a:xfrm>
        </p:spPr>
        <p:txBody>
          <a:bodyPr>
            <a:normAutofit/>
          </a:bodyPr>
          <a:lstStyle/>
          <a:p>
            <a:pPr marL="0" indent="0">
              <a:buNone/>
            </a:pPr>
            <a:r>
              <a:rPr lang="en-US" sz="3200" b="1" dirty="0">
                <a:solidFill>
                  <a:schemeClr val="tx1"/>
                </a:solidFill>
              </a:rPr>
              <a:t>Leave and receive</a:t>
            </a:r>
            <a:br>
              <a:rPr lang="en-US" sz="3200" b="1" dirty="0">
                <a:solidFill>
                  <a:schemeClr val="tx1"/>
                </a:solidFill>
              </a:rPr>
            </a:br>
            <a:r>
              <a:rPr lang="en-US" sz="3200" b="1" dirty="0">
                <a:solidFill>
                  <a:schemeClr val="tx1"/>
                </a:solidFill>
              </a:rPr>
              <a:t>a legacy  </a:t>
            </a:r>
            <a:br>
              <a:rPr lang="en-US" sz="3200" b="1" dirty="0">
                <a:solidFill>
                  <a:schemeClr val="tx1"/>
                </a:solidFill>
              </a:rPr>
            </a:br>
            <a:endParaRPr lang="en-US" sz="3200" b="1" dirty="0">
              <a:solidFill>
                <a:schemeClr val="tx1"/>
              </a:solidFill>
            </a:endParaRPr>
          </a:p>
        </p:txBody>
      </p:sp>
      <p:pic>
        <p:nvPicPr>
          <p:cNvPr id="10" name="Picture 9" descr="A picture containing sky, outdoor&#10;&#10;Description automatically generated">
            <a:extLst>
              <a:ext uri="{FF2B5EF4-FFF2-40B4-BE49-F238E27FC236}">
                <a16:creationId xmlns:a16="http://schemas.microsoft.com/office/drawing/2014/main" xmlns="" id="{B5D8456C-DAA6-9643-A5D9-876009D42F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106666" y="623190"/>
            <a:ext cx="2647024" cy="2563582"/>
          </a:xfrm>
          <a:prstGeom prst="rect">
            <a:avLst/>
          </a:prstGeom>
        </p:spPr>
      </p:pic>
      <p:pic>
        <p:nvPicPr>
          <p:cNvPr id="8" name="Picture 7" descr="A picture containing tree, table, sky, outdoor&#10;&#10;Description automatically generated">
            <a:extLst>
              <a:ext uri="{FF2B5EF4-FFF2-40B4-BE49-F238E27FC236}">
                <a16:creationId xmlns:a16="http://schemas.microsoft.com/office/drawing/2014/main" xmlns="" id="{7518F447-5809-C847-A244-117131A20F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896519" y="623190"/>
            <a:ext cx="2647024" cy="2563582"/>
          </a:xfrm>
          <a:prstGeom prst="rect">
            <a:avLst/>
          </a:prstGeom>
        </p:spPr>
      </p:pic>
      <p:pic>
        <p:nvPicPr>
          <p:cNvPr id="5" name="Picture 4" descr="A person standing in front of a building&#10;&#10;Description automatically generated">
            <a:extLst>
              <a:ext uri="{FF2B5EF4-FFF2-40B4-BE49-F238E27FC236}">
                <a16:creationId xmlns:a16="http://schemas.microsoft.com/office/drawing/2014/main" xmlns="" id="{D1CAF84F-AFEC-3D4B-A748-A62499A6F9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 b="-6"/>
          <a:stretch/>
        </p:blipFill>
        <p:spPr>
          <a:xfrm>
            <a:off x="6106666" y="3328978"/>
            <a:ext cx="2647024" cy="2563582"/>
          </a:xfrm>
          <a:prstGeom prst="rect">
            <a:avLst/>
          </a:prstGeom>
        </p:spPr>
      </p:pic>
      <p:pic>
        <p:nvPicPr>
          <p:cNvPr id="12" name="Picture 11" descr="A picture containing indoor&#10;&#10;Description automatically generated">
            <a:extLst>
              <a:ext uri="{FF2B5EF4-FFF2-40B4-BE49-F238E27FC236}">
                <a16:creationId xmlns:a16="http://schemas.microsoft.com/office/drawing/2014/main" xmlns="" id="{D7871175-4964-4A4E-A14E-1DA8BE15ED2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
          <a:stretch/>
        </p:blipFill>
        <p:spPr>
          <a:xfrm rot="5400000">
            <a:off x="8938240" y="3287257"/>
            <a:ext cx="2563582" cy="2647024"/>
          </a:xfrm>
          <a:prstGeom prst="rect">
            <a:avLst/>
          </a:prstGeom>
        </p:spPr>
      </p:pic>
    </p:spTree>
    <p:extLst>
      <p:ext uri="{BB962C8B-B14F-4D97-AF65-F5344CB8AC3E}">
        <p14:creationId xmlns:p14="http://schemas.microsoft.com/office/powerpoint/2010/main" val="7946574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BD99C1-24EC-2445-970D-CFCC26F41287}"/>
              </a:ext>
            </a:extLst>
          </p:cNvPr>
          <p:cNvSpPr>
            <a:spLocks noGrp="1"/>
          </p:cNvSpPr>
          <p:nvPr>
            <p:ph type="title"/>
          </p:nvPr>
        </p:nvSpPr>
        <p:spPr>
          <a:xfrm>
            <a:off x="1826778" y="624091"/>
            <a:ext cx="4137059" cy="1280890"/>
          </a:xfrm>
        </p:spPr>
        <p:txBody>
          <a:bodyPr>
            <a:noAutofit/>
          </a:bodyPr>
          <a:lstStyle/>
          <a:p>
            <a:pPr>
              <a:lnSpc>
                <a:spcPct val="90000"/>
              </a:lnSpc>
            </a:pPr>
            <a:r>
              <a:rPr lang="en-US" b="1" dirty="0"/>
              <a:t>Marc Freedman answers the “How” question:</a:t>
            </a:r>
          </a:p>
        </p:txBody>
      </p:sp>
      <p:sp>
        <p:nvSpPr>
          <p:cNvPr id="3" name="Content Placeholder 2">
            <a:extLst>
              <a:ext uri="{FF2B5EF4-FFF2-40B4-BE49-F238E27FC236}">
                <a16:creationId xmlns:a16="http://schemas.microsoft.com/office/drawing/2014/main" xmlns="" id="{7E4D1F00-860A-0F4B-8D73-8D2A82AF4202}"/>
              </a:ext>
            </a:extLst>
          </p:cNvPr>
          <p:cNvSpPr>
            <a:spLocks noGrp="1"/>
          </p:cNvSpPr>
          <p:nvPr>
            <p:ph idx="1"/>
          </p:nvPr>
        </p:nvSpPr>
        <p:spPr>
          <a:xfrm>
            <a:off x="395922" y="2721958"/>
            <a:ext cx="5619455" cy="3777622"/>
          </a:xfrm>
        </p:spPr>
        <p:txBody>
          <a:bodyPr>
            <a:normAutofit/>
          </a:bodyPr>
          <a:lstStyle/>
          <a:p>
            <a:pPr marL="0" indent="0">
              <a:buNone/>
            </a:pPr>
            <a:r>
              <a:rPr lang="en-US" sz="3200" b="1" dirty="0">
                <a:solidFill>
                  <a:schemeClr val="tx1"/>
                </a:solidFill>
              </a:rPr>
              <a:t>“be a mentor:  show up and shut up; be consistent, listening, and interested.”</a:t>
            </a:r>
          </a:p>
          <a:p>
            <a:pPr marL="0" indent="0">
              <a:buNone/>
            </a:pPr>
            <a:r>
              <a:rPr lang="en-US" sz="2000" b="1" dirty="0">
                <a:solidFill>
                  <a:schemeClr val="tx1"/>
                </a:solidFill>
              </a:rPr>
              <a:t/>
            </a:r>
            <a:br>
              <a:rPr lang="en-US" sz="2000" b="1" dirty="0">
                <a:solidFill>
                  <a:schemeClr val="tx1"/>
                </a:solidFill>
              </a:rPr>
            </a:br>
            <a:r>
              <a:rPr lang="en-US" sz="2000" b="1" dirty="0">
                <a:solidFill>
                  <a:schemeClr val="tx1"/>
                </a:solidFill>
              </a:rPr>
              <a:t>from “</a:t>
            </a:r>
            <a:r>
              <a:rPr lang="en-US" sz="2000" b="1" i="1" dirty="0">
                <a:solidFill>
                  <a:schemeClr val="tx1"/>
                </a:solidFill>
              </a:rPr>
              <a:t>How to live forever:  The enduring power of connecting the generations”</a:t>
            </a:r>
            <a:r>
              <a:rPr lang="en-US" sz="3200" b="1" dirty="0">
                <a:solidFill>
                  <a:schemeClr val="tx1"/>
                </a:solidFill>
              </a:rPr>
              <a:t/>
            </a:r>
            <a:br>
              <a:rPr lang="en-US" sz="3200" b="1" dirty="0">
                <a:solidFill>
                  <a:schemeClr val="tx1"/>
                </a:solidFill>
              </a:rPr>
            </a:br>
            <a:endParaRPr lang="en-US" sz="3200" b="1" dirty="0">
              <a:solidFill>
                <a:schemeClr val="tx1"/>
              </a:solidFill>
            </a:endParaRPr>
          </a:p>
          <a:p>
            <a:pPr marL="0" indent="0">
              <a:buNone/>
            </a:pPr>
            <a:endParaRPr lang="en-US" sz="3200" b="1" dirty="0">
              <a:solidFill>
                <a:schemeClr val="tx1"/>
              </a:solidFill>
            </a:endParaRPr>
          </a:p>
        </p:txBody>
      </p:sp>
      <p:pic>
        <p:nvPicPr>
          <p:cNvPr id="6" name="Picture 5">
            <a:extLst>
              <a:ext uri="{FF2B5EF4-FFF2-40B4-BE49-F238E27FC236}">
                <a16:creationId xmlns:a16="http://schemas.microsoft.com/office/drawing/2014/main" xmlns="" id="{777D682C-E6B3-AE44-A891-E97E0A93A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5803639" y="0"/>
            <a:ext cx="6388359" cy="6857998"/>
          </a:xfrm>
          <a:prstGeom prst="rect">
            <a:avLst/>
          </a:prstGeom>
        </p:spPr>
      </p:pic>
    </p:spTree>
    <p:extLst>
      <p:ext uri="{BB962C8B-B14F-4D97-AF65-F5344CB8AC3E}">
        <p14:creationId xmlns:p14="http://schemas.microsoft.com/office/powerpoint/2010/main" val="32773079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E4D1F00-860A-0F4B-8D73-8D2A82AF4202}"/>
              </a:ext>
            </a:extLst>
          </p:cNvPr>
          <p:cNvSpPr>
            <a:spLocks noGrp="1"/>
          </p:cNvSpPr>
          <p:nvPr>
            <p:ph idx="1"/>
          </p:nvPr>
        </p:nvSpPr>
        <p:spPr>
          <a:xfrm>
            <a:off x="395922" y="1455576"/>
            <a:ext cx="5619455" cy="5225142"/>
          </a:xfrm>
        </p:spPr>
        <p:txBody>
          <a:bodyPr>
            <a:normAutofit fontScale="77500" lnSpcReduction="20000"/>
          </a:bodyPr>
          <a:lstStyle/>
          <a:p>
            <a:pPr marL="0" indent="0">
              <a:buNone/>
            </a:pPr>
            <a:r>
              <a:rPr lang="en-US" sz="4100" b="1" dirty="0">
                <a:solidFill>
                  <a:schemeClr val="tx1"/>
                </a:solidFill>
              </a:rPr>
              <a:t>Freedman’s “Generation </a:t>
            </a:r>
            <a:br>
              <a:rPr lang="en-US" sz="4100" b="1" dirty="0">
                <a:solidFill>
                  <a:schemeClr val="tx1"/>
                </a:solidFill>
              </a:rPr>
            </a:br>
            <a:r>
              <a:rPr lang="en-US" sz="4100" b="1" dirty="0">
                <a:solidFill>
                  <a:schemeClr val="tx1"/>
                </a:solidFill>
              </a:rPr>
              <a:t>to Generation foundation” supports nationwide projects, and aims to </a:t>
            </a:r>
            <a:br>
              <a:rPr lang="en-US" sz="4100" b="1" dirty="0">
                <a:solidFill>
                  <a:schemeClr val="tx1"/>
                </a:solidFill>
              </a:rPr>
            </a:br>
            <a:r>
              <a:rPr lang="en-US" sz="4100" b="1" dirty="0">
                <a:solidFill>
                  <a:schemeClr val="tx1"/>
                </a:solidFill>
              </a:rPr>
              <a:t>“build a movement of </a:t>
            </a:r>
            <a:br>
              <a:rPr lang="en-US" sz="4100" b="1" dirty="0">
                <a:solidFill>
                  <a:schemeClr val="tx1"/>
                </a:solidFill>
              </a:rPr>
            </a:br>
            <a:r>
              <a:rPr lang="en-US" sz="4100" b="1" dirty="0">
                <a:solidFill>
                  <a:schemeClr val="tx1"/>
                </a:solidFill>
              </a:rPr>
              <a:t>older people focused on the well-being of future generations.”</a:t>
            </a:r>
          </a:p>
          <a:p>
            <a:pPr marL="0" indent="0">
              <a:buNone/>
            </a:pPr>
            <a:endParaRPr lang="en-US" sz="2000" b="1" dirty="0">
              <a:solidFill>
                <a:schemeClr val="tx1"/>
              </a:solidFill>
            </a:endParaRPr>
          </a:p>
          <a:p>
            <a:pPr marL="0" indent="0">
              <a:buNone/>
            </a:pPr>
            <a:endParaRPr lang="en-US" sz="2000" b="1" dirty="0">
              <a:solidFill>
                <a:schemeClr val="tx1"/>
              </a:solidFill>
            </a:endParaRPr>
          </a:p>
          <a:p>
            <a:pPr marL="0" indent="0">
              <a:buNone/>
            </a:pPr>
            <a:endParaRPr lang="en-US" sz="2000" b="1" dirty="0">
              <a:solidFill>
                <a:schemeClr val="tx1"/>
              </a:solidFill>
            </a:endParaRPr>
          </a:p>
          <a:p>
            <a:pPr marL="0" indent="0">
              <a:buNone/>
            </a:pPr>
            <a:r>
              <a:rPr lang="en-US" sz="2000" b="1" dirty="0">
                <a:solidFill>
                  <a:schemeClr val="tx1"/>
                </a:solidFill>
              </a:rPr>
              <a:t>Marc Freedman, “</a:t>
            </a:r>
            <a:r>
              <a:rPr lang="en-US" sz="2000" b="1" i="1" dirty="0">
                <a:solidFill>
                  <a:schemeClr val="tx1"/>
                </a:solidFill>
              </a:rPr>
              <a:t>How to live forever:  The enduring power of connecting the generations”</a:t>
            </a:r>
            <a:r>
              <a:rPr lang="en-US" sz="3200" b="1" dirty="0">
                <a:solidFill>
                  <a:schemeClr val="tx1"/>
                </a:solidFill>
              </a:rPr>
              <a:t/>
            </a:r>
            <a:br>
              <a:rPr lang="en-US" sz="3200" b="1" dirty="0">
                <a:solidFill>
                  <a:schemeClr val="tx1"/>
                </a:solidFill>
              </a:rPr>
            </a:br>
            <a:endParaRPr lang="en-US" sz="3200" b="1" dirty="0">
              <a:solidFill>
                <a:schemeClr val="tx1"/>
              </a:solidFill>
            </a:endParaRPr>
          </a:p>
          <a:p>
            <a:pPr marL="0" indent="0">
              <a:buNone/>
            </a:pPr>
            <a:endParaRPr lang="en-US" sz="3200" b="1" dirty="0">
              <a:solidFill>
                <a:schemeClr val="tx1"/>
              </a:solidFill>
            </a:endParaRPr>
          </a:p>
        </p:txBody>
      </p:sp>
      <p:pic>
        <p:nvPicPr>
          <p:cNvPr id="6" name="Picture 5">
            <a:extLst>
              <a:ext uri="{FF2B5EF4-FFF2-40B4-BE49-F238E27FC236}">
                <a16:creationId xmlns:a16="http://schemas.microsoft.com/office/drawing/2014/main" xmlns="" id="{777D682C-E6B3-AE44-A891-E97E0A93A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228165" y="0"/>
            <a:ext cx="6388359" cy="6857998"/>
          </a:xfrm>
          <a:prstGeom prst="rect">
            <a:avLst/>
          </a:prstGeom>
        </p:spPr>
      </p:pic>
    </p:spTree>
    <p:extLst>
      <p:ext uri="{BB962C8B-B14F-4D97-AF65-F5344CB8AC3E}">
        <p14:creationId xmlns:p14="http://schemas.microsoft.com/office/powerpoint/2010/main" val="13340368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E4D1F00-860A-0F4B-8D73-8D2A82AF4202}"/>
              </a:ext>
            </a:extLst>
          </p:cNvPr>
          <p:cNvSpPr>
            <a:spLocks noGrp="1"/>
          </p:cNvSpPr>
          <p:nvPr>
            <p:ph idx="1"/>
          </p:nvPr>
        </p:nvSpPr>
        <p:spPr>
          <a:xfrm>
            <a:off x="395922" y="2721958"/>
            <a:ext cx="5619455" cy="3777622"/>
          </a:xfrm>
        </p:spPr>
        <p:txBody>
          <a:bodyPr>
            <a:normAutofit lnSpcReduction="10000"/>
          </a:bodyPr>
          <a:lstStyle/>
          <a:p>
            <a:pPr marL="0" indent="0">
              <a:buNone/>
            </a:pPr>
            <a:r>
              <a:rPr lang="en-US" sz="3600" b="1" dirty="0">
                <a:solidFill>
                  <a:schemeClr val="tx1"/>
                </a:solidFill>
              </a:rPr>
              <a:t>“The real fountain of youth is the fountain </a:t>
            </a:r>
            <a:r>
              <a:rPr lang="en-US" sz="3600" b="1" i="1" dirty="0">
                <a:solidFill>
                  <a:srgbClr val="FF0000"/>
                </a:solidFill>
              </a:rPr>
              <a:t>with </a:t>
            </a:r>
            <a:r>
              <a:rPr lang="en-US" sz="3600" b="1" dirty="0">
                <a:solidFill>
                  <a:schemeClr val="tx1"/>
                </a:solidFill>
              </a:rPr>
              <a:t>youth.”</a:t>
            </a:r>
          </a:p>
          <a:p>
            <a:pPr marL="0" indent="0">
              <a:buNone/>
            </a:pPr>
            <a:endParaRPr lang="en-US" sz="2000" b="1" dirty="0">
              <a:solidFill>
                <a:schemeClr val="tx1"/>
              </a:solidFill>
            </a:endParaRPr>
          </a:p>
          <a:p>
            <a:pPr marL="0" indent="0">
              <a:buNone/>
            </a:pPr>
            <a:endParaRPr lang="en-US" sz="2000" b="1" dirty="0">
              <a:solidFill>
                <a:schemeClr val="tx1"/>
              </a:solidFill>
            </a:endParaRPr>
          </a:p>
          <a:p>
            <a:pPr marL="0" indent="0">
              <a:buNone/>
            </a:pPr>
            <a:r>
              <a:rPr lang="en-US" sz="2000" b="1" dirty="0">
                <a:solidFill>
                  <a:schemeClr val="tx1"/>
                </a:solidFill>
              </a:rPr>
              <a:t>From </a:t>
            </a:r>
            <a:r>
              <a:rPr lang="en-US" sz="2000" b="1" dirty="0"/>
              <a:t>Marc Freedman,</a:t>
            </a:r>
            <a:r>
              <a:rPr lang="en-US" sz="2000" b="1" dirty="0">
                <a:solidFill>
                  <a:schemeClr val="tx1"/>
                </a:solidFill>
              </a:rPr>
              <a:t> “</a:t>
            </a:r>
            <a:r>
              <a:rPr lang="en-US" sz="2000" b="1" i="1" dirty="0">
                <a:solidFill>
                  <a:schemeClr val="tx1"/>
                </a:solidFill>
              </a:rPr>
              <a:t>How to live forever:  The enduring power of connecting the generations”</a:t>
            </a:r>
            <a:r>
              <a:rPr lang="en-US" sz="3200" b="1" dirty="0">
                <a:solidFill>
                  <a:schemeClr val="tx1"/>
                </a:solidFill>
              </a:rPr>
              <a:t/>
            </a:r>
            <a:br>
              <a:rPr lang="en-US" sz="3200" b="1" dirty="0">
                <a:solidFill>
                  <a:schemeClr val="tx1"/>
                </a:solidFill>
              </a:rPr>
            </a:br>
            <a:endParaRPr lang="en-US" sz="3200" b="1" dirty="0">
              <a:solidFill>
                <a:schemeClr val="tx1"/>
              </a:solidFill>
            </a:endParaRPr>
          </a:p>
          <a:p>
            <a:pPr marL="0" indent="0">
              <a:buNone/>
            </a:pPr>
            <a:endParaRPr lang="en-US" sz="3200" b="1" dirty="0">
              <a:solidFill>
                <a:schemeClr val="tx1"/>
              </a:solidFill>
            </a:endParaRPr>
          </a:p>
        </p:txBody>
      </p:sp>
      <p:pic>
        <p:nvPicPr>
          <p:cNvPr id="6" name="Picture 5">
            <a:extLst>
              <a:ext uri="{FF2B5EF4-FFF2-40B4-BE49-F238E27FC236}">
                <a16:creationId xmlns:a16="http://schemas.microsoft.com/office/drawing/2014/main" xmlns="" id="{777D682C-E6B3-AE44-A891-E97E0A93A2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6228165" y="0"/>
            <a:ext cx="6388359" cy="6857998"/>
          </a:xfrm>
          <a:prstGeom prst="rect">
            <a:avLst/>
          </a:prstGeom>
        </p:spPr>
      </p:pic>
    </p:spTree>
    <p:extLst>
      <p:ext uri="{BB962C8B-B14F-4D97-AF65-F5344CB8AC3E}">
        <p14:creationId xmlns:p14="http://schemas.microsoft.com/office/powerpoint/2010/main" val="32786290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xmlns="" id="{7398C59F-5A18-487B-91D6-B955AACF2E50}"/>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9" y="228600"/>
            <a:ext cx="2851523" cy="6638625"/>
            <a:chOff x="2487613" y="285750"/>
            <a:chExt cx="2428875" cy="5654676"/>
          </a:xfrm>
        </p:grpSpPr>
        <p:sp>
          <p:nvSpPr>
            <p:cNvPr id="154" name="Freeform 11">
              <a:extLst>
                <a:ext uri="{FF2B5EF4-FFF2-40B4-BE49-F238E27FC236}">
                  <a16:creationId xmlns:a16="http://schemas.microsoft.com/office/drawing/2014/main" xmlns="" id="{0557FAFE-C7C3-47EC-A4F5-9B216631920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155" name="Freeform 12">
              <a:extLst>
                <a:ext uri="{FF2B5EF4-FFF2-40B4-BE49-F238E27FC236}">
                  <a16:creationId xmlns:a16="http://schemas.microsoft.com/office/drawing/2014/main" xmlns="" id="{95BC28FB-3882-4674-9D79-EA58BEB7CEB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156" name="Freeform 13">
              <a:extLst>
                <a:ext uri="{FF2B5EF4-FFF2-40B4-BE49-F238E27FC236}">
                  <a16:creationId xmlns:a16="http://schemas.microsoft.com/office/drawing/2014/main" xmlns="" id="{9C6EC892-83F9-402F-8552-0AD7C0556E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157" name="Freeform 14">
              <a:extLst>
                <a:ext uri="{FF2B5EF4-FFF2-40B4-BE49-F238E27FC236}">
                  <a16:creationId xmlns:a16="http://schemas.microsoft.com/office/drawing/2014/main" xmlns="" id="{18387766-037C-4EF0-8471-D19CBF2A431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158" name="Freeform 15">
              <a:extLst>
                <a:ext uri="{FF2B5EF4-FFF2-40B4-BE49-F238E27FC236}">
                  <a16:creationId xmlns:a16="http://schemas.microsoft.com/office/drawing/2014/main" xmlns="" id="{1E364F38-6F3A-476A-93E6-962EA817C4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159" name="Freeform 16">
              <a:extLst>
                <a:ext uri="{FF2B5EF4-FFF2-40B4-BE49-F238E27FC236}">
                  <a16:creationId xmlns:a16="http://schemas.microsoft.com/office/drawing/2014/main" xmlns="" id="{35C335A4-1E67-4293-8BE2-DFB085D4FBB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160" name="Freeform 17">
              <a:extLst>
                <a:ext uri="{FF2B5EF4-FFF2-40B4-BE49-F238E27FC236}">
                  <a16:creationId xmlns:a16="http://schemas.microsoft.com/office/drawing/2014/main" xmlns="" id="{9A8A0F10-2C98-4297-9F92-5D95533927B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161" name="Freeform 18">
              <a:extLst>
                <a:ext uri="{FF2B5EF4-FFF2-40B4-BE49-F238E27FC236}">
                  <a16:creationId xmlns:a16="http://schemas.microsoft.com/office/drawing/2014/main" xmlns="" id="{C3B112A3-006E-4008-A778-DB5F6A09D51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162" name="Freeform 19">
              <a:extLst>
                <a:ext uri="{FF2B5EF4-FFF2-40B4-BE49-F238E27FC236}">
                  <a16:creationId xmlns:a16="http://schemas.microsoft.com/office/drawing/2014/main" xmlns="" id="{E5E62767-5C25-4C49-9568-432433A3C5B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163" name="Freeform 20">
              <a:extLst>
                <a:ext uri="{FF2B5EF4-FFF2-40B4-BE49-F238E27FC236}">
                  <a16:creationId xmlns:a16="http://schemas.microsoft.com/office/drawing/2014/main" xmlns="" id="{598EC006-77B1-42BA-B815-66CCB9B170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164" name="Freeform 21">
              <a:extLst>
                <a:ext uri="{FF2B5EF4-FFF2-40B4-BE49-F238E27FC236}">
                  <a16:creationId xmlns:a16="http://schemas.microsoft.com/office/drawing/2014/main" xmlns="" id="{A144ED09-DA06-491D-95A8-AB3DED4329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165" name="Freeform 22">
              <a:extLst>
                <a:ext uri="{FF2B5EF4-FFF2-40B4-BE49-F238E27FC236}">
                  <a16:creationId xmlns:a16="http://schemas.microsoft.com/office/drawing/2014/main" xmlns="" id="{1CB00BD2-11CD-4A38-8F38-02B0D1105E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67" name="Group 166">
            <a:extLst>
              <a:ext uri="{FF2B5EF4-FFF2-40B4-BE49-F238E27FC236}">
                <a16:creationId xmlns:a16="http://schemas.microsoft.com/office/drawing/2014/main" xmlns="" id="{520234FB-542E-4550-9C2F-1B56FD41A1CA}"/>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7224" y="-786"/>
            <a:ext cx="2356675" cy="6854040"/>
            <a:chOff x="6627813" y="194833"/>
            <a:chExt cx="1952625" cy="5678918"/>
          </a:xfrm>
        </p:grpSpPr>
        <p:sp>
          <p:nvSpPr>
            <p:cNvPr id="168" name="Freeform 27">
              <a:extLst>
                <a:ext uri="{FF2B5EF4-FFF2-40B4-BE49-F238E27FC236}">
                  <a16:creationId xmlns:a16="http://schemas.microsoft.com/office/drawing/2014/main" xmlns="" id="{41FCE1F3-DEB3-47CD-90FF-7DABB4AF45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69" name="Freeform 28">
              <a:extLst>
                <a:ext uri="{FF2B5EF4-FFF2-40B4-BE49-F238E27FC236}">
                  <a16:creationId xmlns:a16="http://schemas.microsoft.com/office/drawing/2014/main" xmlns="" id="{5708E488-C19B-452C-B197-6F1C34F6E735}"/>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70" name="Freeform 29">
              <a:extLst>
                <a:ext uri="{FF2B5EF4-FFF2-40B4-BE49-F238E27FC236}">
                  <a16:creationId xmlns:a16="http://schemas.microsoft.com/office/drawing/2014/main" xmlns="" id="{89D3FD25-890E-4981-A71D-EE796873D74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71" name="Freeform 30">
              <a:extLst>
                <a:ext uri="{FF2B5EF4-FFF2-40B4-BE49-F238E27FC236}">
                  <a16:creationId xmlns:a16="http://schemas.microsoft.com/office/drawing/2014/main" xmlns="" id="{51B5414C-556A-47CB-8EE2-974A85A7A4D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72" name="Freeform 31">
              <a:extLst>
                <a:ext uri="{FF2B5EF4-FFF2-40B4-BE49-F238E27FC236}">
                  <a16:creationId xmlns:a16="http://schemas.microsoft.com/office/drawing/2014/main" xmlns="" id="{1C02B20C-2B27-4B75-8AEE-A5D2E2674B81}"/>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73" name="Freeform 32">
              <a:extLst>
                <a:ext uri="{FF2B5EF4-FFF2-40B4-BE49-F238E27FC236}">
                  <a16:creationId xmlns:a16="http://schemas.microsoft.com/office/drawing/2014/main" xmlns="" id="{54427714-F9AA-4F93-BD1D-400F1EA93FC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4" name="Freeform 33">
              <a:extLst>
                <a:ext uri="{FF2B5EF4-FFF2-40B4-BE49-F238E27FC236}">
                  <a16:creationId xmlns:a16="http://schemas.microsoft.com/office/drawing/2014/main" xmlns="" id="{28A77D6A-9E81-497F-ABCC-2695BB5ADDE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75" name="Freeform 34">
              <a:extLst>
                <a:ext uri="{FF2B5EF4-FFF2-40B4-BE49-F238E27FC236}">
                  <a16:creationId xmlns:a16="http://schemas.microsoft.com/office/drawing/2014/main" xmlns="" id="{2A1533BA-1478-4F7C-8E24-3F3E905050E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76" name="Freeform 35">
              <a:extLst>
                <a:ext uri="{FF2B5EF4-FFF2-40B4-BE49-F238E27FC236}">
                  <a16:creationId xmlns:a16="http://schemas.microsoft.com/office/drawing/2014/main" xmlns="" id="{39686201-E633-40FD-A80A-1E28AD52E37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177" name="Freeform 36">
              <a:extLst>
                <a:ext uri="{FF2B5EF4-FFF2-40B4-BE49-F238E27FC236}">
                  <a16:creationId xmlns:a16="http://schemas.microsoft.com/office/drawing/2014/main" xmlns="" id="{76A215C2-F590-4938-810B-F8A79366CE2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178" name="Freeform 37">
              <a:extLst>
                <a:ext uri="{FF2B5EF4-FFF2-40B4-BE49-F238E27FC236}">
                  <a16:creationId xmlns:a16="http://schemas.microsoft.com/office/drawing/2014/main" xmlns="" id="{85F418E7-330D-4002-8EC8-33C1A897FFB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179" name="Freeform 38">
              <a:extLst>
                <a:ext uri="{FF2B5EF4-FFF2-40B4-BE49-F238E27FC236}">
                  <a16:creationId xmlns:a16="http://schemas.microsoft.com/office/drawing/2014/main" xmlns="" id="{8FFE669A-54C9-4436-9566-C5A90F16DB4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181" name="Rectangle 180">
            <a:extLst>
              <a:ext uri="{FF2B5EF4-FFF2-40B4-BE49-F238E27FC236}">
                <a16:creationId xmlns:a16="http://schemas.microsoft.com/office/drawing/2014/main" xmlns="" id="{DE91395A-2D18-4AF6-A0AC-AAA7189FED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83" name="Freeform 6">
            <a:extLst>
              <a:ext uri="{FF2B5EF4-FFF2-40B4-BE49-F238E27FC236}">
                <a16:creationId xmlns:a16="http://schemas.microsoft.com/office/drawing/2014/main" xmlns="" id="{7BD08880-457D-4C62-A3B5-6A9B0878C7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useBgFill="1">
        <p:nvSpPr>
          <p:cNvPr id="185" name="Rectangle 184">
            <a:extLst>
              <a:ext uri="{FF2B5EF4-FFF2-40B4-BE49-F238E27FC236}">
                <a16:creationId xmlns:a16="http://schemas.microsoft.com/office/drawing/2014/main" xmlns="" id="{FA94DED7-0A28-4AD9-8747-E9411322501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useBgFill="1">
        <p:nvSpPr>
          <p:cNvPr id="187" name="Rectangle 186">
            <a:extLst>
              <a:ext uri="{FF2B5EF4-FFF2-40B4-BE49-F238E27FC236}">
                <a16:creationId xmlns:a16="http://schemas.microsoft.com/office/drawing/2014/main" xmlns="" id="{6F175609-91A3-416E-BC3D-7548FDE029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620" y="-1"/>
            <a:ext cx="1220724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sp>
        <p:nvSpPr>
          <p:cNvPr id="189" name="Rectangle 188">
            <a:extLst>
              <a:ext uri="{FF2B5EF4-FFF2-40B4-BE49-F238E27FC236}">
                <a16:creationId xmlns:a16="http://schemas.microsoft.com/office/drawing/2014/main" xmlns="" id="{9A3B0D54-9DF0-4FF8-A0AA-B4234DF358E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 y="0"/>
            <a:ext cx="4639734" cy="6858000"/>
          </a:xfrm>
          <a:prstGeom prst="rect">
            <a:avLst/>
          </a:prstGeom>
          <a:solidFill>
            <a:schemeClr val="bg2">
              <a:lumMod val="1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6C95C485-FA9F-4145-A6FD-91FD03039C2F}"/>
              </a:ext>
            </a:extLst>
          </p:cNvPr>
          <p:cNvSpPr>
            <a:spLocks noGrp="1"/>
          </p:cNvSpPr>
          <p:nvPr>
            <p:ph type="title"/>
          </p:nvPr>
        </p:nvSpPr>
        <p:spPr>
          <a:xfrm>
            <a:off x="352535" y="800347"/>
            <a:ext cx="3778870" cy="3114818"/>
          </a:xfrm>
        </p:spPr>
        <p:txBody>
          <a:bodyPr vert="horz" lIns="91440" tIns="45720" rIns="91440" bIns="45720" rtlCol="0" anchor="b">
            <a:normAutofit fontScale="90000"/>
          </a:bodyPr>
          <a:lstStyle/>
          <a:p>
            <a:r>
              <a:rPr lang="en-US" sz="3700" dirty="0">
                <a:solidFill>
                  <a:srgbClr val="FEFFFF"/>
                </a:solidFill>
              </a:rPr>
              <a:t>Distinguished emeriti are ready to serve</a:t>
            </a:r>
            <a:br>
              <a:rPr lang="en-US" sz="3700" dirty="0">
                <a:solidFill>
                  <a:srgbClr val="FEFFFF"/>
                </a:solidFill>
              </a:rPr>
            </a:br>
            <a:r>
              <a:rPr lang="en-US" sz="3700" dirty="0">
                <a:solidFill>
                  <a:srgbClr val="FEFFFF"/>
                </a:solidFill>
              </a:rPr>
              <a:t/>
            </a:r>
            <a:br>
              <a:rPr lang="en-US" sz="3700" dirty="0">
                <a:solidFill>
                  <a:srgbClr val="FEFFFF"/>
                </a:solidFill>
              </a:rPr>
            </a:br>
            <a:r>
              <a:rPr lang="en-US" sz="3700" dirty="0">
                <a:solidFill>
                  <a:srgbClr val="FEFFFF"/>
                </a:solidFill>
              </a:rPr>
              <a:t>Distinguished emeriti have the talents to serve</a:t>
            </a:r>
          </a:p>
        </p:txBody>
      </p:sp>
      <p:pic>
        <p:nvPicPr>
          <p:cNvPr id="145" name="Content Placeholder 3" descr="A close up of a sign&#10;&#10;Description automatically generated">
            <a:extLst>
              <a:ext uri="{FF2B5EF4-FFF2-40B4-BE49-F238E27FC236}">
                <a16:creationId xmlns:a16="http://schemas.microsoft.com/office/drawing/2014/main" xmlns="" id="{0558EFE4-C034-B04A-B44A-3151ECAE2D9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5113868" y="0"/>
            <a:ext cx="6374884" cy="6632658"/>
          </a:xfrm>
          <a:prstGeom prst="rect">
            <a:avLst/>
          </a:prstGeom>
          <a:ln w="25400">
            <a:solidFill>
              <a:srgbClr val="C00000"/>
            </a:solidFill>
          </a:ln>
          <a:effectLst>
            <a:softEdge rad="12700"/>
          </a:effectLst>
        </p:spPr>
      </p:pic>
      <p:sp>
        <p:nvSpPr>
          <p:cNvPr id="191" name="Freeform 5">
            <a:extLst>
              <a:ext uri="{FF2B5EF4-FFF2-40B4-BE49-F238E27FC236}">
                <a16:creationId xmlns:a16="http://schemas.microsoft.com/office/drawing/2014/main" xmlns="" id="{64D236DE-BD07-488F-B236-DDEEFFF720F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5033007"/>
            <a:ext cx="5404022" cy="857047"/>
          </a:xfrm>
          <a:custGeom>
            <a:avLst/>
            <a:gdLst>
              <a:gd name="T0" fmla="*/ 1114 w 1117"/>
              <a:gd name="T1" fmla="*/ 77 h 163"/>
              <a:gd name="T2" fmla="*/ 1040 w 1117"/>
              <a:gd name="T3" fmla="*/ 3 h 163"/>
              <a:gd name="T4" fmla="*/ 1039 w 1117"/>
              <a:gd name="T5" fmla="*/ 2 h 163"/>
              <a:gd name="T6" fmla="*/ 1034 w 1117"/>
              <a:gd name="T7" fmla="*/ 0 h 163"/>
              <a:gd name="T8" fmla="*/ 578 w 1117"/>
              <a:gd name="T9" fmla="*/ 0 h 163"/>
              <a:gd name="T10" fmla="*/ 562 w 1117"/>
              <a:gd name="T11" fmla="*/ 0 h 163"/>
              <a:gd name="T12" fmla="*/ 440 w 1117"/>
              <a:gd name="T13" fmla="*/ 0 h 163"/>
              <a:gd name="T14" fmla="*/ 106 w 1117"/>
              <a:gd name="T15" fmla="*/ 0 h 163"/>
              <a:gd name="T16" fmla="*/ 0 w 1117"/>
              <a:gd name="T17" fmla="*/ 0 h 163"/>
              <a:gd name="T18" fmla="*/ 0 w 1117"/>
              <a:gd name="T19" fmla="*/ 163 h 163"/>
              <a:gd name="T20" fmla="*/ 106 w 1117"/>
              <a:gd name="T21" fmla="*/ 163 h 163"/>
              <a:gd name="T22" fmla="*/ 440 w 1117"/>
              <a:gd name="T23" fmla="*/ 163 h 163"/>
              <a:gd name="T24" fmla="*/ 562 w 1117"/>
              <a:gd name="T25" fmla="*/ 163 h 163"/>
              <a:gd name="T26" fmla="*/ 578 w 1117"/>
              <a:gd name="T27" fmla="*/ 163 h 163"/>
              <a:gd name="T28" fmla="*/ 1034 w 1117"/>
              <a:gd name="T29" fmla="*/ 163 h 163"/>
              <a:gd name="T30" fmla="*/ 1039 w 1117"/>
              <a:gd name="T31" fmla="*/ 161 h 163"/>
              <a:gd name="T32" fmla="*/ 1040 w 1117"/>
              <a:gd name="T33" fmla="*/ 160 h 163"/>
              <a:gd name="T34" fmla="*/ 1114 w 1117"/>
              <a:gd name="T35" fmla="*/ 86 h 163"/>
              <a:gd name="T36" fmla="*/ 1114 w 1117"/>
              <a:gd name="T37" fmla="*/ 77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17" h="163">
                <a:moveTo>
                  <a:pt x="1114" y="77"/>
                </a:moveTo>
                <a:cubicBezTo>
                  <a:pt x="1040" y="3"/>
                  <a:pt x="1040" y="3"/>
                  <a:pt x="1040" y="3"/>
                </a:cubicBezTo>
                <a:cubicBezTo>
                  <a:pt x="1040" y="2"/>
                  <a:pt x="1039" y="2"/>
                  <a:pt x="1039" y="2"/>
                </a:cubicBezTo>
                <a:cubicBezTo>
                  <a:pt x="1038" y="1"/>
                  <a:pt x="1036" y="0"/>
                  <a:pt x="1034" y="0"/>
                </a:cubicBezTo>
                <a:cubicBezTo>
                  <a:pt x="578" y="0"/>
                  <a:pt x="578" y="0"/>
                  <a:pt x="578" y="0"/>
                </a:cubicBezTo>
                <a:cubicBezTo>
                  <a:pt x="562" y="0"/>
                  <a:pt x="562" y="0"/>
                  <a:pt x="562" y="0"/>
                </a:cubicBezTo>
                <a:cubicBezTo>
                  <a:pt x="440" y="0"/>
                  <a:pt x="440" y="0"/>
                  <a:pt x="440" y="0"/>
                </a:cubicBezTo>
                <a:cubicBezTo>
                  <a:pt x="106" y="0"/>
                  <a:pt x="106" y="0"/>
                  <a:pt x="106" y="0"/>
                </a:cubicBezTo>
                <a:cubicBezTo>
                  <a:pt x="0" y="0"/>
                  <a:pt x="0" y="0"/>
                  <a:pt x="0" y="0"/>
                </a:cubicBezTo>
                <a:cubicBezTo>
                  <a:pt x="0" y="163"/>
                  <a:pt x="0" y="163"/>
                  <a:pt x="0" y="163"/>
                </a:cubicBezTo>
                <a:cubicBezTo>
                  <a:pt x="106" y="163"/>
                  <a:pt x="106" y="163"/>
                  <a:pt x="106" y="163"/>
                </a:cubicBezTo>
                <a:cubicBezTo>
                  <a:pt x="440" y="163"/>
                  <a:pt x="440" y="163"/>
                  <a:pt x="440" y="163"/>
                </a:cubicBezTo>
                <a:cubicBezTo>
                  <a:pt x="562" y="163"/>
                  <a:pt x="562" y="163"/>
                  <a:pt x="562" y="163"/>
                </a:cubicBezTo>
                <a:cubicBezTo>
                  <a:pt x="578" y="163"/>
                  <a:pt x="578" y="163"/>
                  <a:pt x="578" y="163"/>
                </a:cubicBezTo>
                <a:cubicBezTo>
                  <a:pt x="1034" y="163"/>
                  <a:pt x="1034" y="163"/>
                  <a:pt x="1034" y="163"/>
                </a:cubicBezTo>
                <a:cubicBezTo>
                  <a:pt x="1036" y="163"/>
                  <a:pt x="1038" y="162"/>
                  <a:pt x="1039" y="161"/>
                </a:cubicBezTo>
                <a:cubicBezTo>
                  <a:pt x="1039" y="160"/>
                  <a:pt x="1040" y="160"/>
                  <a:pt x="1040" y="160"/>
                </a:cubicBezTo>
                <a:cubicBezTo>
                  <a:pt x="1114" y="86"/>
                  <a:pt x="1114" y="86"/>
                  <a:pt x="1114" y="86"/>
                </a:cubicBezTo>
                <a:cubicBezTo>
                  <a:pt x="1117" y="83"/>
                  <a:pt x="1117" y="79"/>
                  <a:pt x="1114" y="7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B0502020202020204"/>
              <a:ea typeface="+mn-ea"/>
              <a:cs typeface="+mn-cs"/>
            </a:endParaRPr>
          </a:p>
        </p:txBody>
      </p:sp>
      <p:sp>
        <p:nvSpPr>
          <p:cNvPr id="147" name="Content Placeholder 93">
            <a:extLst>
              <a:ext uri="{FF2B5EF4-FFF2-40B4-BE49-F238E27FC236}">
                <a16:creationId xmlns:a16="http://schemas.microsoft.com/office/drawing/2014/main" xmlns="" id="{FE6FC4A6-7E17-4FDF-B26E-E108DE607983}"/>
              </a:ext>
            </a:extLst>
          </p:cNvPr>
          <p:cNvSpPr>
            <a:spLocks noGrp="1"/>
          </p:cNvSpPr>
          <p:nvPr>
            <p:ph idx="1"/>
          </p:nvPr>
        </p:nvSpPr>
        <p:spPr>
          <a:xfrm>
            <a:off x="22374" y="5189400"/>
            <a:ext cx="5091493" cy="544260"/>
          </a:xfrm>
        </p:spPr>
        <p:txBody>
          <a:bodyPr vert="horz" lIns="91440" tIns="45720" rIns="91440" bIns="45720" rtlCol="0" anchor="ctr">
            <a:noAutofit/>
          </a:bodyPr>
          <a:lstStyle/>
          <a:p>
            <a:pPr marL="0" indent="0">
              <a:buNone/>
            </a:pPr>
            <a:r>
              <a:rPr lang="en-US" sz="2800" dirty="0">
                <a:solidFill>
                  <a:srgbClr val="FEFFFF"/>
                </a:solidFill>
              </a:rPr>
              <a:t>Don’t squander us</a:t>
            </a:r>
          </a:p>
        </p:txBody>
      </p:sp>
    </p:spTree>
    <p:extLst>
      <p:ext uri="{BB962C8B-B14F-4D97-AF65-F5344CB8AC3E}">
        <p14:creationId xmlns:p14="http://schemas.microsoft.com/office/powerpoint/2010/main" val="12594802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D55BCF1-A450-B94C-8869-49DB231634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7215" y="0"/>
            <a:ext cx="9144785" cy="6858000"/>
          </a:xfrm>
          <a:prstGeom prst="rect">
            <a:avLst/>
          </a:prstGeom>
        </p:spPr>
      </p:pic>
      <p:sp>
        <p:nvSpPr>
          <p:cNvPr id="4" name="Title 3">
            <a:extLst>
              <a:ext uri="{FF2B5EF4-FFF2-40B4-BE49-F238E27FC236}">
                <a16:creationId xmlns:a16="http://schemas.microsoft.com/office/drawing/2014/main" xmlns="" id="{5BE02E62-A766-444F-BEC1-78BD5422E2B1}"/>
              </a:ext>
            </a:extLst>
          </p:cNvPr>
          <p:cNvSpPr>
            <a:spLocks noGrp="1"/>
          </p:cNvSpPr>
          <p:nvPr>
            <p:ph type="ctrTitle"/>
          </p:nvPr>
        </p:nvSpPr>
        <p:spPr>
          <a:xfrm>
            <a:off x="1638300" y="-634482"/>
            <a:ext cx="4457700" cy="2332653"/>
          </a:xfrm>
        </p:spPr>
        <p:txBody>
          <a:bodyPr>
            <a:normAutofit/>
          </a:bodyPr>
          <a:lstStyle/>
          <a:p>
            <a:r>
              <a:rPr lang="en-US" sz="6000" dirty="0">
                <a:highlight>
                  <a:srgbClr val="808080"/>
                </a:highlight>
              </a:rPr>
              <a:t>Thank you</a:t>
            </a:r>
          </a:p>
        </p:txBody>
      </p:sp>
    </p:spTree>
    <p:extLst>
      <p:ext uri="{BB962C8B-B14F-4D97-AF65-F5344CB8AC3E}">
        <p14:creationId xmlns:p14="http://schemas.microsoft.com/office/powerpoint/2010/main" val="122886605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59838"/>
            <a:ext cx="9975273" cy="3041779"/>
          </a:xfrm>
        </p:spPr>
        <p:txBody>
          <a:bodyPr/>
          <a:lstStyle/>
          <a:p>
            <a:pPr algn="ctr">
              <a:lnSpc>
                <a:spcPct val="100000"/>
              </a:lnSpc>
            </a:pPr>
            <a:r>
              <a:rPr lang="en-US" sz="2000" dirty="0"/>
              <a:t/>
            </a:r>
            <a:br>
              <a:rPr lang="en-US" sz="2000" dirty="0"/>
            </a:br>
            <a:r>
              <a:rPr lang="en-US" sz="3200" b="1" dirty="0">
                <a:latin typeface="Times New Roman" panose="02020603050405020304" pitchFamily="18" charset="0"/>
                <a:cs typeface="Times New Roman" panose="02020603050405020304" pitchFamily="18" charset="0"/>
              </a:rPr>
              <a:t>Libraries without Borders: </a:t>
            </a:r>
            <a:br>
              <a:rPr lang="en-US" sz="3200" b="1"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Global Library Initiatives at Stony Brook University</a:t>
            </a:r>
            <a:r>
              <a:rPr lang="en-US" sz="1800" dirty="0"/>
              <a:t/>
            </a:r>
            <a:br>
              <a:rPr lang="en-US" sz="1800" dirty="0"/>
            </a:br>
            <a:r>
              <a:rPr lang="en-US" sz="3600" dirty="0"/>
              <a:t/>
            </a:r>
            <a:br>
              <a:rPr lang="en-US" sz="3600" dirty="0"/>
            </a:br>
            <a:r>
              <a:rPr lang="en-US" altLang="zh-CN" sz="2000" dirty="0"/>
              <a:t/>
            </a:r>
            <a:br>
              <a:rPr lang="en-US" altLang="zh-CN" sz="2000" dirty="0"/>
            </a:br>
            <a:r>
              <a:rPr lang="en-US" altLang="zh-CN" sz="2000" dirty="0"/>
              <a:t/>
            </a:r>
            <a:br>
              <a:rPr lang="en-US" altLang="zh-CN" sz="2000" dirty="0"/>
            </a:br>
            <a:r>
              <a:rPr lang="en-US" altLang="zh-CN" sz="2000" dirty="0"/>
              <a:t/>
            </a:r>
            <a:br>
              <a:rPr lang="en-US" altLang="zh-CN" sz="2000" dirty="0"/>
            </a:br>
            <a:r>
              <a:rPr lang="en-US" altLang="zh-CN" sz="2000" dirty="0"/>
              <a:t/>
            </a:r>
            <a:br>
              <a:rPr lang="en-US" altLang="zh-CN" sz="2000" dirty="0"/>
            </a:br>
            <a:r>
              <a:rPr lang="en-US" altLang="zh-CN" sz="2000" b="1" dirty="0">
                <a:latin typeface="Times New Roman" panose="02020603050405020304" pitchFamily="18" charset="0"/>
                <a:cs typeface="Times New Roman" panose="02020603050405020304" pitchFamily="18" charset="0"/>
              </a:rPr>
              <a:t>Michael Huang</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Distinguished Librarian</a:t>
            </a:r>
            <a:br>
              <a:rPr lang="en-US" altLang="zh-CN" sz="2000" b="1" dirty="0">
                <a:latin typeface="Times New Roman" panose="02020603050405020304" pitchFamily="18" charset="0"/>
                <a:cs typeface="Times New Roman" panose="02020603050405020304" pitchFamily="18" charset="0"/>
              </a:rPr>
            </a:br>
            <a:r>
              <a:rPr lang="en-US" altLang="zh-CN" sz="2000" b="1" dirty="0">
                <a:latin typeface="Times New Roman" panose="02020603050405020304" pitchFamily="18" charset="0"/>
                <a:cs typeface="Times New Roman" panose="02020603050405020304" pitchFamily="18" charset="0"/>
              </a:rPr>
              <a:t>Director, Global Library Initiatives</a:t>
            </a:r>
            <a:br>
              <a:rPr lang="en-US" altLang="zh-CN" sz="2000" b="1" dirty="0">
                <a:latin typeface="Times New Roman" panose="02020603050405020304" pitchFamily="18" charset="0"/>
                <a:cs typeface="Times New Roman" panose="02020603050405020304" pitchFamily="18" charset="0"/>
              </a:rPr>
            </a:br>
            <a:r>
              <a:rPr lang="en-US" altLang="zh-CN" sz="1800" b="1" dirty="0">
                <a:latin typeface="Times New Roman" panose="02020603050405020304" pitchFamily="18" charset="0"/>
                <a:cs typeface="Times New Roman" panose="02020603050405020304" pitchFamily="18" charset="0"/>
              </a:rPr>
              <a:t/>
            </a:r>
            <a:br>
              <a:rPr lang="en-US" altLang="zh-CN" sz="1800" b="1" dirty="0">
                <a:latin typeface="Times New Roman" panose="02020603050405020304" pitchFamily="18" charset="0"/>
                <a:cs typeface="Times New Roman" panose="02020603050405020304" pitchFamily="18" charset="0"/>
              </a:rPr>
            </a:br>
            <a:r>
              <a:rPr lang="en-US" altLang="zh-CN" sz="1600" dirty="0">
                <a:latin typeface="Times New Roman" panose="02020603050405020304" pitchFamily="18" charset="0"/>
                <a:cs typeface="Times New Roman" panose="02020603050405020304" pitchFamily="18" charset="0"/>
              </a:rPr>
              <a:t/>
            </a:r>
            <a:br>
              <a:rPr lang="en-US" altLang="zh-CN" sz="1600" dirty="0">
                <a:latin typeface="Times New Roman" panose="02020603050405020304" pitchFamily="18" charset="0"/>
                <a:cs typeface="Times New Roman" panose="02020603050405020304" pitchFamily="18" charset="0"/>
              </a:rPr>
            </a:br>
            <a:r>
              <a:rPr lang="en-US" altLang="zh-CN" sz="1600" dirty="0">
                <a:latin typeface="Times New Roman" panose="02020603050405020304" pitchFamily="18" charset="0"/>
                <a:cs typeface="Times New Roman" panose="02020603050405020304" pitchFamily="18" charset="0"/>
              </a:rPr>
              <a:t/>
            </a:r>
            <a:br>
              <a:rPr lang="en-US" altLang="zh-CN" sz="1600" dirty="0">
                <a:latin typeface="Times New Roman" panose="02020603050405020304" pitchFamily="18" charset="0"/>
                <a:cs typeface="Times New Roman" panose="02020603050405020304" pitchFamily="18" charset="0"/>
              </a:rPr>
            </a:br>
            <a:r>
              <a:rPr lang="en-US" altLang="zh-CN" sz="1400" dirty="0">
                <a:latin typeface="Times New Roman" panose="02020603050405020304" pitchFamily="18" charset="0"/>
                <a:cs typeface="Times New Roman" panose="02020603050405020304" pitchFamily="18" charset="0"/>
              </a:rPr>
              <a:t/>
            </a:r>
            <a:br>
              <a:rPr lang="en-US" altLang="zh-CN" sz="1400" dirty="0">
                <a:latin typeface="Times New Roman" panose="02020603050405020304" pitchFamily="18" charset="0"/>
                <a:cs typeface="Times New Roman" panose="02020603050405020304" pitchFamily="18" charset="0"/>
              </a:rPr>
            </a:br>
            <a:r>
              <a:rPr lang="en-US" altLang="zh-CN" sz="1400" b="1" dirty="0">
                <a:latin typeface="Times New Roman" panose="02020603050405020304" pitchFamily="18" charset="0"/>
                <a:cs typeface="Times New Roman" panose="02020603050405020304" pitchFamily="18" charset="0"/>
              </a:rPr>
              <a:t>The 8</a:t>
            </a:r>
            <a:r>
              <a:rPr lang="en-US" altLang="zh-CN" sz="1400" b="1" baseline="30000" dirty="0">
                <a:latin typeface="Times New Roman" panose="02020603050405020304" pitchFamily="18" charset="0"/>
                <a:cs typeface="Times New Roman" panose="02020603050405020304" pitchFamily="18" charset="0"/>
              </a:rPr>
              <a:t>th</a:t>
            </a:r>
            <a:r>
              <a:rPr lang="en-US" altLang="zh-CN" sz="1400" b="1" dirty="0">
                <a:latin typeface="Times New Roman" panose="02020603050405020304" pitchFamily="18" charset="0"/>
                <a:cs typeface="Times New Roman" panose="02020603050405020304" pitchFamily="18" charset="0"/>
              </a:rPr>
              <a:t> Annual Meeting of the SUNY Distinguished Academy</a:t>
            </a:r>
            <a:br>
              <a:rPr lang="en-US" altLang="zh-CN" sz="1400" b="1" dirty="0">
                <a:latin typeface="Times New Roman" panose="02020603050405020304" pitchFamily="18" charset="0"/>
                <a:cs typeface="Times New Roman" panose="02020603050405020304" pitchFamily="18" charset="0"/>
              </a:rPr>
            </a:br>
            <a:r>
              <a:rPr lang="en-US" altLang="zh-CN" sz="1400" b="1" dirty="0">
                <a:latin typeface="Times New Roman" panose="02020603050405020304" pitchFamily="18" charset="0"/>
                <a:cs typeface="Times New Roman" panose="02020603050405020304" pitchFamily="18" charset="0"/>
              </a:rPr>
              <a:t>Albany, NY</a:t>
            </a:r>
            <a:r>
              <a:rPr lang="en-US" sz="1400" b="1" dirty="0"/>
              <a:t/>
            </a:r>
            <a:br>
              <a:rPr lang="en-US" sz="1400" b="1" dirty="0"/>
            </a:br>
            <a:r>
              <a:rPr lang="en-US" sz="1400" b="1" dirty="0">
                <a:latin typeface="Times New Roman" panose="02020603050405020304" pitchFamily="18" charset="0"/>
                <a:cs typeface="Times New Roman" panose="02020603050405020304" pitchFamily="18" charset="0"/>
              </a:rPr>
              <a:t>June 10, 2019</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000" b="1" i="0" u="none" strike="noStrike" kern="1200" cap="none" spc="0" normalizeH="0" baseline="0" noProof="0" smtClean="0">
                <a:ln>
                  <a:noFill/>
                </a:ln>
                <a:solidFill>
                  <a:prstClr val="white"/>
                </a:solidFill>
                <a:effectLst/>
                <a:uLnTx/>
                <a:uFillTx/>
                <a:latin typeface="Museo Slab 900"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1" i="0" u="none" strike="noStrike" kern="1200" cap="none" spc="0" normalizeH="0" baseline="0" noProof="0" dirty="0">
              <a:ln>
                <a:noFill/>
              </a:ln>
              <a:solidFill>
                <a:prstClr val="white"/>
              </a:solidFill>
              <a:effectLst/>
              <a:uLnTx/>
              <a:uFillTx/>
              <a:latin typeface="Museo Slab 900" charset="0"/>
            </a:endParaRPr>
          </a:p>
        </p:txBody>
      </p:sp>
    </p:spTree>
    <p:extLst>
      <p:ext uri="{BB962C8B-B14F-4D97-AF65-F5344CB8AC3E}">
        <p14:creationId xmlns:p14="http://schemas.microsoft.com/office/powerpoint/2010/main" val="22108370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Agenda Setting Research</a:t>
            </a:r>
          </a:p>
        </p:txBody>
      </p:sp>
      <p:pic>
        <p:nvPicPr>
          <p:cNvPr id="7" name="Content Placeholder 6"/>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70891" y="1825625"/>
            <a:ext cx="3316217" cy="4351338"/>
          </a:xfrm>
          <a:prstGeom prst="rect">
            <a:avLst/>
          </a:prstGeom>
        </p:spPr>
      </p:pic>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40200" y="1825625"/>
            <a:ext cx="3445600" cy="4351338"/>
          </a:xfrm>
          <a:prstGeom prst="rect">
            <a:avLst/>
          </a:prstGeom>
        </p:spPr>
      </p:pic>
    </p:spTree>
    <p:extLst>
      <p:ext uri="{BB962C8B-B14F-4D97-AF65-F5344CB8AC3E}">
        <p14:creationId xmlns:p14="http://schemas.microsoft.com/office/powerpoint/2010/main" val="1879233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34473" y="1071418"/>
            <a:ext cx="9448800" cy="4703607"/>
          </a:xfrm>
        </p:spPr>
        <p:txBody>
          <a:bodyPr>
            <a:normAutofit fontScale="92500" lnSpcReduction="10000"/>
          </a:bodyPr>
          <a:lstStyle/>
          <a:p>
            <a:pPr marL="457200" indent="-457200">
              <a:buFont typeface="Arial" panose="020B0604020202020204" pitchFamily="34" charset="0"/>
              <a:buChar char="•"/>
            </a:pPr>
            <a:r>
              <a:rPr lang="en-US" sz="2800" b="1" dirty="0">
                <a:solidFill>
                  <a:schemeClr val="tx1"/>
                </a:solidFill>
              </a:rPr>
              <a:t>The mission of the Stony Brook University Libraries’ Global Initiatives is to strengthen international ties among libraries and librarians worldwide for the promotion of international education, understanding, and peace. We strive to promote student and faculty achievement and preparation for global competitiveness in collaboration with the Office of Global Affairs and Stony Brook University academic and clinical departments and centers at home and abroad. </a:t>
            </a:r>
          </a:p>
          <a:p>
            <a:endParaRPr lang="en-US" sz="2800" b="1" dirty="0">
              <a:solidFill>
                <a:schemeClr val="tx1"/>
              </a:solidFill>
            </a:endParaRPr>
          </a:p>
          <a:p>
            <a:pPr marL="457200" indent="-457200">
              <a:buFont typeface="Arial" panose="020B0604020202020204" pitchFamily="34" charset="0"/>
              <a:buChar char="•"/>
            </a:pPr>
            <a:r>
              <a:rPr lang="en-US" sz="2800" b="1" dirty="0">
                <a:solidFill>
                  <a:schemeClr val="tx1"/>
                </a:solidFill>
              </a:rPr>
              <a:t>Work closely with academic and clinical departments and the Office of Global Affairs to identify international initiatives, programs, and activities in order to focus the Library’s efforts to the areas that are most critical to SBU success.</a:t>
            </a:r>
          </a:p>
          <a:p>
            <a:endParaRPr lang="en-US" sz="2800" b="1"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159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5751" y="628746"/>
            <a:ext cx="6372416" cy="1732638"/>
          </a:xfrm>
          <a:prstGeom prst="rect">
            <a:avLst/>
          </a:prstGeom>
          <a:ln>
            <a:noFill/>
          </a:ln>
          <a:effectLst>
            <a:outerShdw blurRad="190500" algn="tl" rotWithShape="0">
              <a:srgbClr val="000000">
                <a:alpha val="70000"/>
              </a:srgbClr>
            </a:outerShdw>
          </a:effectLst>
        </p:spPr>
      </p:pic>
      <p:pic>
        <p:nvPicPr>
          <p:cNvPr id="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16601" y="1963663"/>
            <a:ext cx="5587998" cy="41574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877454" y="4257963"/>
            <a:ext cx="432261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Museo Slab 300"/>
                <a:ea typeface="ＭＳ Ｐゴシック" panose="020B0600070205080204" pitchFamily="34" charset="-128"/>
                <a:cs typeface="Times New Roman" panose="02020603050405020304" pitchFamily="18" charset="0"/>
              </a:rPr>
              <a:t>Stony Brook Medicine and </a:t>
            </a:r>
            <a:r>
              <a:rPr kumimoji="0" lang="en-US" altLang="en-US" sz="2400" b="1" i="0" u="none" strike="noStrike" kern="1200" cap="none" spc="0" normalizeH="0" baseline="0" noProof="0" dirty="0" err="1">
                <a:ln>
                  <a:noFill/>
                </a:ln>
                <a:solidFill>
                  <a:prstClr val="black"/>
                </a:solidFill>
                <a:effectLst/>
                <a:uLnTx/>
                <a:uFillTx/>
                <a:latin typeface="Museo Slab 300"/>
                <a:ea typeface="ＭＳ Ｐゴシック" panose="020B0600070205080204" pitchFamily="34" charset="-128"/>
                <a:cs typeface="Times New Roman" panose="02020603050405020304" pitchFamily="18" charset="0"/>
              </a:rPr>
              <a:t>Tongji</a:t>
            </a:r>
            <a:r>
              <a:rPr kumimoji="0" lang="en-US" altLang="en-US" sz="2400" b="1" i="0" u="none" strike="noStrike" kern="1200" cap="none" spc="0" normalizeH="0" baseline="0" noProof="0" dirty="0">
                <a:ln>
                  <a:noFill/>
                </a:ln>
                <a:solidFill>
                  <a:prstClr val="black"/>
                </a:solidFill>
                <a:effectLst/>
                <a:uLnTx/>
                <a:uFillTx/>
                <a:latin typeface="Museo Slab 300"/>
                <a:ea typeface="ＭＳ Ｐゴシック" panose="020B0600070205080204" pitchFamily="34" charset="-128"/>
                <a:cs typeface="Times New Roman" panose="02020603050405020304" pitchFamily="18" charset="0"/>
              </a:rPr>
              <a:t> University School of Medicine signed MOU, Shanghai, China, 9/28/15.  </a:t>
            </a:r>
          </a:p>
        </p:txBody>
      </p:sp>
    </p:spTree>
    <p:extLst>
      <p:ext uri="{BB962C8B-B14F-4D97-AF65-F5344CB8AC3E}">
        <p14:creationId xmlns:p14="http://schemas.microsoft.com/office/powerpoint/2010/main" val="285088520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10609" y="3103418"/>
            <a:ext cx="2327565" cy="2632364"/>
          </a:xfrm>
        </p:spPr>
        <p:style>
          <a:lnRef idx="2">
            <a:schemeClr val="accent1"/>
          </a:lnRef>
          <a:fillRef idx="1">
            <a:schemeClr val="lt1"/>
          </a:fillRef>
          <a:effectRef idx="0">
            <a:schemeClr val="accent1"/>
          </a:effectRef>
          <a:fontRef idx="minor">
            <a:schemeClr val="dk1"/>
          </a:fontRef>
        </p:style>
        <p:txBody>
          <a:bodyPr>
            <a:normAutofit fontScale="55000" lnSpcReduction="20000"/>
          </a:bodyPr>
          <a:lstStyle/>
          <a:p>
            <a:endParaRPr lang="en-US" dirty="0">
              <a:solidFill>
                <a:schemeClr val="tx1"/>
              </a:solidFill>
            </a:endParaRPr>
          </a:p>
          <a:p>
            <a:pPr>
              <a:spcBef>
                <a:spcPct val="0"/>
              </a:spcBef>
            </a:pPr>
            <a:r>
              <a:rPr lang="en-US" altLang="en-US" b="1" dirty="0">
                <a:solidFill>
                  <a:schemeClr val="tx1"/>
                </a:solidFill>
                <a:latin typeface="Times New Roman" panose="02020603050405020304" pitchFamily="18" charset="0"/>
                <a:cs typeface="Times New Roman" panose="02020603050405020304" pitchFamily="18" charset="0"/>
              </a:rPr>
              <a:t>Peter Small, MD</a:t>
            </a:r>
          </a:p>
          <a:p>
            <a:pPr>
              <a:spcBef>
                <a:spcPct val="0"/>
              </a:spcBef>
            </a:pPr>
            <a:r>
              <a:rPr lang="en-US" altLang="en-US" b="1" dirty="0">
                <a:solidFill>
                  <a:schemeClr val="tx1"/>
                </a:solidFill>
                <a:latin typeface="Times New Roman" panose="02020603050405020304" pitchFamily="18" charset="0"/>
                <a:cs typeface="Times New Roman" panose="02020603050405020304" pitchFamily="18" charset="0"/>
              </a:rPr>
              <a:t>Founding Director, Global Health Institute</a:t>
            </a:r>
          </a:p>
          <a:p>
            <a:pPr>
              <a:spcBef>
                <a:spcPct val="0"/>
              </a:spcBef>
            </a:pPr>
            <a:r>
              <a:rPr lang="en-US" altLang="en-US" b="1" dirty="0">
                <a:solidFill>
                  <a:schemeClr val="tx1"/>
                </a:solidFill>
                <a:latin typeface="Times New Roman" panose="02020603050405020304" pitchFamily="18" charset="0"/>
                <a:cs typeface="Times New Roman" panose="02020603050405020304" pitchFamily="18" charset="0"/>
              </a:rPr>
              <a:t>Stony Brook University</a:t>
            </a:r>
          </a:p>
          <a:p>
            <a:pPr>
              <a:spcBef>
                <a:spcPct val="0"/>
              </a:spcBef>
            </a:pPr>
            <a:endParaRPr lang="en-US" altLang="en-US" b="1" dirty="0">
              <a:solidFill>
                <a:schemeClr val="tx1"/>
              </a:solidFill>
              <a:latin typeface="Times New Roman" panose="02020603050405020304" pitchFamily="18" charset="0"/>
              <a:cs typeface="Times New Roman" panose="02020603050405020304" pitchFamily="18" charset="0"/>
            </a:endParaRPr>
          </a:p>
          <a:p>
            <a:pPr>
              <a:spcBef>
                <a:spcPct val="0"/>
              </a:spcBef>
            </a:pPr>
            <a:r>
              <a:rPr lang="en-US" altLang="en-US" dirty="0">
                <a:solidFill>
                  <a:schemeClr val="tx1"/>
                </a:solidFill>
                <a:latin typeface="Times New Roman" panose="02020603050405020304" pitchFamily="18" charset="0"/>
                <a:cs typeface="Times New Roman" panose="02020603050405020304" pitchFamily="18" charset="0"/>
              </a:rPr>
              <a:t>The Global Health Institute was conceived as a university-wide interdisciplinary research center to drive cutting-edge, health-improvement-oriented research in Madagascar, with which SBU has a near 30-year history and deep ties. </a:t>
            </a:r>
            <a:endParaRPr lang="en-US" altLang="en-US" b="1" dirty="0">
              <a:solidFill>
                <a:schemeClr val="tx1"/>
              </a:solidFill>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24645" y="597590"/>
            <a:ext cx="1533525"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783110" y="116633"/>
            <a:ext cx="2301875" cy="153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994401" y="1736437"/>
            <a:ext cx="3879273"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Patricia Wright, PhD</a:t>
            </a:r>
            <a:b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Director, Institute for the Conservation of Tropical Environments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Founder, Centre </a:t>
            </a:r>
            <a:r>
              <a:rPr kumimoji="0" lang="en-US" alt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ValBio</a:t>
            </a:r>
            <a:endPar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6"/>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5657850" y="2809520"/>
            <a:ext cx="4330700" cy="267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5458691" y="5631652"/>
            <a:ext cx="4729018" cy="64633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Centre </a:t>
            </a:r>
            <a:r>
              <a:rPr kumimoji="0" lang="en-US" alt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ValBio’s</a:t>
            </a: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newly built five-story research facility, on the edge of </a:t>
            </a:r>
            <a:r>
              <a:rPr kumimoji="0" lang="en-US" alt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Ranomafana</a:t>
            </a:r>
            <a:r>
              <a:rPr kumimoji="0" lang="en-US" altLang="en-US" sz="1200" b="1" i="0" u="none" strike="noStrike" kern="1200" cap="none" spc="0" normalizeH="0" baseline="0" noProof="0" dirty="0">
                <a:ln>
                  <a:noFill/>
                </a:ln>
                <a:solidFill>
                  <a:prstClr val="black"/>
                </a:solidFill>
                <a:effectLst/>
                <a:uLnTx/>
                <a:uFillTx/>
                <a:latin typeface="Times New Roman" panose="02020603050405020304" pitchFamily="18" charset="0"/>
                <a:ea typeface="ＭＳ Ｐゴシック" panose="020B0600070205080204" pitchFamily="34" charset="-128"/>
                <a:cs typeface="Times New Roman" panose="02020603050405020304" pitchFamily="18" charset="0"/>
              </a:rPr>
              <a:t> National Park, will be a key resource for the Global Health Institute</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3059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865" y="591128"/>
            <a:ext cx="6612962" cy="563418"/>
          </a:xfrm>
        </p:spPr>
        <p:txBody>
          <a:bodyPr>
            <a:normAutofit/>
          </a:bodyPr>
          <a:lstStyle/>
          <a:p>
            <a:pPr algn="ctr"/>
            <a:r>
              <a:rPr lang="en-US" sz="3200" b="1" dirty="0">
                <a:latin typeface="Museo Slab 300"/>
                <a:cs typeface="Times New Roman" panose="02020603050405020304" pitchFamily="18" charset="0"/>
              </a:rPr>
              <a:t>SUNY Korea</a:t>
            </a:r>
          </a:p>
        </p:txBody>
      </p:sp>
      <p:sp>
        <p:nvSpPr>
          <p:cNvPr id="3" name="Text Placeholder 2"/>
          <p:cNvSpPr>
            <a:spLocks noGrp="1"/>
          </p:cNvSpPr>
          <p:nvPr>
            <p:ph type="body" idx="1"/>
          </p:nvPr>
        </p:nvSpPr>
        <p:spPr>
          <a:xfrm>
            <a:off x="1200727" y="1154547"/>
            <a:ext cx="9892146" cy="5059642"/>
          </a:xfrm>
        </p:spPr>
        <p:txBody>
          <a:bodyPr>
            <a:normAutofit fontScale="92500" lnSpcReduction="10000"/>
          </a:bodyPr>
          <a:lstStyle/>
          <a:p>
            <a:pPr marL="285750" indent="-285750">
              <a:buFont typeface="Arial" panose="020B0604020202020204" pitchFamily="34" charset="0"/>
              <a:buChar char="•"/>
            </a:pPr>
            <a:r>
              <a:rPr lang="en-US" sz="1600" b="1" dirty="0">
                <a:solidFill>
                  <a:schemeClr val="tx1"/>
                </a:solidFill>
                <a:latin typeface="Museo Slab 300"/>
                <a:cs typeface="Times New Roman" panose="02020603050405020304" pitchFamily="18" charset="0"/>
              </a:rPr>
              <a:t>SUNY Korea was established through the combined efforts of SUNY, Stony Brook University and the government of the Republic of Korea, to provide a global education and research opportunity in </a:t>
            </a:r>
            <a:r>
              <a:rPr lang="en-US" sz="1600" b="1" dirty="0" err="1">
                <a:solidFill>
                  <a:schemeClr val="tx1"/>
                </a:solidFill>
                <a:latin typeface="Museo Slab 300"/>
                <a:cs typeface="Times New Roman" panose="02020603050405020304" pitchFamily="18" charset="0"/>
              </a:rPr>
              <a:t>Songdo</a:t>
            </a:r>
            <a:r>
              <a:rPr lang="en-US" sz="1600" b="1" dirty="0">
                <a:solidFill>
                  <a:schemeClr val="tx1"/>
                </a:solidFill>
                <a:latin typeface="Museo Slab 300"/>
                <a:cs typeface="Times New Roman" panose="02020603050405020304" pitchFamily="18" charset="0"/>
              </a:rPr>
              <a:t>, Incheon. </a:t>
            </a:r>
          </a:p>
          <a:p>
            <a:endParaRPr lang="en-US" sz="1600" b="1" dirty="0">
              <a:solidFill>
                <a:schemeClr val="tx1"/>
              </a:solidFill>
              <a:latin typeface="Museo Slab 300"/>
              <a:cs typeface="Times New Roman" panose="02020603050405020304" pitchFamily="18" charset="0"/>
            </a:endParaRPr>
          </a:p>
          <a:p>
            <a:pPr marL="285750" indent="-285750">
              <a:buFont typeface="Arial" panose="020B0604020202020204" pitchFamily="34" charset="0"/>
              <a:buChar char="•"/>
            </a:pPr>
            <a:r>
              <a:rPr lang="en-US" sz="1600" b="1" dirty="0">
                <a:solidFill>
                  <a:schemeClr val="tx1"/>
                </a:solidFill>
                <a:latin typeface="Museo Slab 300"/>
                <a:cs typeface="Times New Roman" panose="02020603050405020304" pitchFamily="18" charset="0"/>
              </a:rPr>
              <a:t>Students are admitted as Stony Brook students, will follow Stony Brook curriculum, and receive Stony Brook degree upon graduation.</a:t>
            </a:r>
          </a:p>
          <a:p>
            <a:r>
              <a:rPr lang="en-US" sz="1600" b="1" dirty="0">
                <a:solidFill>
                  <a:schemeClr val="tx1"/>
                </a:solidFill>
                <a:latin typeface="Museo Slab 300"/>
                <a:cs typeface="Times New Roman" panose="02020603050405020304" pitchFamily="18" charset="0"/>
              </a:rPr>
              <a:t> </a:t>
            </a:r>
          </a:p>
          <a:p>
            <a:pPr marL="285750" indent="-285750">
              <a:buFont typeface="Arial" panose="020B0604020202020204" pitchFamily="34" charset="0"/>
              <a:buChar char="•"/>
            </a:pPr>
            <a:r>
              <a:rPr lang="en-US" sz="1600" b="1" dirty="0">
                <a:solidFill>
                  <a:schemeClr val="tx1"/>
                </a:solidFill>
                <a:latin typeface="Museo Slab 300"/>
                <a:cs typeface="Times New Roman" panose="02020603050405020304" pitchFamily="18" charset="0"/>
              </a:rPr>
              <a:t>SUNY Korea offers B.S./B.E., M.S. and Ph.D. programs in Computer Science, Mechanical Engineering and Technology &amp; Society. </a:t>
            </a:r>
          </a:p>
          <a:p>
            <a:pPr marL="285750" indent="-285750">
              <a:buFont typeface="Arial" panose="020B0604020202020204" pitchFamily="34" charset="0"/>
              <a:buChar char="•"/>
            </a:pPr>
            <a:endParaRPr lang="en-US" sz="1600" b="1" dirty="0">
              <a:solidFill>
                <a:schemeClr val="tx1"/>
              </a:solidFill>
              <a:latin typeface="Museo Slab 300"/>
              <a:cs typeface="Times New Roman" panose="02020603050405020304" pitchFamily="18" charset="0"/>
            </a:endParaRPr>
          </a:p>
          <a:p>
            <a:pPr marL="285750" indent="-285750">
              <a:buFont typeface="Arial" panose="020B0604020202020204" pitchFamily="34" charset="0"/>
              <a:buChar char="•"/>
            </a:pPr>
            <a:r>
              <a:rPr lang="en-US" sz="1600" b="1" dirty="0">
                <a:solidFill>
                  <a:schemeClr val="tx1"/>
                </a:solidFill>
                <a:latin typeface="Museo Slab 300"/>
                <a:cs typeface="Times New Roman" panose="02020603050405020304" pitchFamily="18" charset="0"/>
              </a:rPr>
              <a:t>Met with Mr. Chi-</a:t>
            </a:r>
            <a:r>
              <a:rPr lang="en-US" sz="1600" b="1" dirty="0" err="1">
                <a:solidFill>
                  <a:schemeClr val="tx1"/>
                </a:solidFill>
                <a:latin typeface="Museo Slab 300"/>
                <a:cs typeface="Times New Roman" panose="02020603050405020304" pitchFamily="18" charset="0"/>
              </a:rPr>
              <a:t>Hsein</a:t>
            </a:r>
            <a:r>
              <a:rPr lang="en-US" sz="1600" b="1" dirty="0">
                <a:solidFill>
                  <a:schemeClr val="tx1"/>
                </a:solidFill>
                <a:latin typeface="Museo Slab 300"/>
                <a:cs typeface="Times New Roman" panose="02020603050405020304" pitchFamily="18" charset="0"/>
              </a:rPr>
              <a:t> Wang, Director, IT &amp; Learning Resources Center.</a:t>
            </a:r>
          </a:p>
          <a:p>
            <a:endParaRPr lang="en-US" sz="1600" b="1" dirty="0">
              <a:solidFill>
                <a:schemeClr val="tx1"/>
              </a:solidFill>
              <a:latin typeface="Museo Slab 300"/>
              <a:cs typeface="Times New Roman" panose="02020603050405020304" pitchFamily="18" charset="0"/>
            </a:endParaRPr>
          </a:p>
          <a:p>
            <a:pPr marL="285750" indent="-285750">
              <a:buFont typeface="Arial" panose="020B0604020202020204" pitchFamily="34" charset="0"/>
              <a:buChar char="•"/>
            </a:pPr>
            <a:r>
              <a:rPr lang="en-US" sz="1600" b="1" dirty="0">
                <a:solidFill>
                  <a:schemeClr val="tx1"/>
                </a:solidFill>
                <a:latin typeface="Museo Slab 300"/>
                <a:cs typeface="Times New Roman" panose="02020603050405020304" pitchFamily="18" charset="0"/>
              </a:rPr>
              <a:t>Had a talk with Darby Fanning, key contact person for library services at the Korea Campus from University of Utah about SBU’s partnership with Utah’s presence in Korea.</a:t>
            </a:r>
          </a:p>
          <a:p>
            <a:pPr marL="285750" indent="-285750">
              <a:buFont typeface="Arial" panose="020B0604020202020204" pitchFamily="34" charset="0"/>
              <a:buChar char="•"/>
            </a:pPr>
            <a:endParaRPr lang="en-US" sz="1600" b="1" dirty="0">
              <a:solidFill>
                <a:schemeClr val="tx1"/>
              </a:solidFill>
              <a:latin typeface="Museo Slab 300"/>
              <a:cs typeface="Times New Roman" panose="02020603050405020304" pitchFamily="18" charset="0"/>
            </a:endParaRPr>
          </a:p>
          <a:p>
            <a:pPr marL="285750" indent="-285750">
              <a:buFont typeface="Arial" panose="020B0604020202020204" pitchFamily="34" charset="0"/>
              <a:buChar char="•"/>
            </a:pPr>
            <a:r>
              <a:rPr lang="en-US" sz="1600" b="1" dirty="0">
                <a:solidFill>
                  <a:schemeClr val="tx1"/>
                </a:solidFill>
                <a:latin typeface="Museo Slab 300"/>
                <a:cs typeface="Times New Roman" panose="02020603050405020304" pitchFamily="18" charset="0"/>
              </a:rPr>
              <a:t>A research guide geared primarily for SUNY Korea faculty and students was created.</a:t>
            </a:r>
          </a:p>
          <a:p>
            <a:pPr marL="285750" indent="-285750">
              <a:buFont typeface="Arial" panose="020B0604020202020204" pitchFamily="34" charset="0"/>
              <a:buChar char="•"/>
            </a:pPr>
            <a:endParaRPr lang="en-US" sz="1600" b="1" dirty="0">
              <a:solidFill>
                <a:schemeClr val="tx1"/>
              </a:solidFill>
              <a:latin typeface="Museo Slab 300"/>
              <a:cs typeface="Times New Roman" panose="02020603050405020304" pitchFamily="18" charset="0"/>
            </a:endParaRPr>
          </a:p>
          <a:p>
            <a:pPr marL="285750" indent="-285750">
              <a:buFont typeface="Arial" panose="020B0604020202020204" pitchFamily="34" charset="0"/>
              <a:buChar char="•"/>
            </a:pPr>
            <a:r>
              <a:rPr lang="en-US" sz="1600" b="1" dirty="0">
                <a:solidFill>
                  <a:schemeClr val="tx1"/>
                </a:solidFill>
                <a:latin typeface="Museo Slab 300"/>
                <a:cs typeface="Times New Roman" panose="02020603050405020304" pitchFamily="18" charset="0"/>
              </a:rPr>
              <a:t>Two librarians taught an online class requested by SUNY Korea faculty.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62218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38624" y="104779"/>
            <a:ext cx="3821747" cy="286631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8364" y="3411466"/>
            <a:ext cx="3752163" cy="27915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3581" y="3362811"/>
            <a:ext cx="3851832" cy="28888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08364" y="156967"/>
            <a:ext cx="3752163" cy="28141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655546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46171" y="105899"/>
            <a:ext cx="3164946" cy="237371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493601" y="2792553"/>
            <a:ext cx="2085165" cy="2780219"/>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48159" y="2804736"/>
            <a:ext cx="4805641" cy="267891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8109" y="106531"/>
            <a:ext cx="3350548" cy="2467922"/>
          </a:xfrm>
          <a:prstGeom prst="rect">
            <a:avLst/>
          </a:prstGeom>
          <a:ln>
            <a:noFill/>
          </a:ln>
          <a:effectLst>
            <a:outerShdw blurRad="292100" dist="139700" dir="2700000" algn="tl" rotWithShape="0">
              <a:srgbClr val="333333">
                <a:alpha val="65000"/>
              </a:srgbClr>
            </a:outerShdw>
          </a:effectLst>
        </p:spPr>
      </p:pic>
      <p:sp>
        <p:nvSpPr>
          <p:cNvPr id="2" name="TextBox 1"/>
          <p:cNvSpPr txBox="1"/>
          <p:nvPr/>
        </p:nvSpPr>
        <p:spPr>
          <a:xfrm>
            <a:off x="2623128" y="5661891"/>
            <a:ext cx="767541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Museo Slab 300"/>
                <a:ea typeface="+mn-ea"/>
                <a:cs typeface="+mn-cs"/>
              </a:rPr>
              <a:t>Admitted Students Information Session, Beijing, China, April 7, 2019</a:t>
            </a:r>
          </a:p>
        </p:txBody>
      </p:sp>
    </p:spTree>
    <p:extLst>
      <p:ext uri="{BB962C8B-B14F-4D97-AF65-F5344CB8AC3E}">
        <p14:creationId xmlns:p14="http://schemas.microsoft.com/office/powerpoint/2010/main" val="1475006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71782" y="1089892"/>
            <a:ext cx="8839200" cy="4685133"/>
          </a:xfrm>
        </p:spPr>
        <p:txBody>
          <a:bodyPr>
            <a:noAutofit/>
          </a:bodyPr>
          <a:lstStyle/>
          <a:p>
            <a:pPr marL="342900" indent="-342900">
              <a:buFont typeface="Arial" panose="020B0604020202020204" pitchFamily="34" charset="0"/>
              <a:buChar char="•"/>
            </a:pPr>
            <a:r>
              <a:rPr lang="en-US" sz="2800" b="1" dirty="0">
                <a:solidFill>
                  <a:schemeClr val="tx1"/>
                </a:solidFill>
              </a:rPr>
              <a:t>Developed relationships with research libraries around the world that support the global mission of SBU and initiate sustaining international collaborations.</a:t>
            </a:r>
          </a:p>
          <a:p>
            <a:pPr marL="342900" indent="-342900">
              <a:buFont typeface="Arial" panose="020B0604020202020204" pitchFamily="34" charset="0"/>
              <a:buChar char="•"/>
            </a:pPr>
            <a:endParaRPr lang="en-US" sz="2800" b="1" dirty="0">
              <a:solidFill>
                <a:schemeClr val="tx1"/>
              </a:solidFill>
            </a:endParaRPr>
          </a:p>
          <a:p>
            <a:pPr marL="342900" indent="-342900">
              <a:buFont typeface="Arial" panose="020B0604020202020204" pitchFamily="34" charset="0"/>
              <a:buChar char="•"/>
            </a:pPr>
            <a:r>
              <a:rPr lang="en-US" sz="2800" b="1" dirty="0">
                <a:solidFill>
                  <a:schemeClr val="tx1"/>
                </a:solidFill>
              </a:rPr>
              <a:t>Facilitated relationships with other research libraries and information centers to allow SBU faculty and students access to research materials during extended stays in other countries.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272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683492"/>
            <a:ext cx="10515600" cy="1025235"/>
          </a:xfrm>
        </p:spPr>
        <p:txBody>
          <a:bodyPr>
            <a:normAutofit/>
          </a:bodyPr>
          <a:lstStyle/>
          <a:p>
            <a:pPr algn="ctr"/>
            <a:r>
              <a:rPr lang="en-US" sz="2800" b="1" dirty="0">
                <a:latin typeface="Museo Slab 300"/>
                <a:cs typeface="Times New Roman" panose="02020603050405020304" pitchFamily="18" charset="0"/>
              </a:rPr>
              <a:t>Shanghai Normal University</a:t>
            </a:r>
          </a:p>
        </p:txBody>
      </p:sp>
      <p:sp>
        <p:nvSpPr>
          <p:cNvPr id="3" name="Text Placeholder 2"/>
          <p:cNvSpPr>
            <a:spLocks noGrp="1"/>
          </p:cNvSpPr>
          <p:nvPr>
            <p:ph type="body" idx="1"/>
          </p:nvPr>
        </p:nvSpPr>
        <p:spPr>
          <a:xfrm>
            <a:off x="1052946" y="2484582"/>
            <a:ext cx="4886038" cy="3629890"/>
          </a:xfrm>
          <a:ln>
            <a:solidFill>
              <a:schemeClr val="accent1">
                <a:lumMod val="75000"/>
              </a:schemeClr>
            </a:solidFill>
          </a:ln>
        </p:spPr>
        <p:txBody>
          <a:bodyPr>
            <a:normAutofit/>
          </a:bodyPr>
          <a:lstStyle/>
          <a:p>
            <a:pPr marL="171450" indent="-171450" algn="ctr">
              <a:buFont typeface="Arial" panose="020B0604020202020204" pitchFamily="34" charset="0"/>
              <a:buChar char="•"/>
            </a:pPr>
            <a:r>
              <a:rPr lang="en-US" sz="2000" b="1" dirty="0">
                <a:solidFill>
                  <a:schemeClr val="tx1"/>
                </a:solidFill>
                <a:latin typeface="Museo Slab 300"/>
                <a:cs typeface="Times New Roman" panose="02020603050405020304" pitchFamily="18" charset="0"/>
              </a:rPr>
              <a:t>Established in 1954</a:t>
            </a:r>
          </a:p>
          <a:p>
            <a:pPr marL="171450" indent="-171450" algn="ctr">
              <a:buFont typeface="Arial" panose="020B0604020202020204" pitchFamily="34" charset="0"/>
              <a:buChar char="•"/>
            </a:pPr>
            <a:r>
              <a:rPr lang="en-US" sz="2000" b="1" dirty="0">
                <a:solidFill>
                  <a:schemeClr val="tx1"/>
                </a:solidFill>
                <a:latin typeface="Museo Slab 300"/>
                <a:cs typeface="Times New Roman" panose="02020603050405020304" pitchFamily="18" charset="0"/>
              </a:rPr>
              <a:t>Location: Shanghai, China</a:t>
            </a:r>
          </a:p>
          <a:p>
            <a:pPr marL="171450" indent="-171450" algn="ctr">
              <a:buFont typeface="Arial" panose="020B0604020202020204" pitchFamily="34" charset="0"/>
              <a:buChar char="•"/>
            </a:pPr>
            <a:r>
              <a:rPr lang="en-US" sz="2000" b="1" dirty="0">
                <a:solidFill>
                  <a:schemeClr val="tx1"/>
                </a:solidFill>
                <a:latin typeface="Museo Slab 300"/>
                <a:cs typeface="Times New Roman" panose="02020603050405020304" pitchFamily="18" charset="0"/>
              </a:rPr>
              <a:t>Student population: 43,100</a:t>
            </a:r>
          </a:p>
          <a:p>
            <a:pPr marL="171450" indent="-171450" algn="ctr">
              <a:buFont typeface="Arial" panose="020B0604020202020204" pitchFamily="34" charset="0"/>
              <a:buChar char="•"/>
            </a:pPr>
            <a:r>
              <a:rPr lang="en-US" sz="2000" b="1" dirty="0">
                <a:solidFill>
                  <a:schemeClr val="tx1"/>
                </a:solidFill>
                <a:latin typeface="Museo Slab 300"/>
                <a:cs typeface="Times New Roman" panose="02020603050405020304" pitchFamily="18" charset="0"/>
              </a:rPr>
              <a:t>The Library Cooperation Memorandum of Understanding (MOU) between Stony Brook </a:t>
            </a:r>
          </a:p>
          <a:p>
            <a:pPr algn="ctr"/>
            <a:r>
              <a:rPr lang="en-US" sz="2000" b="1" dirty="0">
                <a:solidFill>
                  <a:schemeClr val="tx1"/>
                </a:solidFill>
                <a:latin typeface="Museo Slab 300"/>
                <a:cs typeface="Times New Roman" panose="02020603050405020304" pitchFamily="18" charset="0"/>
              </a:rPr>
              <a:t>   University Libraries and   Shanghai Normal University Library was signed   on September 18, 2016.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494220" y="3204331"/>
            <a:ext cx="3702727" cy="2777045"/>
          </a:xfrm>
          <a:prstGeom prst="rect">
            <a:avLst/>
          </a:prstGeom>
          <a:ln>
            <a:solidFill>
              <a:schemeClr val="accent1">
                <a:lumMod val="75000"/>
              </a:schemeClr>
            </a:solidFill>
          </a:ln>
        </p:spPr>
      </p:pic>
    </p:spTree>
    <p:extLst>
      <p:ext uri="{BB962C8B-B14F-4D97-AF65-F5344CB8AC3E}">
        <p14:creationId xmlns:p14="http://schemas.microsoft.com/office/powerpoint/2010/main" val="3063136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5196" y="157019"/>
            <a:ext cx="4886696" cy="3681777"/>
          </a:xfrm>
          <a:prstGeom prst="rect">
            <a:avLst/>
          </a:prstGeom>
          <a:ln>
            <a:noFill/>
          </a:ln>
          <a:effectLst>
            <a:outerShdw blurRad="190500" algn="tl" rotWithShape="0">
              <a:srgbClr val="000000">
                <a:alpha val="70000"/>
              </a:srgbClr>
            </a:outerShdw>
          </a:effectLst>
        </p:spPr>
      </p:pic>
      <p:sp>
        <p:nvSpPr>
          <p:cNvPr id="2" name="Title 1"/>
          <p:cNvSpPr>
            <a:spLocks noGrp="1"/>
          </p:cNvSpPr>
          <p:nvPr>
            <p:ph type="title"/>
          </p:nvPr>
        </p:nvSpPr>
        <p:spPr>
          <a:xfrm>
            <a:off x="6142182" y="230910"/>
            <a:ext cx="5211618" cy="1930399"/>
          </a:xfrm>
        </p:spPr>
        <p:style>
          <a:lnRef idx="2">
            <a:schemeClr val="accent1"/>
          </a:lnRef>
          <a:fillRef idx="1">
            <a:schemeClr val="lt1"/>
          </a:fillRef>
          <a:effectRef idx="0">
            <a:schemeClr val="accent1"/>
          </a:effectRef>
          <a:fontRef idx="minor">
            <a:schemeClr val="dk1"/>
          </a:fontRef>
        </p:style>
        <p:txBody>
          <a:bodyPr>
            <a:normAutofit fontScale="90000"/>
          </a:bodyPr>
          <a:lstStyle/>
          <a:p>
            <a:pPr algn="ct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600" dirty="0">
                <a:latin typeface="Times New Roman" panose="02020603050405020304" pitchFamily="18" charset="0"/>
                <a:cs typeface="Times New Roman" panose="02020603050405020304" pitchFamily="18" charset="0"/>
              </a:rPr>
              <a:t/>
            </a:r>
            <a:br>
              <a:rPr lang="en-US" sz="1600"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Established in 1901</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Location: Jinan, China</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Student population: 60,000</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The Library Cooperation MOU between Stony Brook </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University Libraries and Shandong</a:t>
            </a:r>
            <a:br>
              <a:rPr lang="en-US" sz="18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University Library was signed on 9/23/2016. </a:t>
            </a:r>
            <a:br>
              <a:rPr lang="en-US" sz="1800" b="1" dirty="0">
                <a:latin typeface="Times New Roman" panose="02020603050405020304" pitchFamily="18" charset="0"/>
                <a:cs typeface="Times New Roman" panose="02020603050405020304" pitchFamily="18" charset="0"/>
              </a:rPr>
            </a:br>
            <a:endParaRPr lang="en-US" sz="1800" b="1"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55509" y="3270004"/>
            <a:ext cx="3918085" cy="293856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484267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66619" y="665018"/>
            <a:ext cx="3888508" cy="5110006"/>
          </a:xfrm>
        </p:spPr>
        <p:txBody>
          <a:bodyPr>
            <a:normAutofit/>
          </a:bodyPr>
          <a:lstStyle/>
          <a:p>
            <a:pPr algn="ctr"/>
            <a:r>
              <a:rPr lang="en-US" sz="1800" b="1" dirty="0">
                <a:solidFill>
                  <a:schemeClr val="tx1"/>
                </a:solidFill>
                <a:latin typeface="Museo Slab 300"/>
                <a:cs typeface="Times New Roman" panose="02020603050405020304" pitchFamily="18" charset="0"/>
              </a:rPr>
              <a:t>Southern University of Science and Technology (</a:t>
            </a:r>
            <a:r>
              <a:rPr lang="en-US" sz="1800" b="1" dirty="0" err="1">
                <a:solidFill>
                  <a:schemeClr val="tx1"/>
                </a:solidFill>
                <a:latin typeface="Museo Slab 300"/>
                <a:cs typeface="Times New Roman" panose="02020603050405020304" pitchFamily="18" charset="0"/>
              </a:rPr>
              <a:t>SUSTech</a:t>
            </a:r>
            <a:r>
              <a:rPr lang="en-US" sz="1800" b="1" dirty="0">
                <a:solidFill>
                  <a:schemeClr val="tx1"/>
                </a:solidFill>
                <a:latin typeface="Museo Slab 300"/>
                <a:cs typeface="Times New Roman" panose="02020603050405020304" pitchFamily="18" charset="0"/>
              </a:rPr>
              <a:t>)</a:t>
            </a:r>
          </a:p>
          <a:p>
            <a:endParaRPr lang="en-US" sz="1800" b="1" dirty="0">
              <a:solidFill>
                <a:schemeClr val="tx1"/>
              </a:solidFill>
              <a:latin typeface="Museo Slab 300"/>
              <a:cs typeface="Times New Roman" panose="02020603050405020304" pitchFamily="18" charset="0"/>
            </a:endParaRPr>
          </a:p>
          <a:p>
            <a:pPr marL="171450" indent="-171450">
              <a:buFont typeface="Arial" panose="020B0604020202020204" pitchFamily="34" charset="0"/>
              <a:buChar char="•"/>
            </a:pPr>
            <a:r>
              <a:rPr lang="en-US" sz="1800" b="1" dirty="0">
                <a:solidFill>
                  <a:schemeClr val="tx1"/>
                </a:solidFill>
                <a:latin typeface="Museo Slab 300"/>
                <a:cs typeface="Times New Roman" panose="02020603050405020304" pitchFamily="18" charset="0"/>
              </a:rPr>
              <a:t>Shenzhen, China</a:t>
            </a:r>
          </a:p>
          <a:p>
            <a:pPr marL="171450" indent="-171450">
              <a:buFont typeface="Arial" panose="020B0604020202020204" pitchFamily="34" charset="0"/>
              <a:buChar char="•"/>
            </a:pPr>
            <a:r>
              <a:rPr lang="en-US" sz="1800" b="1" dirty="0">
                <a:solidFill>
                  <a:schemeClr val="tx1"/>
                </a:solidFill>
                <a:latin typeface="Museo Slab 300"/>
                <a:cs typeface="Times New Roman" panose="02020603050405020304" pitchFamily="18" charset="0"/>
              </a:rPr>
              <a:t>A partner university of Stony Brook University</a:t>
            </a:r>
          </a:p>
          <a:p>
            <a:pPr marL="171450" indent="-171450">
              <a:buFont typeface="Arial" panose="020B0604020202020204" pitchFamily="34" charset="0"/>
              <a:buChar char="•"/>
            </a:pPr>
            <a:r>
              <a:rPr lang="en-US" sz="1800" b="1" dirty="0">
                <a:solidFill>
                  <a:schemeClr val="tx1"/>
                </a:solidFill>
                <a:latin typeface="Museo Slab 300"/>
                <a:cs typeface="Times New Roman" panose="02020603050405020304" pitchFamily="18" charset="0"/>
              </a:rPr>
              <a:t>Presented about embedded librarianship and library space transformation and helped promote SBU Global Summer Institute.</a:t>
            </a:r>
          </a:p>
          <a:p>
            <a:pPr marL="171450" indent="-171450">
              <a:buFont typeface="Arial" panose="020B0604020202020204" pitchFamily="34" charset="0"/>
              <a:buChar char="•"/>
            </a:pPr>
            <a:r>
              <a:rPr lang="en-US" sz="1800" b="1" dirty="0">
                <a:solidFill>
                  <a:schemeClr val="tx1"/>
                </a:solidFill>
                <a:latin typeface="Museo Slab 300"/>
                <a:cs typeface="Times New Roman" panose="02020603050405020304" pitchFamily="18" charset="0"/>
              </a:rPr>
              <a:t>The Library Cooperation MOU was signed on November 13, 2017.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12508" y="1551710"/>
            <a:ext cx="5740863" cy="4223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149450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Assisting Local Governments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24132" y="1825625"/>
            <a:ext cx="3409736" cy="4351338"/>
          </a:xfrm>
          <a:prstGeom prst="rect">
            <a:avLst/>
          </a:prstGeo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882537" y="1825625"/>
            <a:ext cx="3760925" cy="4351338"/>
          </a:xfrm>
          <a:prstGeom prst="rect">
            <a:avLst/>
          </a:prstGeom>
        </p:spPr>
      </p:pic>
    </p:spTree>
    <p:extLst>
      <p:ext uri="{BB962C8B-B14F-4D97-AF65-F5344CB8AC3E}">
        <p14:creationId xmlns:p14="http://schemas.microsoft.com/office/powerpoint/2010/main" val="171448660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456874" y="3413780"/>
            <a:ext cx="2678545" cy="2604040"/>
          </a:xfrm>
        </p:spPr>
        <p:style>
          <a:lnRef idx="2">
            <a:schemeClr val="accent1"/>
          </a:lnRef>
          <a:fillRef idx="1">
            <a:schemeClr val="lt1"/>
          </a:fillRef>
          <a:effectRef idx="0">
            <a:schemeClr val="accent1"/>
          </a:effectRef>
          <a:fontRef idx="minor">
            <a:schemeClr val="dk1"/>
          </a:fontRef>
        </p:style>
        <p:txBody>
          <a:bodyPr/>
          <a:lstStyle/>
          <a:p>
            <a:pPr algn="ctr"/>
            <a:r>
              <a:rPr lang="en-US" sz="2000" b="1" dirty="0">
                <a:solidFill>
                  <a:schemeClr val="tx1"/>
                </a:solidFill>
              </a:rPr>
              <a:t>The Library Cooperation MOU with Northeast Normal University in Changchun, China was signed on October 27, 2017.</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7309" y="138546"/>
            <a:ext cx="4529002" cy="291869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0583" y="2767233"/>
            <a:ext cx="4710544" cy="3140362"/>
          </a:xfrm>
          <a:prstGeom prst="rect">
            <a:avLst/>
          </a:prstGeom>
        </p:spPr>
      </p:pic>
    </p:spTree>
    <p:extLst>
      <p:ext uri="{BB962C8B-B14F-4D97-AF65-F5344CB8AC3E}">
        <p14:creationId xmlns:p14="http://schemas.microsoft.com/office/powerpoint/2010/main" val="9629170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865" y="908554"/>
            <a:ext cx="6612962" cy="218283"/>
          </a:xfrm>
        </p:spPr>
        <p:txBody>
          <a:bodyPr>
            <a:normAutofit fontScale="90000"/>
          </a:bodyPr>
          <a:lstStyle/>
          <a:p>
            <a:r>
              <a:rPr lang="en-US" dirty="0"/>
              <a:t/>
            </a:r>
            <a:br>
              <a:rPr lang="en-US" dirty="0"/>
            </a:br>
            <a:endParaRPr lang="en-US" dirty="0"/>
          </a:p>
        </p:txBody>
      </p:sp>
      <p:sp>
        <p:nvSpPr>
          <p:cNvPr id="3" name="Text Placeholder 2"/>
          <p:cNvSpPr>
            <a:spLocks noGrp="1"/>
          </p:cNvSpPr>
          <p:nvPr>
            <p:ph type="body" idx="1"/>
          </p:nvPr>
        </p:nvSpPr>
        <p:spPr>
          <a:xfrm>
            <a:off x="1440872" y="812801"/>
            <a:ext cx="9421091" cy="4962224"/>
          </a:xfrm>
        </p:spPr>
        <p:txBody>
          <a:bodyPr>
            <a:normAutofit/>
          </a:bodyPr>
          <a:lstStyle/>
          <a:p>
            <a:pPr algn="ctr"/>
            <a:r>
              <a:rPr lang="en-US" sz="2800" b="1" dirty="0">
                <a:solidFill>
                  <a:schemeClr val="tx1"/>
                </a:solidFill>
                <a:latin typeface="Museo Slab 300"/>
              </a:rPr>
              <a:t>Cultivating information exchange and </a:t>
            </a:r>
          </a:p>
          <a:p>
            <a:pPr algn="ctr"/>
            <a:r>
              <a:rPr lang="en-US" sz="2800" b="1" dirty="0">
                <a:solidFill>
                  <a:schemeClr val="tx1"/>
                </a:solidFill>
                <a:latin typeface="Museo Slab 300"/>
              </a:rPr>
              <a:t>visiting scholars program</a:t>
            </a:r>
          </a:p>
          <a:p>
            <a:endParaRPr lang="en-US" sz="2800" b="1" dirty="0">
              <a:solidFill>
                <a:schemeClr val="tx1"/>
              </a:solidFill>
              <a:latin typeface="Museo Slab 300"/>
            </a:endParaRPr>
          </a:p>
          <a:p>
            <a:pPr marL="800100" lvl="1" indent="-342900">
              <a:buFont typeface="Arial" panose="020B0604020202020204" pitchFamily="34" charset="0"/>
              <a:buChar char="•"/>
            </a:pPr>
            <a:r>
              <a:rPr lang="en-US" b="1" dirty="0">
                <a:solidFill>
                  <a:schemeClr val="tx1"/>
                </a:solidFill>
                <a:latin typeface="Museo Slab 300"/>
              </a:rPr>
              <a:t>Hosted a dozen visiting scholars from around the world.</a:t>
            </a:r>
          </a:p>
          <a:p>
            <a:pPr lvl="1"/>
            <a:endParaRPr lang="en-US" b="1" dirty="0">
              <a:solidFill>
                <a:schemeClr val="tx1"/>
              </a:solidFill>
              <a:latin typeface="Museo Slab 300"/>
            </a:endParaRPr>
          </a:p>
          <a:p>
            <a:pPr marL="800100" lvl="1" indent="-342900">
              <a:buFont typeface="Arial" panose="020B0604020202020204" pitchFamily="34" charset="0"/>
              <a:buChar char="•"/>
            </a:pPr>
            <a:r>
              <a:rPr lang="en-US" b="1" dirty="0">
                <a:solidFill>
                  <a:schemeClr val="tx1"/>
                </a:solidFill>
                <a:latin typeface="Museo Slab 300"/>
              </a:rPr>
              <a:t>Held Global Library Initiatives lecture series with visiting scholars and SBU faculty that inspire learning, research and scholarly inquiry in an environment dedicated to the open exchange of ideas and information with the Stony Brook University regional and global communities. </a:t>
            </a:r>
          </a:p>
          <a:p>
            <a:pPr marL="800100" lvl="1" indent="-342900">
              <a:buFont typeface="Arial" panose="020B0604020202020204" pitchFamily="34" charset="0"/>
              <a:buChar char="•"/>
            </a:pPr>
            <a:endParaRPr lang="en-US" sz="1900" b="1" dirty="0">
              <a:solidFill>
                <a:schemeClr val="tx1"/>
              </a:solidFill>
              <a:latin typeface="Museo Slab 300"/>
            </a:endParaRPr>
          </a:p>
          <a:p>
            <a:pPr marL="800100" lvl="1" indent="-342900">
              <a:buFont typeface="Arial" panose="020B0604020202020204" pitchFamily="34" charset="0"/>
              <a:buChar char="•"/>
            </a:pPr>
            <a:endParaRPr lang="en-US" sz="2800" dirty="0">
              <a:solidFill>
                <a:schemeClr val="tx1"/>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2041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94328" y="3463636"/>
            <a:ext cx="4747491" cy="2817091"/>
          </a:xfrm>
        </p:spPr>
        <p:style>
          <a:lnRef idx="2">
            <a:schemeClr val="accent1"/>
          </a:lnRef>
          <a:fillRef idx="1">
            <a:schemeClr val="lt1"/>
          </a:fillRef>
          <a:effectRef idx="0">
            <a:schemeClr val="accent1"/>
          </a:effectRef>
          <a:fontRef idx="minor">
            <a:schemeClr val="dk1"/>
          </a:fontRef>
        </p:style>
        <p:txBody>
          <a:bodyPr>
            <a:normAutofit/>
          </a:bodyPr>
          <a:lstStyle/>
          <a:p>
            <a:r>
              <a:rPr lang="en-US" altLang="en-US" sz="2000" b="1" dirty="0" err="1">
                <a:solidFill>
                  <a:schemeClr val="tx1"/>
                </a:solidFill>
                <a:latin typeface="Museo Slab 300"/>
                <a:ea typeface="ＭＳ Ｐゴシック" panose="020B0600070205080204" pitchFamily="34" charset="-128"/>
                <a:cs typeface="Times New Roman" panose="02020603050405020304" pitchFamily="18" charset="0"/>
              </a:rPr>
              <a:t>Xiaolin</a:t>
            </a:r>
            <a:r>
              <a:rPr lang="en-US" altLang="en-US" sz="2000" b="1" dirty="0">
                <a:solidFill>
                  <a:schemeClr val="tx1"/>
                </a:solidFill>
                <a:latin typeface="Museo Slab 300"/>
                <a:ea typeface="ＭＳ Ｐゴシック" panose="020B0600070205080204" pitchFamily="34" charset="-128"/>
                <a:cs typeface="Times New Roman" panose="02020603050405020304" pitchFamily="18" charset="0"/>
              </a:rPr>
              <a:t> </a:t>
            </a:r>
            <a:r>
              <a:rPr lang="en-US" altLang="en-US" sz="2000" b="1" dirty="0" err="1">
                <a:solidFill>
                  <a:schemeClr val="tx1"/>
                </a:solidFill>
                <a:latin typeface="Museo Slab 300"/>
                <a:ea typeface="ＭＳ Ｐゴシック" panose="020B0600070205080204" pitchFamily="34" charset="-128"/>
                <a:cs typeface="Times New Roman" panose="02020603050405020304" pitchFamily="18" charset="0"/>
              </a:rPr>
              <a:t>Nong</a:t>
            </a:r>
            <a:r>
              <a:rPr lang="en-US" altLang="en-US" sz="2000" b="1" dirty="0">
                <a:solidFill>
                  <a:schemeClr val="tx1"/>
                </a:solidFill>
                <a:latin typeface="Museo Slab 300"/>
                <a:ea typeface="ＭＳ Ｐゴシック" panose="020B0600070205080204" pitchFamily="34" charset="-128"/>
                <a:cs typeface="Times New Roman" panose="02020603050405020304" pitchFamily="18" charset="0"/>
              </a:rPr>
              <a:t>, PhD, DDS, Visiting Scholar from Guangxi Medical University presented the inaugural lecture in the lecture series for the Office of Global Library Initiatives entitled “The Idea of Exchange” on December 1, 2014.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4328" y="152112"/>
            <a:ext cx="4603945" cy="3061552"/>
          </a:xfrm>
          <a:prstGeom prst="rect">
            <a:avLst/>
          </a:prstGeom>
          <a:ln>
            <a:noFill/>
          </a:ln>
          <a:effectLst>
            <a:outerShdw blurRad="292100" dist="139700" dir="2700000" algn="tl" rotWithShape="0">
              <a:srgbClr val="333333">
                <a:alpha val="65000"/>
              </a:srgbClr>
            </a:outerShdw>
          </a:effectLst>
        </p:spPr>
      </p:pic>
      <p:pic>
        <p:nvPicPr>
          <p:cNvPr id="6" name="Picture 1"/>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17109" y="2887910"/>
            <a:ext cx="4588213" cy="30510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1267615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605847" y="5130799"/>
            <a:ext cx="8145280" cy="937491"/>
          </a:xfrm>
        </p:spPr>
        <p:style>
          <a:lnRef idx="2">
            <a:schemeClr val="accent1"/>
          </a:lnRef>
          <a:fillRef idx="1">
            <a:schemeClr val="lt1"/>
          </a:fillRef>
          <a:effectRef idx="0">
            <a:schemeClr val="accent1"/>
          </a:effectRef>
          <a:fontRef idx="minor">
            <a:schemeClr val="dk1"/>
          </a:fontRef>
        </p:style>
        <p:txBody>
          <a:bodyPr>
            <a:normAutofit lnSpcReduction="10000"/>
          </a:bodyPr>
          <a:lstStyle/>
          <a:p>
            <a:r>
              <a:rPr lang="en-US" altLang="en-US" sz="2100" b="1" dirty="0">
                <a:solidFill>
                  <a:schemeClr val="tx1"/>
                </a:solidFill>
                <a:latin typeface="Museo Slab 300"/>
                <a:ea typeface="ＭＳ Ｐゴシック" panose="020B0600070205080204" pitchFamily="34" charset="-128"/>
                <a:cs typeface="Helvetica" pitchFamily="34" charset="0"/>
              </a:rPr>
              <a:t>Dr. Zhao Long presented the 2</a:t>
            </a:r>
            <a:r>
              <a:rPr lang="en-US" altLang="en-US" sz="2100" b="1" baseline="30000" dirty="0">
                <a:solidFill>
                  <a:schemeClr val="tx1"/>
                </a:solidFill>
                <a:latin typeface="Museo Slab 300"/>
                <a:ea typeface="ＭＳ Ｐゴシック" panose="020B0600070205080204" pitchFamily="34" charset="-128"/>
                <a:cs typeface="Helvetica" pitchFamily="34" charset="0"/>
              </a:rPr>
              <a:t>nd</a:t>
            </a:r>
            <a:r>
              <a:rPr lang="en-US" altLang="en-US" sz="2100" b="1" dirty="0">
                <a:solidFill>
                  <a:schemeClr val="tx1"/>
                </a:solidFill>
                <a:latin typeface="Museo Slab 300"/>
                <a:ea typeface="ＭＳ Ｐゴシック" panose="020B0600070205080204" pitchFamily="34" charset="-128"/>
                <a:cs typeface="Helvetica" pitchFamily="34" charset="0"/>
              </a:rPr>
              <a:t> lecture in the Lecture Series of the Global Library Initiatives titled “Ancient documents services at Shanghai Normal University Library” on June 18, 2015. </a:t>
            </a:r>
          </a:p>
          <a:p>
            <a:endParaRPr lang="en-US" sz="2000" dirty="0">
              <a:solidFill>
                <a:schemeClr val="tx1"/>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73849" y="154070"/>
            <a:ext cx="6846150" cy="4432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00090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3"/>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63722" y="128377"/>
            <a:ext cx="3403459" cy="234696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55227" y="91431"/>
            <a:ext cx="3464014" cy="23839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089769" y="2930780"/>
            <a:ext cx="3429473" cy="229916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380020" y="2930780"/>
            <a:ext cx="3546897" cy="234326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2909456" y="5403273"/>
            <a:ext cx="677025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Museo Slab 300"/>
                <a:ea typeface="ＭＳ Ｐゴシック" panose="020B0600070205080204" pitchFamily="34" charset="-128"/>
                <a:cs typeface="Times New Roman" panose="02020603050405020304" pitchFamily="18" charset="0"/>
              </a:rPr>
              <a:t>Dr. Lenny Rhine presented “Health information training in low-income countries: Benefits, complications, and observations” on January 26, 2016.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194484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3455" y="581892"/>
            <a:ext cx="3694545" cy="246303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69348" y="581892"/>
            <a:ext cx="3656544" cy="237371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069348" y="3568530"/>
            <a:ext cx="3656544" cy="2346516"/>
          </a:xfrm>
          <a:prstGeom prst="rect">
            <a:avLst/>
          </a:prstGeom>
          <a:ln>
            <a:noFill/>
          </a:ln>
          <a:effectLst>
            <a:outerShdw blurRad="292100" dist="139700" dir="2700000" algn="tl" rotWithShape="0">
              <a:srgbClr val="333333">
                <a:alpha val="65000"/>
              </a:srgbClr>
            </a:outerShdw>
          </a:effectLst>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33418" y="4084029"/>
            <a:ext cx="3814618" cy="183101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582167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912525" y="3851564"/>
            <a:ext cx="3490749" cy="2272145"/>
          </a:xfrm>
        </p:spPr>
        <p:txBody>
          <a:bodyPr>
            <a:normAutofit/>
          </a:bodyPr>
          <a:lstStyle/>
          <a:p>
            <a:r>
              <a:rPr lang="en-US" sz="2000" b="1" dirty="0" err="1">
                <a:solidFill>
                  <a:schemeClr val="tx1"/>
                </a:solidFill>
              </a:rPr>
              <a:t>Cai</a:t>
            </a:r>
            <a:r>
              <a:rPr lang="en-US" sz="2000" b="1" dirty="0">
                <a:solidFill>
                  <a:schemeClr val="tx1"/>
                </a:solidFill>
              </a:rPr>
              <a:t> Ying from Shanghai Normal University presented “Library Collection Development and the Role of Catalogers” on June 17, 2016.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495605" y="3485686"/>
            <a:ext cx="4081941" cy="272173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55324" y="548920"/>
            <a:ext cx="4405149" cy="293676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270587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390307" y="883760"/>
            <a:ext cx="2723325" cy="4085404"/>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57186" y="2780038"/>
            <a:ext cx="5064270" cy="337486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57186" y="175493"/>
            <a:ext cx="4829847" cy="23183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074585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3237" y="729673"/>
            <a:ext cx="3500448" cy="2041236"/>
          </a:xfrm>
        </p:spPr>
        <p:txBody>
          <a:bodyPr>
            <a:normAutofit fontScale="90000"/>
          </a:bodyPr>
          <a:lstStyle/>
          <a:p>
            <a:pPr fontAlgn="base"/>
            <a:r>
              <a:rPr lang="en-US" sz="2200" b="1" cap="all" dirty="0">
                <a:latin typeface="Museo Slab 300"/>
              </a:rPr>
              <a:t>“ACADEMIC LIBRARIES IN JAPAN” BY MR. YOJI NISHIGAYA</a:t>
            </a:r>
            <a:br>
              <a:rPr lang="en-US" sz="2200" b="1" cap="all" dirty="0">
                <a:latin typeface="Museo Slab 300"/>
              </a:rPr>
            </a:br>
            <a:r>
              <a:rPr lang="en-US" sz="2200" b="1" cap="all" dirty="0">
                <a:latin typeface="Museo Slab 300"/>
              </a:rPr>
              <a:t>SEPTEMBER 8, 2017</a:t>
            </a:r>
            <a:r>
              <a:rPr lang="en-US" cap="all" dirty="0"/>
              <a:t/>
            </a:r>
            <a:br>
              <a:rPr lang="en-US" cap="all" dirty="0"/>
            </a:b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58984" y="729673"/>
            <a:ext cx="4304145" cy="2870831"/>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42155" y="2856527"/>
            <a:ext cx="4864028" cy="32426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743768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093137" y="73860"/>
            <a:ext cx="4695592" cy="3130076"/>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06194" y="3048001"/>
            <a:ext cx="6718461" cy="32137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75473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Creating Resources and Measuring Results </a:t>
            </a:r>
            <a:br>
              <a:rPr lang="en-US" dirty="0"/>
            </a:br>
            <a:r>
              <a:rPr lang="en-US" sz="2200" dirty="0"/>
              <a:t>for</a:t>
            </a:r>
            <a:r>
              <a:rPr lang="en-US" dirty="0"/>
              <a:t/>
            </a:r>
            <a:br>
              <a:rPr lang="en-US" dirty="0"/>
            </a:br>
            <a:r>
              <a:rPr lang="en-US" dirty="0"/>
              <a:t> Not-For-Profits</a:t>
            </a: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28613" y="1825625"/>
            <a:ext cx="3400774" cy="4351338"/>
          </a:xfrm>
          <a:prstGeom prst="rect">
            <a:avLst/>
          </a:prstGeom>
        </p:spPr>
      </p:pic>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7049368" y="1825625"/>
            <a:ext cx="3427263" cy="4351338"/>
          </a:xfrm>
          <a:prstGeom prst="rect">
            <a:avLst/>
          </a:prstGeom>
        </p:spPr>
      </p:pic>
    </p:spTree>
    <p:extLst>
      <p:ext uri="{BB962C8B-B14F-4D97-AF65-F5344CB8AC3E}">
        <p14:creationId xmlns:p14="http://schemas.microsoft.com/office/powerpoint/2010/main" val="17370371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8437" y="0"/>
            <a:ext cx="4479636" cy="3546764"/>
          </a:xfrm>
        </p:spPr>
        <p:txBody>
          <a:bodyPr>
            <a:normAutofit/>
          </a:bodyPr>
          <a:lstStyle/>
          <a:p>
            <a:r>
              <a:rPr lang="en-US" altLang="en-US" sz="2400" b="1" i="1" dirty="0">
                <a:latin typeface="Museo Slab 300"/>
                <a:ea typeface="ＭＳ Ｐゴシック" panose="020B0600070205080204" pitchFamily="34" charset="-128"/>
                <a:cs typeface="Times New Roman" panose="02020603050405020304" pitchFamily="18" charset="0"/>
              </a:rPr>
              <a:t>“The librarian in the transitional time: Exploration and practice in academic libraries in the United States</a:t>
            </a:r>
            <a:r>
              <a:rPr lang="en-US" altLang="en-US" sz="2400" b="1" dirty="0">
                <a:latin typeface="Museo Slab 300"/>
                <a:ea typeface="ＭＳ Ｐゴシック" panose="020B0600070205080204" pitchFamily="34" charset="-128"/>
                <a:cs typeface="Times New Roman" panose="02020603050405020304" pitchFamily="18" charset="0"/>
              </a:rPr>
              <a:t>.” Academic session organized and presented at the 2014 Chinese Library Annual Conference, Beijing, China.</a:t>
            </a:r>
            <a:r>
              <a:rPr lang="en-US" altLang="en-US" sz="1200" dirty="0">
                <a:latin typeface="Times New Roman" panose="02020603050405020304" pitchFamily="18" charset="0"/>
                <a:ea typeface="ＭＳ Ｐゴシック" panose="020B0600070205080204" pitchFamily="34" charset="-128"/>
                <a:cs typeface="Times New Roman" panose="02020603050405020304" pitchFamily="18" charset="0"/>
              </a:rPr>
              <a:t/>
            </a:r>
            <a:br>
              <a:rPr lang="en-US" altLang="en-US" sz="1200" dirty="0">
                <a:latin typeface="Times New Roman" panose="02020603050405020304" pitchFamily="18" charset="0"/>
                <a:ea typeface="ＭＳ Ｐゴシック" panose="020B0600070205080204" pitchFamily="34" charset="-128"/>
                <a:cs typeface="Times New Roman" panose="02020603050405020304" pitchFamily="18" charset="0"/>
              </a:rPr>
            </a:br>
            <a:endParaRPr lang="en-US" sz="1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6308437" y="3734796"/>
            <a:ext cx="3966585" cy="26344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01964" y="143058"/>
            <a:ext cx="5126182" cy="3403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78105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7818" y="161900"/>
            <a:ext cx="4507346" cy="2313446"/>
          </a:xfrm>
        </p:spPr>
        <p:txBody>
          <a:bodyPr>
            <a:normAutofit/>
          </a:bodyPr>
          <a:lstStyle/>
          <a:p>
            <a:r>
              <a:rPr lang="en-US" altLang="en-US" sz="2000" b="1" i="1" dirty="0">
                <a:latin typeface="Museo Slab 300"/>
                <a:ea typeface="ＭＳ Ｐゴシック" panose="020B0600070205080204" pitchFamily="34" charset="-128"/>
                <a:cs typeface="Times New Roman" panose="02020603050405020304" pitchFamily="18" charset="0"/>
              </a:rPr>
              <a:t>“The library’s role in social advancement: Current trends in academic and public libraries in the United States.” </a:t>
            </a:r>
            <a:r>
              <a:rPr lang="en-US" altLang="en-US" sz="2000" b="1" dirty="0">
                <a:latin typeface="Museo Slab 300"/>
                <a:ea typeface="ＭＳ Ｐゴシック" panose="020B0600070205080204" pitchFamily="34" charset="-128"/>
                <a:cs typeface="Times New Roman" panose="02020603050405020304" pitchFamily="18" charset="0"/>
              </a:rPr>
              <a:t>Academic session</a:t>
            </a:r>
            <a:r>
              <a:rPr lang="en-US" altLang="en-US" sz="2000" b="1" i="1" dirty="0">
                <a:latin typeface="Museo Slab 300"/>
                <a:ea typeface="ＭＳ Ｐゴシック" panose="020B0600070205080204" pitchFamily="34" charset="-128"/>
                <a:cs typeface="Times New Roman" panose="02020603050405020304" pitchFamily="18" charset="0"/>
              </a:rPr>
              <a:t> </a:t>
            </a:r>
            <a:r>
              <a:rPr lang="en-US" altLang="en-US" sz="2000" b="1" dirty="0">
                <a:latin typeface="Museo Slab 300"/>
                <a:ea typeface="ＭＳ Ｐゴシック" panose="020B0600070205080204" pitchFamily="34" charset="-128"/>
                <a:cs typeface="Times New Roman" panose="02020603050405020304" pitchFamily="18" charset="0"/>
              </a:rPr>
              <a:t>presented at the Chinese Library Annual Conference, Guangzhou, China (December 2015)</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1"/>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829687" y="161898"/>
            <a:ext cx="4592060" cy="34416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22055" y="3107132"/>
            <a:ext cx="4134085" cy="30997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639435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62866" y="5047861"/>
            <a:ext cx="8357716" cy="1129005"/>
          </a:xfrm>
        </p:spPr>
        <p:txBody>
          <a:bodyPr>
            <a:noAutofit/>
          </a:bodyPr>
          <a:lstStyle/>
          <a:p>
            <a:r>
              <a:rPr lang="en-US" sz="2000" b="1" dirty="0">
                <a:solidFill>
                  <a:schemeClr val="tx1"/>
                </a:solidFill>
              </a:rPr>
              <a:t>“</a:t>
            </a:r>
            <a:r>
              <a:rPr lang="en-US" sz="2000" b="1" i="1" dirty="0">
                <a:solidFill>
                  <a:schemeClr val="tx1"/>
                </a:solidFill>
              </a:rPr>
              <a:t>Innovative library services and teaching with emerging technologies.” </a:t>
            </a:r>
            <a:r>
              <a:rPr lang="en-US" sz="2000" b="1" dirty="0">
                <a:solidFill>
                  <a:schemeClr val="tx1"/>
                </a:solidFill>
              </a:rPr>
              <a:t>Academic session</a:t>
            </a:r>
            <a:r>
              <a:rPr lang="en-US" sz="2000" b="1" i="1" dirty="0">
                <a:solidFill>
                  <a:schemeClr val="tx1"/>
                </a:solidFill>
              </a:rPr>
              <a:t> </a:t>
            </a:r>
            <a:r>
              <a:rPr lang="en-US" sz="2000" b="1" dirty="0">
                <a:solidFill>
                  <a:schemeClr val="tx1"/>
                </a:solidFill>
              </a:rPr>
              <a:t>organized and presented at the Chinese Library Annual Conference, </a:t>
            </a:r>
            <a:r>
              <a:rPr lang="en-US" sz="2000" b="1" dirty="0" err="1">
                <a:solidFill>
                  <a:schemeClr val="tx1"/>
                </a:solidFill>
              </a:rPr>
              <a:t>Langfang</a:t>
            </a:r>
            <a:r>
              <a:rPr lang="en-US" sz="2000" b="1" dirty="0">
                <a:solidFill>
                  <a:schemeClr val="tx1"/>
                </a:solidFill>
              </a:rPr>
              <a:t>, China, June 2018.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10800000" flipV="1">
            <a:off x="799671" y="166257"/>
            <a:ext cx="5775803" cy="433185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2513274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828800" y="4839855"/>
            <a:ext cx="8358909" cy="1357745"/>
          </a:xfrm>
        </p:spPr>
        <p:txBody>
          <a:bodyPr>
            <a:normAutofit fontScale="92500" lnSpcReduction="10000"/>
          </a:bodyPr>
          <a:lstStyle/>
          <a:p>
            <a:endParaRPr lang="en-US" dirty="0">
              <a:solidFill>
                <a:schemeClr val="tx1"/>
              </a:solidFill>
            </a:endParaRPr>
          </a:p>
          <a:p>
            <a:r>
              <a:rPr lang="en-US" sz="1800" b="1" i="1" dirty="0">
                <a:solidFill>
                  <a:schemeClr val="tx1"/>
                </a:solidFill>
              </a:rPr>
              <a:t>Transforming Stony Brook University Libraries into collaborative spaces</a:t>
            </a:r>
            <a:r>
              <a:rPr lang="en-US" sz="1800" b="1" dirty="0">
                <a:solidFill>
                  <a:schemeClr val="tx1"/>
                </a:solidFill>
              </a:rPr>
              <a:t>. Keynote speech presented at the 3</a:t>
            </a:r>
            <a:r>
              <a:rPr lang="en-US" sz="1800" b="1" baseline="30000" dirty="0">
                <a:solidFill>
                  <a:schemeClr val="tx1"/>
                </a:solidFill>
              </a:rPr>
              <a:t>rd</a:t>
            </a:r>
            <a:r>
              <a:rPr lang="en-US" sz="1800" b="1" dirty="0">
                <a:solidFill>
                  <a:schemeClr val="tx1"/>
                </a:solidFill>
              </a:rPr>
              <a:t> International Conference on Leadership and Innovative Management in Academic Libraries in the Age of New Technology, </a:t>
            </a:r>
            <a:r>
              <a:rPr lang="en-US" sz="1800" b="1" dirty="0" err="1">
                <a:solidFill>
                  <a:schemeClr val="tx1"/>
                </a:solidFill>
              </a:rPr>
              <a:t>Tongji</a:t>
            </a:r>
            <a:r>
              <a:rPr lang="en-US" sz="1800" b="1" dirty="0">
                <a:solidFill>
                  <a:schemeClr val="tx1"/>
                </a:solidFill>
              </a:rPr>
              <a:t> University, Shanghai, China, April 2017.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1490" y="79183"/>
            <a:ext cx="5066785" cy="3800089"/>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80410" y="1155221"/>
            <a:ext cx="4973389" cy="373004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805381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762865" y="5292437"/>
            <a:ext cx="8590935" cy="914399"/>
          </a:xfrm>
        </p:spPr>
        <p:txBody>
          <a:bodyPr/>
          <a:lstStyle/>
          <a:p>
            <a:r>
              <a:rPr lang="en-US" sz="1800" b="1" dirty="0">
                <a:solidFill>
                  <a:schemeClr val="tx1"/>
                </a:solidFill>
              </a:rPr>
              <a:t> </a:t>
            </a:r>
            <a:r>
              <a:rPr lang="en-US" sz="1800" b="1" i="1" dirty="0">
                <a:solidFill>
                  <a:schemeClr val="tx1"/>
                </a:solidFill>
              </a:rPr>
              <a:t>Innovative services at Stony Brook University Libraries. </a:t>
            </a:r>
            <a:r>
              <a:rPr lang="en-US" sz="1800" b="1" dirty="0">
                <a:solidFill>
                  <a:schemeClr val="tx1"/>
                </a:solidFill>
              </a:rPr>
              <a:t>Keynote speech presented at the Academic Seminar on Digital Resource Construction and Knowledge Service, Northeast Normal University, Changchun, China, October 2017.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0712" y="129310"/>
            <a:ext cx="5064379" cy="4829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743806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14256" y="4932219"/>
            <a:ext cx="8035635" cy="1265381"/>
          </a:xfrm>
          <a:ln>
            <a:solidFill>
              <a:schemeClr val="accent5">
                <a:lumMod val="60000"/>
                <a:lumOff val="40000"/>
              </a:schemeClr>
            </a:solidFill>
          </a:ln>
        </p:spPr>
        <p:txBody>
          <a:bodyPr>
            <a:normAutofit/>
          </a:bodyPr>
          <a:lstStyle/>
          <a:p>
            <a:r>
              <a:rPr lang="en-US" sz="1800" b="1" i="1" dirty="0">
                <a:solidFill>
                  <a:schemeClr val="tx1"/>
                </a:solidFill>
              </a:rPr>
              <a:t>From embedded to liaison librarian: Academic librarian in transition.</a:t>
            </a:r>
            <a:r>
              <a:rPr lang="en-US" sz="1800" b="1" dirty="0">
                <a:solidFill>
                  <a:schemeClr val="tx1"/>
                </a:solidFill>
              </a:rPr>
              <a:t> Keynote speech presented at the International Conference on </a:t>
            </a:r>
            <a:r>
              <a:rPr lang="x-none" sz="1800" b="1" dirty="0">
                <a:solidFill>
                  <a:schemeClr val="tx1"/>
                </a:solidFill>
              </a:rPr>
              <a:t>Embedded Education and Instruction of New Models of Library Service</a:t>
            </a:r>
            <a:r>
              <a:rPr lang="en-US" sz="1800" b="1" dirty="0">
                <a:solidFill>
                  <a:schemeClr val="tx1"/>
                </a:solidFill>
              </a:rPr>
              <a:t>, Beijing, China, November 2017. </a:t>
            </a: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7494" y="138547"/>
            <a:ext cx="6228325" cy="46712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9430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49257" y="600364"/>
            <a:ext cx="3199835" cy="4799753"/>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759181" y="2791042"/>
            <a:ext cx="5121255" cy="3414169"/>
          </a:xfrm>
          <a:prstGeom prst="rect">
            <a:avLst/>
          </a:prstGeom>
        </p:spPr>
      </p:pic>
      <p:sp>
        <p:nvSpPr>
          <p:cNvPr id="2" name="TextBox 1"/>
          <p:cNvSpPr txBox="1"/>
          <p:nvPr/>
        </p:nvSpPr>
        <p:spPr>
          <a:xfrm>
            <a:off x="5606474" y="369456"/>
            <a:ext cx="471054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Junior library faculty presented at the International Conference on </a:t>
            </a:r>
            <a:r>
              <a:rPr kumimoji="0" lang="x-none" sz="1800" b="1" i="0" u="none" strike="noStrike" kern="1200" cap="none" spc="0" normalizeH="0" baseline="0" noProof="0" dirty="0">
                <a:ln>
                  <a:noFill/>
                </a:ln>
                <a:solidFill>
                  <a:prstClr val="black"/>
                </a:solidFill>
                <a:effectLst/>
                <a:uLnTx/>
                <a:uFillTx/>
                <a:latin typeface="Calibri" panose="020F0502020204030204"/>
                <a:ea typeface="+mn-ea"/>
                <a:cs typeface="+mn-cs"/>
              </a:rPr>
              <a:t>Embedded Education and Instruction of New Models of Library Service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Beijing, China, November 2017.</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31033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382983" y="600364"/>
            <a:ext cx="7601527" cy="5634181"/>
          </a:xfrm>
        </p:spPr>
        <p:txBody>
          <a:bodyPr/>
          <a:lstStyle/>
          <a:p>
            <a:pPr algn="ctr"/>
            <a:r>
              <a:rPr lang="en-US" altLang="en-US" sz="2400" b="1" dirty="0">
                <a:solidFill>
                  <a:schemeClr val="tx1"/>
                </a:solidFill>
                <a:latin typeface="Museo Slab 300"/>
                <a:ea typeface="ＭＳ Ｐゴシック" panose="020B0600070205080204" pitchFamily="34" charset="-128"/>
                <a:cs typeface="Times New Roman" panose="02020603050405020304" pitchFamily="18" charset="0"/>
              </a:rPr>
              <a:t>To sum up: </a:t>
            </a:r>
          </a:p>
          <a:p>
            <a:endParaRPr lang="en-US" altLang="en-US" sz="2400" b="1" dirty="0">
              <a:solidFill>
                <a:schemeClr val="tx1"/>
              </a:solidFill>
              <a:latin typeface="Museo Slab 300"/>
              <a:ea typeface="ＭＳ Ｐゴシック" panose="020B0600070205080204" pitchFamily="34" charset="-128"/>
              <a:cs typeface="Times New Roman" panose="02020603050405020304" pitchFamily="18" charset="0"/>
            </a:endParaRPr>
          </a:p>
          <a:p>
            <a:r>
              <a:rPr lang="en-US" altLang="en-US" sz="2400" b="1" dirty="0">
                <a:solidFill>
                  <a:schemeClr val="tx1"/>
                </a:solidFill>
                <a:latin typeface="Museo Slab 300"/>
                <a:ea typeface="ＭＳ Ｐゴシック" panose="020B0600070205080204" pitchFamily="34" charset="-128"/>
                <a:cs typeface="Times New Roman" panose="02020603050405020304" pitchFamily="18" charset="0"/>
              </a:rPr>
              <a:t>Learning and research today are increasingly global and interdisciplinary. To meet the challenges and needs of our interconnected world, libraries are reaching outside of their traditional boundaries to cooperate with institutions and agencies of all types. The Office of Global Library Initiatives will continue to collaborate with SBU schools, academic and clinical departments, and other organizations to support innovation, to find solutions that address common issues and challenges, to e</a:t>
            </a:r>
            <a:r>
              <a:rPr lang="en-US" altLang="en-US" sz="2400" b="1" dirty="0">
                <a:solidFill>
                  <a:srgbClr val="000000"/>
                </a:solidFill>
                <a:latin typeface="Museo Slab 300"/>
                <a:ea typeface="SimSun" panose="02010600030101010101" pitchFamily="2" charset="-122"/>
                <a:cs typeface="Times New Roman" panose="02020603050405020304" pitchFamily="18" charset="0"/>
              </a:rPr>
              <a:t>nhance and develop the Library’s critical role in the success of Stony Brook faculty, staff and students.</a:t>
            </a:r>
            <a:endParaRPr lang="en-US" altLang="en-US" sz="2400" b="1" dirty="0">
              <a:solidFill>
                <a:srgbClr val="FFFFFF"/>
              </a:solidFill>
              <a:latin typeface="Museo Slab 300"/>
              <a:ea typeface="SimSun" panose="02010600030101010101" pitchFamily="2" charset="-122"/>
              <a:cs typeface="Times New Roman" panose="02020603050405020304" pitchFamily="18" charset="0"/>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F4044-894B-B74C-BA70-A76DFBF0261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180426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expo.advance.net/img/268bc445d5/width960/574_img3676.jpeg">
            <a:extLst>
              <a:ext uri="{FF2B5EF4-FFF2-40B4-BE49-F238E27FC236}">
                <a16:creationId xmlns:a16="http://schemas.microsoft.com/office/drawing/2014/main" xmlns="" id="{787017A9-0C2B-405B-9DB5-017E949F3512}"/>
              </a:ext>
            </a:extLst>
          </p:cNvPr>
          <p:cNvPicPr>
            <a:picLocks noChangeAspect="1" noChangeArrowheads="1"/>
          </p:cNvPicPr>
          <p:nvPr/>
        </p:nvPicPr>
        <p:blipFill rotWithShape="1">
          <a:blip r:embed="rId2" cstate="print">
            <a:alphaModFix amt="3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itle 11"/>
          <p:cNvSpPr>
            <a:spLocks noGrp="1"/>
          </p:cNvSpPr>
          <p:nvPr>
            <p:ph type="title"/>
          </p:nvPr>
        </p:nvSpPr>
        <p:spPr/>
        <p:txBody>
          <a:bodyPr>
            <a:normAutofit fontScale="90000"/>
          </a:bodyPr>
          <a:lstStyle/>
          <a:p>
            <a:r>
              <a:rPr lang="en-US" dirty="0"/>
              <a:t/>
            </a:r>
            <a:br>
              <a:rPr lang="en-US" dirty="0"/>
            </a:br>
            <a:r>
              <a:rPr lang="en-US" dirty="0"/>
              <a:t/>
            </a:r>
            <a:br>
              <a:rPr lang="en-US" dirty="0"/>
            </a:br>
            <a:endParaRPr lang="en-US" dirty="0"/>
          </a:p>
        </p:txBody>
      </p:sp>
      <p:pic>
        <p:nvPicPr>
          <p:cNvPr id="7" name="Picture 4" descr="http://www.upstate.edu/marketing/images/logos/mu_w-seal-4c.gi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1607" y="5050586"/>
            <a:ext cx="2068805" cy="148833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13155" y="1149888"/>
            <a:ext cx="9765710" cy="3447098"/>
          </a:xfrm>
          <a:prstGeom prst="rect">
            <a:avLst/>
          </a:prstGeom>
          <a:noFill/>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lumMod val="85000"/>
                    <a:lumOff val="15000"/>
                  </a:schemeClr>
                </a:solidFill>
                <a:effectLst>
                  <a:outerShdw blurRad="38100" dist="38100" dir="2700000" algn="tl">
                    <a:srgbClr val="000000">
                      <a:alpha val="43137"/>
                    </a:srgbClr>
                  </a:outerShdw>
                </a:effectLst>
                <a:uLnTx/>
                <a:uFillTx/>
                <a:latin typeface="Adobe Fan Heiti Std B" pitchFamily="34" charset="-128"/>
                <a:ea typeface="Adobe Fan Heiti Std B" pitchFamily="34" charset="-128"/>
              </a:rPr>
              <a:t>HOUSECALLS  for  the  HOMELESS:</a:t>
            </a:r>
          </a:p>
          <a:p>
            <a:pPr lvl="0" algn="ctr">
              <a:defRPr/>
            </a:pPr>
            <a:r>
              <a:rPr lang="en-US" sz="3200" dirty="0">
                <a:solidFill>
                  <a:schemeClr val="tx1">
                    <a:lumMod val="85000"/>
                    <a:lumOff val="1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Touching Lives on Streets, Under Bridges, &amp; at Shelters </a:t>
            </a:r>
          </a:p>
          <a:p>
            <a:pPr lvl="0" algn="ctr">
              <a:defRPr/>
            </a:pPr>
            <a:r>
              <a:rPr lang="en-US" sz="3200" dirty="0">
                <a:solidFill>
                  <a:schemeClr val="tx1">
                    <a:lumMod val="85000"/>
                    <a:lumOff val="1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in Syracuse, NY</a:t>
            </a:r>
          </a:p>
          <a:p>
            <a:pPr lvl="0" algn="ctr">
              <a:defRPr/>
            </a:pPr>
            <a:endParaRPr lang="en-US" sz="2000" dirty="0">
              <a:solidFill>
                <a:schemeClr val="tx1">
                  <a:lumMod val="85000"/>
                  <a:lumOff val="15000"/>
                </a:schemeClr>
              </a:solidFill>
              <a:effectLst>
                <a:outerShdw blurRad="38100" dist="38100" dir="2700000" algn="tl">
                  <a:srgbClr val="000000">
                    <a:alpha val="43137"/>
                  </a:srgbClr>
                </a:outerShdw>
              </a:effectLst>
              <a:latin typeface="Adobe Fan Heiti Std B" pitchFamily="34" charset="-128"/>
              <a:ea typeface="Adobe Fan Heiti Std B" pitchFamily="34" charset="-128"/>
            </a:endParaRPr>
          </a:p>
          <a:p>
            <a:pPr lvl="0" algn="ctr">
              <a:defRPr/>
            </a:pPr>
            <a:r>
              <a:rPr lang="en-US" sz="2000" dirty="0">
                <a:solidFill>
                  <a:schemeClr val="tx1">
                    <a:lumMod val="85000"/>
                    <a:lumOff val="1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David Lehmann, MD, </a:t>
            </a:r>
            <a:r>
              <a:rPr lang="en-US" sz="2000" dirty="0" err="1">
                <a:solidFill>
                  <a:schemeClr val="tx1">
                    <a:lumMod val="85000"/>
                    <a:lumOff val="1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PharmD</a:t>
            </a:r>
            <a:endParaRPr lang="en-US" sz="2000" dirty="0">
              <a:solidFill>
                <a:schemeClr val="tx1">
                  <a:lumMod val="85000"/>
                  <a:lumOff val="15000"/>
                </a:schemeClr>
              </a:solidFill>
              <a:effectLst>
                <a:outerShdw blurRad="38100" dist="38100" dir="2700000" algn="tl">
                  <a:srgbClr val="000000">
                    <a:alpha val="43137"/>
                  </a:srgbClr>
                </a:outerShdw>
              </a:effectLst>
              <a:latin typeface="Adobe Fan Heiti Std B" pitchFamily="34" charset="-128"/>
              <a:ea typeface="Adobe Fan Heiti Std B" pitchFamily="34" charset="-128"/>
            </a:endParaRPr>
          </a:p>
          <a:p>
            <a:pPr lvl="0" algn="ctr">
              <a:defRPr/>
            </a:pPr>
            <a:r>
              <a:rPr lang="en-US" sz="2000" dirty="0">
                <a:solidFill>
                  <a:schemeClr val="tx1">
                    <a:lumMod val="85000"/>
                    <a:lumOff val="1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SUNY Distinguished Service Professor</a:t>
            </a:r>
          </a:p>
          <a:p>
            <a:pPr lvl="0" algn="ctr">
              <a:defRPr/>
            </a:pPr>
            <a:r>
              <a:rPr lang="en-US" sz="2000" dirty="0">
                <a:solidFill>
                  <a:schemeClr val="tx1">
                    <a:lumMod val="85000"/>
                    <a:lumOff val="1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Department of Medicine   </a:t>
            </a:r>
          </a:p>
          <a:p>
            <a:pPr lvl="0" algn="ctr">
              <a:defRPr/>
            </a:pPr>
            <a:r>
              <a:rPr lang="en-US" sz="2000" dirty="0">
                <a:solidFill>
                  <a:schemeClr val="tx1">
                    <a:lumMod val="85000"/>
                    <a:lumOff val="15000"/>
                  </a:schemeClr>
                </a:solidFill>
                <a:effectLst>
                  <a:outerShdw blurRad="38100" dist="38100" dir="2700000" algn="tl">
                    <a:srgbClr val="000000">
                      <a:alpha val="43137"/>
                    </a:srgbClr>
                  </a:outerShdw>
                </a:effectLst>
                <a:latin typeface="Adobe Fan Heiti Std B" pitchFamily="34" charset="-128"/>
                <a:ea typeface="Adobe Fan Heiti Std B" pitchFamily="34" charset="-128"/>
              </a:rPr>
              <a:t>Clinical Pharmacology</a:t>
            </a:r>
          </a:p>
        </p:txBody>
      </p:sp>
      <p:sp>
        <p:nvSpPr>
          <p:cNvPr id="2" name="Slide Number Placeholder 1"/>
          <p:cNvSpPr>
            <a:spLocks noGrp="1"/>
          </p:cNvSpPr>
          <p:nvPr>
            <p:ph type="sldNum" sz="quarter" idx="12"/>
          </p:nvPr>
        </p:nvSpPr>
        <p:spPr/>
        <p:txBody>
          <a:bodyPr/>
          <a:lstStyle/>
          <a:p>
            <a:fld id="{BB37DBC6-BAB2-41C9-AC77-B4E3C60A7728}" type="slidenum">
              <a:rPr lang="en-US" smtClean="0"/>
              <a:pPr/>
              <a:t>88</a:t>
            </a:fld>
            <a:endParaRPr lang="en-US"/>
          </a:p>
        </p:txBody>
      </p:sp>
    </p:spTree>
    <p:extLst>
      <p:ext uri="{BB962C8B-B14F-4D97-AF65-F5344CB8AC3E}">
        <p14:creationId xmlns:p14="http://schemas.microsoft.com/office/powerpoint/2010/main" val="32233081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5141" y="194254"/>
            <a:ext cx="11080865" cy="6555641"/>
          </a:xfrm>
          <a:prstGeom prst="rect">
            <a:avLst/>
          </a:prstGeom>
        </p:spPr>
        <p:txBody>
          <a:bodyPr wrap="square">
            <a:spAutoFit/>
          </a:bodyPr>
          <a:lstStyle/>
          <a:p>
            <a:r>
              <a:rPr lang="en-US" sz="2000" b="1" dirty="0">
                <a:solidFill>
                  <a:schemeClr val="tx1">
                    <a:lumMod val="65000"/>
                    <a:lumOff val="35000"/>
                  </a:schemeClr>
                </a:solidFill>
              </a:rPr>
              <a:t>HOUSE CALLS FOR THE HOMELESS</a:t>
            </a:r>
          </a:p>
          <a:p>
            <a:endParaRPr lang="en-US" sz="1600" dirty="0">
              <a:solidFill>
                <a:schemeClr val="tx1">
                  <a:lumMod val="65000"/>
                  <a:lumOff val="35000"/>
                </a:schemeClr>
              </a:solidFill>
            </a:endParaRPr>
          </a:p>
          <a:p>
            <a:pPr algn="just"/>
            <a:r>
              <a:rPr lang="en-US" sz="2000" dirty="0">
                <a:solidFill>
                  <a:schemeClr val="tx1">
                    <a:lumMod val="65000"/>
                    <a:lumOff val="35000"/>
                  </a:schemeClr>
                </a:solidFill>
              </a:rPr>
              <a:t>House Calls for the Homeless was started this June 2018 by Dr. David Lehmann, Distinguished Service Professor of Medicine at SUNY Upstate Medical University. In addition to his responsibilities at the hospital, he now provides basic medical care to those who wouldn’t otherwise receive it—and he does it on their terms.</a:t>
            </a:r>
          </a:p>
          <a:p>
            <a:pPr algn="just"/>
            <a:endParaRPr lang="en-US" sz="2000" dirty="0">
              <a:solidFill>
                <a:schemeClr val="tx1">
                  <a:lumMod val="50000"/>
                  <a:lumOff val="50000"/>
                </a:schemeClr>
              </a:solidFill>
            </a:endParaRPr>
          </a:p>
          <a:p>
            <a:pPr algn="just"/>
            <a:endParaRPr lang="en-US" sz="2000" dirty="0">
              <a:solidFill>
                <a:schemeClr val="tx1">
                  <a:lumMod val="50000"/>
                  <a:lumOff val="50000"/>
                </a:schemeClr>
              </a:solidFill>
            </a:endParaRPr>
          </a:p>
          <a:p>
            <a:pPr algn="just"/>
            <a:endParaRPr lang="en-US" sz="2000" dirty="0">
              <a:solidFill>
                <a:schemeClr val="tx1">
                  <a:lumMod val="50000"/>
                  <a:lumOff val="50000"/>
                </a:schemeClr>
              </a:solidFill>
            </a:endParaRPr>
          </a:p>
          <a:p>
            <a:pPr algn="just"/>
            <a:endParaRPr lang="en-US" sz="2000" dirty="0">
              <a:solidFill>
                <a:schemeClr val="tx1">
                  <a:lumMod val="50000"/>
                  <a:lumOff val="50000"/>
                </a:schemeClr>
              </a:solidFill>
            </a:endParaRPr>
          </a:p>
          <a:p>
            <a:pPr algn="just"/>
            <a:endParaRPr lang="en-US" sz="2000" dirty="0">
              <a:solidFill>
                <a:schemeClr val="tx1">
                  <a:lumMod val="50000"/>
                  <a:lumOff val="50000"/>
                </a:schemeClr>
              </a:solidFill>
            </a:endParaRPr>
          </a:p>
          <a:p>
            <a:pPr algn="just"/>
            <a:endParaRPr lang="en-US" sz="2000" dirty="0">
              <a:solidFill>
                <a:schemeClr val="tx1">
                  <a:lumMod val="50000"/>
                  <a:lumOff val="50000"/>
                </a:schemeClr>
              </a:solidFill>
            </a:endParaRPr>
          </a:p>
          <a:p>
            <a:pPr algn="just"/>
            <a:endParaRPr lang="en-US" sz="2000" dirty="0">
              <a:solidFill>
                <a:schemeClr val="tx1">
                  <a:lumMod val="50000"/>
                  <a:lumOff val="50000"/>
                </a:schemeClr>
              </a:solidFill>
            </a:endParaRPr>
          </a:p>
          <a:p>
            <a:pPr algn="just"/>
            <a:endParaRPr lang="en-US" sz="2000" dirty="0">
              <a:solidFill>
                <a:schemeClr val="tx1">
                  <a:lumMod val="50000"/>
                  <a:lumOff val="50000"/>
                </a:schemeClr>
              </a:solidFill>
            </a:endParaRPr>
          </a:p>
          <a:p>
            <a:pPr algn="just"/>
            <a:endParaRPr lang="en-US" sz="2000" dirty="0">
              <a:solidFill>
                <a:schemeClr val="tx1">
                  <a:lumMod val="50000"/>
                  <a:lumOff val="50000"/>
                </a:schemeClr>
              </a:solidFill>
            </a:endParaRPr>
          </a:p>
          <a:p>
            <a:pPr algn="just"/>
            <a:endParaRPr lang="en-US" sz="2000" dirty="0">
              <a:solidFill>
                <a:schemeClr val="tx1">
                  <a:lumMod val="50000"/>
                  <a:lumOff val="50000"/>
                </a:schemeClr>
              </a:solidFill>
            </a:endParaRPr>
          </a:p>
          <a:p>
            <a:pPr algn="just"/>
            <a:r>
              <a:rPr lang="en-US" sz="2000" dirty="0">
                <a:solidFill>
                  <a:schemeClr val="tx1">
                    <a:lumMod val="65000"/>
                    <a:lumOff val="35000"/>
                  </a:schemeClr>
                </a:solidFill>
              </a:rPr>
              <a:t>The patients on the street are reached through John </a:t>
            </a:r>
            <a:r>
              <a:rPr lang="en-US" sz="2000" dirty="0" err="1">
                <a:solidFill>
                  <a:schemeClr val="tx1">
                    <a:lumMod val="65000"/>
                    <a:lumOff val="35000"/>
                  </a:schemeClr>
                </a:solidFill>
              </a:rPr>
              <a:t>Tumino</a:t>
            </a:r>
            <a:r>
              <a:rPr lang="en-US" sz="2000" dirty="0">
                <a:solidFill>
                  <a:schemeClr val="tx1">
                    <a:lumMod val="65000"/>
                    <a:lumOff val="35000"/>
                  </a:schemeClr>
                </a:solidFill>
              </a:rPr>
              <a:t>, founder of In My Fathers Kitchen. Dr. Lehmann treats the homeless who suffer from a variety of medical complications—from high-blood pressure, diabetes and bacterial infections to bug bites and lacerations—while In My Fathers Kitchen organization delivers food, clothing and basic living necessities. Above all, they both share a goal of building trust through relationships.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22521" y="2083514"/>
            <a:ext cx="3551706" cy="2660742"/>
          </a:xfrm>
          <a:prstGeom prst="rect">
            <a:avLst/>
          </a:prstGeom>
        </p:spPr>
      </p:pic>
      <p:sp>
        <p:nvSpPr>
          <p:cNvPr id="5" name="Slide Number Placeholder 4"/>
          <p:cNvSpPr>
            <a:spLocks noGrp="1"/>
          </p:cNvSpPr>
          <p:nvPr>
            <p:ph type="sldNum" sz="quarter" idx="12"/>
          </p:nvPr>
        </p:nvSpPr>
        <p:spPr/>
        <p:txBody>
          <a:bodyPr/>
          <a:lstStyle/>
          <a:p>
            <a:fld id="{BB37DBC6-BAB2-41C9-AC77-B4E3C60A7728}" type="slidenum">
              <a:rPr lang="en-US" smtClean="0"/>
              <a:pPr/>
              <a:t>89</a:t>
            </a:fld>
            <a:endParaRPr lang="en-US"/>
          </a:p>
        </p:txBody>
      </p:sp>
    </p:spTree>
    <p:extLst>
      <p:ext uri="{BB962C8B-B14F-4D97-AF65-F5344CB8AC3E}">
        <p14:creationId xmlns:p14="http://schemas.microsoft.com/office/powerpoint/2010/main" val="3811517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Regional Economic Impact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63007" y="1825624"/>
            <a:ext cx="4855779" cy="4753851"/>
          </a:xfrm>
          <a:prstGeom prst="rect">
            <a:avLst/>
          </a:prstGeom>
        </p:spPr>
      </p:pic>
    </p:spTree>
    <p:extLst>
      <p:ext uri="{BB962C8B-B14F-4D97-AF65-F5344CB8AC3E}">
        <p14:creationId xmlns:p14="http://schemas.microsoft.com/office/powerpoint/2010/main" val="1087942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lumMod val="0"/>
                <a:lumOff val="100000"/>
                <a:alpha val="38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sharpenSoften amount="41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0" y="1"/>
            <a:ext cx="12192000" cy="6858000"/>
          </a:xfrm>
          <a:prstGeom prst="rect">
            <a:avLst/>
          </a:prstGeom>
          <a:effectLst>
            <a:softEdge rad="0"/>
          </a:effectLst>
        </p:spPr>
      </p:pic>
      <p:sp>
        <p:nvSpPr>
          <p:cNvPr id="12" name="Title 11"/>
          <p:cNvSpPr>
            <a:spLocks noGrp="1"/>
          </p:cNvSpPr>
          <p:nvPr>
            <p:ph type="title"/>
          </p:nvPr>
        </p:nvSpPr>
        <p:spPr/>
        <p:txBody>
          <a:bodyPr>
            <a:normAutofit fontScale="90000"/>
          </a:bodyPr>
          <a:lstStyle/>
          <a:p>
            <a:r>
              <a:rPr lang="en-US" dirty="0"/>
              <a:t/>
            </a:r>
            <a:br>
              <a:rPr lang="en-US" dirty="0"/>
            </a:br>
            <a:r>
              <a:rPr lang="en-US" dirty="0"/>
              <a:t/>
            </a:r>
            <a:br>
              <a:rPr lang="en-US" dirty="0"/>
            </a:br>
            <a:endParaRPr lang="en-US" dirty="0"/>
          </a:p>
        </p:txBody>
      </p:sp>
      <p:sp>
        <p:nvSpPr>
          <p:cNvPr id="13" name="Text Placeholder 12"/>
          <p:cNvSpPr>
            <a:spLocks noGrp="1"/>
          </p:cNvSpPr>
          <p:nvPr>
            <p:ph type="body" idx="1"/>
          </p:nvPr>
        </p:nvSpPr>
        <p:spPr>
          <a:xfrm>
            <a:off x="1273089" y="433781"/>
            <a:ext cx="9645822" cy="1123798"/>
          </a:xfrm>
        </p:spPr>
        <p:txBody>
          <a:bodyPr>
            <a:noAutofit/>
          </a:bodyPr>
          <a:lstStyle/>
          <a:p>
            <a:r>
              <a:rPr lang="en-US" b="1" dirty="0">
                <a:solidFill>
                  <a:schemeClr val="bg1"/>
                </a:solidFill>
              </a:rPr>
              <a:t>Mission Statement</a:t>
            </a:r>
            <a:endParaRPr lang="en-US" dirty="0">
              <a:solidFill>
                <a:schemeClr val="bg1"/>
              </a:solidFill>
            </a:endParaRPr>
          </a:p>
          <a:p>
            <a:pPr algn="just"/>
            <a:r>
              <a:rPr lang="en-US" dirty="0">
                <a:solidFill>
                  <a:schemeClr val="bg1"/>
                </a:solidFill>
              </a:rPr>
              <a:t>As long as people live outdoors on our streets, along our river banks and in our abandoned buildings, street medicine will provide access to health care that meets their unique needs.</a:t>
            </a:r>
          </a:p>
        </p:txBody>
      </p:sp>
      <p:sp>
        <p:nvSpPr>
          <p:cNvPr id="2" name="Slide Number Placeholder 1"/>
          <p:cNvSpPr>
            <a:spLocks noGrp="1"/>
          </p:cNvSpPr>
          <p:nvPr>
            <p:ph type="sldNum" sz="quarter" idx="12"/>
          </p:nvPr>
        </p:nvSpPr>
        <p:spPr/>
        <p:txBody>
          <a:bodyPr/>
          <a:lstStyle/>
          <a:p>
            <a:fld id="{BB37DBC6-BAB2-41C9-AC77-B4E3C60A7728}" type="slidenum">
              <a:rPr lang="en-US" smtClean="0"/>
              <a:pPr/>
              <a:t>90</a:t>
            </a:fld>
            <a:endParaRPr lang="en-US"/>
          </a:p>
        </p:txBody>
      </p:sp>
    </p:spTree>
    <p:extLst>
      <p:ext uri="{BB962C8B-B14F-4D97-AF65-F5344CB8AC3E}">
        <p14:creationId xmlns:p14="http://schemas.microsoft.com/office/powerpoint/2010/main" val="41320732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
            </a:r>
            <a:br>
              <a:rPr lang="en-US" dirty="0"/>
            </a:br>
            <a:r>
              <a:rPr lang="en-US" dirty="0"/>
              <a:t/>
            </a:r>
            <a:br>
              <a:rPr lang="en-US" dirty="0"/>
            </a:br>
            <a:endParaRPr lang="en-US" dirty="0"/>
          </a:p>
        </p:txBody>
      </p:sp>
      <p:sp>
        <p:nvSpPr>
          <p:cNvPr id="13" name="Text Placeholder 12"/>
          <p:cNvSpPr>
            <a:spLocks noGrp="1"/>
          </p:cNvSpPr>
          <p:nvPr>
            <p:ph type="body" idx="1"/>
          </p:nvPr>
        </p:nvSpPr>
        <p:spPr>
          <a:xfrm>
            <a:off x="297455" y="526504"/>
            <a:ext cx="6665205" cy="1559991"/>
          </a:xfrm>
        </p:spPr>
        <p:txBody>
          <a:bodyPr>
            <a:noAutofit/>
          </a:bodyPr>
          <a:lstStyle/>
          <a:p>
            <a:r>
              <a:rPr lang="en-US" b="1" dirty="0">
                <a:solidFill>
                  <a:schemeClr val="tx1">
                    <a:lumMod val="65000"/>
                    <a:lumOff val="35000"/>
                  </a:schemeClr>
                </a:solidFill>
              </a:rPr>
              <a:t>What is street medicine?</a:t>
            </a:r>
          </a:p>
          <a:p>
            <a:r>
              <a:rPr lang="en-US" dirty="0">
                <a:solidFill>
                  <a:schemeClr val="tx1">
                    <a:lumMod val="65000"/>
                    <a:lumOff val="35000"/>
                  </a:schemeClr>
                </a:solidFill>
              </a:rPr>
              <a:t/>
            </a:r>
            <a:br>
              <a:rPr lang="en-US" dirty="0">
                <a:solidFill>
                  <a:schemeClr val="tx1">
                    <a:lumMod val="65000"/>
                    <a:lumOff val="35000"/>
                  </a:schemeClr>
                </a:solidFill>
              </a:rPr>
            </a:br>
            <a:r>
              <a:rPr lang="en-US" dirty="0">
                <a:solidFill>
                  <a:schemeClr val="tx1">
                    <a:lumMod val="65000"/>
                    <a:lumOff val="35000"/>
                  </a:schemeClr>
                </a:solidFill>
              </a:rPr>
              <a:t>Street Medicine is a systematic approach to the provision of health care to the unsheltered homeless.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05895" y="959884"/>
            <a:ext cx="3771211" cy="502828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4020" y="2614852"/>
            <a:ext cx="4501493" cy="3373314"/>
          </a:xfrm>
          <a:prstGeom prst="rect">
            <a:avLst/>
          </a:prstGeom>
        </p:spPr>
      </p:pic>
      <p:sp>
        <p:nvSpPr>
          <p:cNvPr id="2" name="Slide Number Placeholder 1"/>
          <p:cNvSpPr>
            <a:spLocks noGrp="1"/>
          </p:cNvSpPr>
          <p:nvPr>
            <p:ph type="sldNum" sz="quarter" idx="12"/>
          </p:nvPr>
        </p:nvSpPr>
        <p:spPr/>
        <p:txBody>
          <a:bodyPr/>
          <a:lstStyle/>
          <a:p>
            <a:fld id="{BB37DBC6-BAB2-41C9-AC77-B4E3C60A7728}" type="slidenum">
              <a:rPr lang="en-US" smtClean="0"/>
              <a:pPr/>
              <a:t>91</a:t>
            </a:fld>
            <a:endParaRPr lang="en-US"/>
          </a:p>
        </p:txBody>
      </p:sp>
    </p:spTree>
    <p:extLst>
      <p:ext uri="{BB962C8B-B14F-4D97-AF65-F5344CB8AC3E}">
        <p14:creationId xmlns:p14="http://schemas.microsoft.com/office/powerpoint/2010/main" val="15510032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7779572" y="848847"/>
            <a:ext cx="3719440" cy="5405304"/>
          </a:xfrm>
          <a:prstGeom prst="rect">
            <a:avLst/>
          </a:prstGeom>
        </p:spPr>
      </p:pic>
      <p:sp>
        <p:nvSpPr>
          <p:cNvPr id="12" name="Title 11"/>
          <p:cNvSpPr>
            <a:spLocks noGrp="1"/>
          </p:cNvSpPr>
          <p:nvPr>
            <p:ph type="title"/>
          </p:nvPr>
        </p:nvSpPr>
        <p:spPr/>
        <p:txBody>
          <a:bodyPr>
            <a:normAutofit fontScale="90000"/>
          </a:bodyPr>
          <a:lstStyle/>
          <a:p>
            <a:r>
              <a:rPr lang="en-US" dirty="0"/>
              <a:t/>
            </a:r>
            <a:br>
              <a:rPr lang="en-US" dirty="0"/>
            </a:br>
            <a:r>
              <a:rPr lang="en-US" dirty="0"/>
              <a:t/>
            </a:r>
            <a:br>
              <a:rPr lang="en-US" dirty="0"/>
            </a:br>
            <a:endParaRPr lang="en-US" dirty="0"/>
          </a:p>
        </p:txBody>
      </p:sp>
      <p:sp>
        <p:nvSpPr>
          <p:cNvPr id="13" name="Text Placeholder 12"/>
          <p:cNvSpPr>
            <a:spLocks noGrp="1"/>
          </p:cNvSpPr>
          <p:nvPr>
            <p:ph type="body" idx="1"/>
          </p:nvPr>
        </p:nvSpPr>
        <p:spPr>
          <a:xfrm>
            <a:off x="606828" y="229469"/>
            <a:ext cx="6525491" cy="5805571"/>
          </a:xfrm>
        </p:spPr>
        <p:txBody>
          <a:bodyPr>
            <a:noAutofit/>
          </a:bodyPr>
          <a:lstStyle/>
          <a:p>
            <a:pPr algn="just"/>
            <a:r>
              <a:rPr lang="en-US" b="1" dirty="0">
                <a:solidFill>
                  <a:schemeClr val="tx1">
                    <a:lumMod val="65000"/>
                    <a:lumOff val="35000"/>
                  </a:schemeClr>
                </a:solidFill>
              </a:rPr>
              <a:t>Philosophy</a:t>
            </a:r>
          </a:p>
          <a:p>
            <a:pPr algn="just"/>
            <a:r>
              <a:rPr lang="en-US" dirty="0">
                <a:solidFill>
                  <a:schemeClr val="tx1">
                    <a:lumMod val="65000"/>
                    <a:lumOff val="35000"/>
                  </a:schemeClr>
                </a:solidFill>
              </a:rPr>
              <a:t>The core philosophy of street medicine is to create a relationship with those sleeping on the streets that will create the potential for them to live healthier lives. </a:t>
            </a:r>
            <a:r>
              <a:rPr lang="en-US" dirty="0" err="1">
                <a:solidFill>
                  <a:schemeClr val="tx1">
                    <a:lumMod val="65000"/>
                    <a:lumOff val="35000"/>
                  </a:schemeClr>
                </a:solidFill>
              </a:rPr>
              <a:t>Housecalls</a:t>
            </a:r>
            <a:r>
              <a:rPr lang="en-US" dirty="0">
                <a:solidFill>
                  <a:schemeClr val="tx1">
                    <a:lumMod val="65000"/>
                    <a:lumOff val="35000"/>
                  </a:schemeClr>
                </a:solidFill>
              </a:rPr>
              <a:t> for the Homeless – Upstate, goes out to where the unsheltered homeless live and engage with them on their terms. </a:t>
            </a:r>
          </a:p>
          <a:p>
            <a:pPr algn="just"/>
            <a:endParaRPr lang="en-US" sz="1200" dirty="0">
              <a:solidFill>
                <a:schemeClr val="tx1">
                  <a:lumMod val="65000"/>
                  <a:lumOff val="35000"/>
                </a:schemeClr>
              </a:solidFill>
            </a:endParaRPr>
          </a:p>
          <a:p>
            <a:pPr algn="just"/>
            <a:r>
              <a:rPr lang="en-US" dirty="0">
                <a:solidFill>
                  <a:schemeClr val="tx1">
                    <a:lumMod val="65000"/>
                    <a:lumOff val="35000"/>
                  </a:schemeClr>
                </a:solidFill>
              </a:rPr>
              <a:t>The relationship with the unsheltered homeless must be grounded in respect for each individual, resulting in goal-negotiated model of care.  </a:t>
            </a:r>
          </a:p>
          <a:p>
            <a:pPr algn="just"/>
            <a:endParaRPr lang="en-US" sz="1200" dirty="0">
              <a:solidFill>
                <a:schemeClr val="tx1">
                  <a:lumMod val="65000"/>
                  <a:lumOff val="35000"/>
                </a:schemeClr>
              </a:solidFill>
            </a:endParaRPr>
          </a:p>
          <a:p>
            <a:pPr algn="just"/>
            <a:r>
              <a:rPr lang="en-US" dirty="0">
                <a:solidFill>
                  <a:schemeClr val="tx1">
                    <a:lumMod val="65000"/>
                    <a:lumOff val="35000"/>
                  </a:schemeClr>
                </a:solidFill>
              </a:rPr>
              <a:t>Access to medical care is the core function of street medicine.  Interventions which promote a healthier life are also integral to street medicine practice. These include safety, housing, income, psychiatric and substance abuse treatment, harm reduction and personal fulfillment. </a:t>
            </a:r>
          </a:p>
        </p:txBody>
      </p:sp>
      <p:sp>
        <p:nvSpPr>
          <p:cNvPr id="4" name="Slide Number Placeholder 3"/>
          <p:cNvSpPr>
            <a:spLocks noGrp="1"/>
          </p:cNvSpPr>
          <p:nvPr>
            <p:ph type="sldNum" sz="quarter" idx="12"/>
          </p:nvPr>
        </p:nvSpPr>
        <p:spPr/>
        <p:txBody>
          <a:bodyPr/>
          <a:lstStyle/>
          <a:p>
            <a:fld id="{BB37DBC6-BAB2-41C9-AC77-B4E3C60A7728}" type="slidenum">
              <a:rPr lang="en-US" smtClean="0"/>
              <a:pPr/>
              <a:t>92</a:t>
            </a:fld>
            <a:endParaRPr lang="en-US"/>
          </a:p>
        </p:txBody>
      </p:sp>
    </p:spTree>
    <p:extLst>
      <p:ext uri="{BB962C8B-B14F-4D97-AF65-F5344CB8AC3E}">
        <p14:creationId xmlns:p14="http://schemas.microsoft.com/office/powerpoint/2010/main" val="3068111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
            </a:r>
            <a:br>
              <a:rPr lang="en-US" dirty="0"/>
            </a:br>
            <a:r>
              <a:rPr lang="en-US" dirty="0"/>
              <a:t/>
            </a:r>
            <a:br>
              <a:rPr lang="en-US" dirty="0"/>
            </a:br>
            <a:endParaRPr lang="en-US" dirty="0"/>
          </a:p>
        </p:txBody>
      </p:sp>
      <p:sp>
        <p:nvSpPr>
          <p:cNvPr id="13" name="Text Placeholder 12"/>
          <p:cNvSpPr>
            <a:spLocks noGrp="1"/>
          </p:cNvSpPr>
          <p:nvPr>
            <p:ph type="body" idx="1"/>
          </p:nvPr>
        </p:nvSpPr>
        <p:spPr>
          <a:xfrm>
            <a:off x="689956" y="699795"/>
            <a:ext cx="10892444" cy="3399655"/>
          </a:xfrm>
        </p:spPr>
        <p:txBody>
          <a:bodyPr>
            <a:noAutofit/>
          </a:bodyPr>
          <a:lstStyle/>
          <a:p>
            <a:r>
              <a:rPr lang="en-US" b="1" dirty="0">
                <a:solidFill>
                  <a:schemeClr val="tx1">
                    <a:lumMod val="65000"/>
                    <a:lumOff val="35000"/>
                  </a:schemeClr>
                </a:solidFill>
              </a:rPr>
              <a:t>Practice</a:t>
            </a:r>
          </a:p>
          <a:p>
            <a:pPr algn="just"/>
            <a:r>
              <a:rPr lang="en-US" dirty="0" err="1">
                <a:solidFill>
                  <a:schemeClr val="tx1">
                    <a:lumMod val="65000"/>
                    <a:lumOff val="35000"/>
                  </a:schemeClr>
                </a:solidFill>
              </a:rPr>
              <a:t>HouseCalls</a:t>
            </a:r>
            <a:r>
              <a:rPr lang="en-US" dirty="0">
                <a:solidFill>
                  <a:schemeClr val="tx1">
                    <a:lumMod val="65000"/>
                    <a:lumOff val="35000"/>
                  </a:schemeClr>
                </a:solidFill>
              </a:rPr>
              <a:t> for the Homeless is part of an international street medicine initiative, functioning as a supplement to focus on the unsheltered population. The program provides medical services 6-15 hours per week directly on the street, and in city shelters to people experiencing homelessness.  </a:t>
            </a:r>
          </a:p>
          <a:p>
            <a:pPr algn="just"/>
            <a:endParaRPr lang="en-US" sz="800" dirty="0">
              <a:solidFill>
                <a:schemeClr val="tx1">
                  <a:lumMod val="65000"/>
                  <a:lumOff val="35000"/>
                </a:schemeClr>
              </a:solidFill>
            </a:endParaRPr>
          </a:p>
          <a:p>
            <a:pPr algn="just"/>
            <a:r>
              <a:rPr lang="en-US" dirty="0">
                <a:solidFill>
                  <a:schemeClr val="tx1">
                    <a:lumMod val="65000"/>
                    <a:lumOff val="35000"/>
                  </a:schemeClr>
                </a:solidFill>
              </a:rPr>
              <a:t>As the needs of the street homeless are addressed, collaborative relationships with other agencies have further evolved.  </a:t>
            </a:r>
          </a:p>
          <a:p>
            <a:pPr algn="just"/>
            <a:endParaRPr lang="en-US" sz="800" dirty="0">
              <a:solidFill>
                <a:schemeClr val="tx1">
                  <a:lumMod val="65000"/>
                  <a:lumOff val="35000"/>
                </a:schemeClr>
              </a:solidFill>
            </a:endParaRPr>
          </a:p>
          <a:p>
            <a:pPr algn="just"/>
            <a:r>
              <a:rPr lang="en-US" dirty="0">
                <a:solidFill>
                  <a:schemeClr val="tx1">
                    <a:lumMod val="65000"/>
                    <a:lumOff val="35000"/>
                  </a:schemeClr>
                </a:solidFill>
              </a:rPr>
              <a:t>The core collaborative in Onondaga County is comprised of representative members of the city shelters, Housing and Homeless Coalition of CNY, and various safety net service agencies throughout the City of Syracuse, and Onondaga County. </a:t>
            </a:r>
          </a:p>
          <a:p>
            <a:pPr algn="just"/>
            <a:endParaRPr lang="en-US" sz="800" dirty="0">
              <a:solidFill>
                <a:schemeClr val="tx1">
                  <a:lumMod val="65000"/>
                  <a:lumOff val="35000"/>
                </a:schemeClr>
              </a:solidFill>
            </a:endParaRPr>
          </a:p>
          <a:p>
            <a:pPr algn="just"/>
            <a:r>
              <a:rPr lang="en-US" dirty="0">
                <a:solidFill>
                  <a:schemeClr val="tx1">
                    <a:lumMod val="65000"/>
                    <a:lumOff val="35000"/>
                  </a:schemeClr>
                </a:solidFill>
              </a:rPr>
              <a:t>Anyone whose resources are relevant to the street homeless is a natural partner of Street Medicine. </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30925" y="4328977"/>
            <a:ext cx="3768487" cy="2392506"/>
          </a:xfrm>
          <a:prstGeom prst="rect">
            <a:avLst/>
          </a:prstGeom>
        </p:spPr>
      </p:pic>
      <p:sp>
        <p:nvSpPr>
          <p:cNvPr id="3" name="Slide Number Placeholder 2"/>
          <p:cNvSpPr>
            <a:spLocks noGrp="1"/>
          </p:cNvSpPr>
          <p:nvPr>
            <p:ph type="sldNum" sz="quarter" idx="12"/>
          </p:nvPr>
        </p:nvSpPr>
        <p:spPr/>
        <p:txBody>
          <a:bodyPr/>
          <a:lstStyle/>
          <a:p>
            <a:fld id="{BB37DBC6-BAB2-41C9-AC77-B4E3C60A7728}" type="slidenum">
              <a:rPr lang="en-US" smtClean="0"/>
              <a:pPr/>
              <a:t>93</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956" y="4330620"/>
            <a:ext cx="3688342" cy="23908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1817" y="4328977"/>
            <a:ext cx="3005588" cy="2392506"/>
          </a:xfrm>
          <a:prstGeom prst="rect">
            <a:avLst/>
          </a:prstGeom>
        </p:spPr>
      </p:pic>
    </p:spTree>
    <p:extLst>
      <p:ext uri="{BB962C8B-B14F-4D97-AF65-F5344CB8AC3E}">
        <p14:creationId xmlns:p14="http://schemas.microsoft.com/office/powerpoint/2010/main" val="182242125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2471" y="3703610"/>
            <a:ext cx="4870581" cy="2611098"/>
          </a:xfrm>
          <a:prstGeom prst="rect">
            <a:avLst/>
          </a:prstGeom>
        </p:spPr>
      </p:pic>
      <p:sp>
        <p:nvSpPr>
          <p:cNvPr id="2" name="Slide Number Placeholder 1"/>
          <p:cNvSpPr>
            <a:spLocks noGrp="1"/>
          </p:cNvSpPr>
          <p:nvPr>
            <p:ph type="sldNum" sz="quarter" idx="12"/>
          </p:nvPr>
        </p:nvSpPr>
        <p:spPr/>
        <p:txBody>
          <a:bodyPr/>
          <a:lstStyle/>
          <a:p>
            <a:fld id="{BB37DBC6-BAB2-41C9-AC77-B4E3C60A7728}" type="slidenum">
              <a:rPr lang="en-US" smtClean="0"/>
              <a:pPr/>
              <a:t>94</a:t>
            </a:fld>
            <a:endParaRPr lang="en-US"/>
          </a:p>
        </p:txBody>
      </p:sp>
      <p:sp>
        <p:nvSpPr>
          <p:cNvPr id="3" name="Rectangle 2"/>
          <p:cNvSpPr/>
          <p:nvPr/>
        </p:nvSpPr>
        <p:spPr>
          <a:xfrm>
            <a:off x="307909" y="444845"/>
            <a:ext cx="6176867" cy="2708434"/>
          </a:xfrm>
          <a:prstGeom prst="rect">
            <a:avLst/>
          </a:prstGeom>
        </p:spPr>
        <p:txBody>
          <a:bodyPr wrap="square">
            <a:spAutoFit/>
          </a:bodyPr>
          <a:lstStyle/>
          <a:p>
            <a:r>
              <a:rPr lang="en-US" sz="2000" b="1"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Just the Facts</a:t>
            </a:r>
            <a:endParaRPr lang="en-US" sz="20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endParaRPr>
          </a:p>
          <a:p>
            <a:pPr algn="ctr"/>
            <a:endParaRPr lang="en-US" sz="20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On any given night in Syracuse over 400 people sleep in shelters.</a:t>
            </a:r>
          </a:p>
          <a:p>
            <a:pPr marR="0" lvl="0" algn="just">
              <a:spcBef>
                <a:spcPts val="0"/>
              </a:spcBef>
              <a:spcAft>
                <a:spcPts val="0"/>
              </a:spcAft>
            </a:pPr>
            <a:endParaRPr lang="en-US" sz="10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Each night, roughly 35 people sleep outside.</a:t>
            </a:r>
          </a:p>
          <a:p>
            <a:pPr marR="0" lvl="0" algn="just">
              <a:spcBef>
                <a:spcPts val="0"/>
              </a:spcBef>
              <a:spcAft>
                <a:spcPts val="0"/>
              </a:spcAft>
            </a:pPr>
            <a:endParaRPr lang="en-US" sz="10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endParaRPr>
          </a:p>
          <a:p>
            <a:pPr marL="342900" marR="0" lvl="0" indent="-342900" algn="just">
              <a:spcBef>
                <a:spcPts val="0"/>
              </a:spcBef>
              <a:spcAft>
                <a:spcPts val="0"/>
              </a:spcAft>
              <a:buFont typeface="Wingdings" panose="05000000000000000000" pitchFamily="2" charset="2"/>
              <a:buChar char="§"/>
            </a:pPr>
            <a:r>
              <a:rPr lang="en-US" sz="20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rPr>
              <a:t>Over the past twelve months (ending 11/30/2018) 3,606 people utilized homeless shelters in Syracuse. </a:t>
            </a:r>
          </a:p>
          <a:p>
            <a:pPr marR="0" lvl="0">
              <a:spcBef>
                <a:spcPts val="0"/>
              </a:spcBef>
              <a:spcAft>
                <a:spcPts val="0"/>
              </a:spcAft>
            </a:pPr>
            <a:endParaRPr lang="en-US" sz="1000" dirty="0">
              <a:solidFill>
                <a:schemeClr val="tx1">
                  <a:lumMod val="65000"/>
                  <a:lumOff val="35000"/>
                </a:schemeClr>
              </a:solidFill>
              <a:latin typeface="Calibri" panose="020F0502020204030204" pitchFamily="34" charset="0"/>
              <a:ea typeface="MS Mincho" panose="02020609040205080304" pitchFamily="49" charset="-128"/>
              <a:cs typeface="Times New Roman" panose="02020603050405020304" pitchFamily="18" charset="0"/>
            </a:endParaRPr>
          </a:p>
        </p:txBody>
      </p:sp>
      <p:pic>
        <p:nvPicPr>
          <p:cNvPr id="4" name="Picture 3">
            <a:extLst>
              <a:ext uri="{FF2B5EF4-FFF2-40B4-BE49-F238E27FC236}">
                <a16:creationId xmlns:a16="http://schemas.microsoft.com/office/drawing/2014/main" xmlns="" id="{C04CD48D-C433-4DED-8563-956013A95BFD}"/>
              </a:ext>
            </a:extLst>
          </p:cNvPr>
          <p:cNvPicPr>
            <a:picLocks noChangeAspect="1"/>
          </p:cNvPicPr>
          <p:nvPr/>
        </p:nvPicPr>
        <p:blipFill>
          <a:blip r:embed="rId3" cstate="print">
            <a:alphaModFix amt="50000"/>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7046460" y="522515"/>
            <a:ext cx="4669796" cy="2425862"/>
          </a:xfrm>
          <a:prstGeom prst="rect">
            <a:avLst/>
          </a:prstGeom>
        </p:spPr>
      </p:pic>
      <p:sp>
        <p:nvSpPr>
          <p:cNvPr id="7" name="TextBox 6"/>
          <p:cNvSpPr txBox="1"/>
          <p:nvPr/>
        </p:nvSpPr>
        <p:spPr>
          <a:xfrm>
            <a:off x="5952931" y="4118605"/>
            <a:ext cx="6064897" cy="1477328"/>
          </a:xfrm>
          <a:prstGeom prst="rect">
            <a:avLst/>
          </a:prstGeom>
          <a:noFill/>
        </p:spPr>
        <p:txBody>
          <a:bodyPr wrap="square" rtlCol="0">
            <a:spAutoFit/>
          </a:bodyPr>
          <a:lstStyle/>
          <a:p>
            <a:pPr marL="342900" indent="-342900">
              <a:buFont typeface="Wingdings" panose="05000000000000000000" pitchFamily="2" charset="2"/>
              <a:buChar char="§"/>
            </a:pPr>
            <a:r>
              <a:rPr lang="en-US" dirty="0"/>
              <a:t>In 2018, Upstate University Hospital reported treating 1,236 homeless patients at a cost of over $2,000,000.</a:t>
            </a:r>
          </a:p>
          <a:p>
            <a:pPr marL="342900" indent="-342900">
              <a:buFont typeface="Wingdings" panose="05000000000000000000" pitchFamily="2" charset="2"/>
              <a:buChar char="§"/>
            </a:pPr>
            <a:endParaRPr lang="en-US" dirty="0"/>
          </a:p>
          <a:p>
            <a:pPr marL="342900" indent="-342900">
              <a:buFont typeface="Wingdings" panose="05000000000000000000" pitchFamily="2" charset="2"/>
              <a:buChar char="§"/>
            </a:pPr>
            <a:r>
              <a:rPr lang="en-US" dirty="0"/>
              <a:t>Homeless people account for at least 60-100 visits a month to the Upstate Emergency Room. </a:t>
            </a:r>
          </a:p>
        </p:txBody>
      </p:sp>
    </p:spTree>
    <p:extLst>
      <p:ext uri="{BB962C8B-B14F-4D97-AF65-F5344CB8AC3E}">
        <p14:creationId xmlns:p14="http://schemas.microsoft.com/office/powerpoint/2010/main" val="6478330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normAutofit fontScale="90000"/>
          </a:bodyPr>
          <a:lstStyle/>
          <a:p>
            <a:r>
              <a:rPr lang="en-US" dirty="0"/>
              <a:t/>
            </a:r>
            <a:br>
              <a:rPr lang="en-US" dirty="0"/>
            </a:br>
            <a:r>
              <a:rPr lang="en-US" dirty="0"/>
              <a:t/>
            </a:r>
            <a:br>
              <a:rPr lang="en-US" dirty="0"/>
            </a:br>
            <a:endParaRPr lang="en-US" dirty="0"/>
          </a:p>
        </p:txBody>
      </p:sp>
      <p:sp>
        <p:nvSpPr>
          <p:cNvPr id="13" name="Text Placeholder 12"/>
          <p:cNvSpPr>
            <a:spLocks noGrp="1"/>
          </p:cNvSpPr>
          <p:nvPr>
            <p:ph type="body" idx="1"/>
          </p:nvPr>
        </p:nvSpPr>
        <p:spPr>
          <a:xfrm>
            <a:off x="232179" y="273558"/>
            <a:ext cx="11729666" cy="3272075"/>
          </a:xfrm>
        </p:spPr>
        <p:txBody>
          <a:bodyPr>
            <a:noAutofit/>
          </a:bodyPr>
          <a:lstStyle/>
          <a:p>
            <a:r>
              <a:rPr lang="en-US" b="1" dirty="0">
                <a:solidFill>
                  <a:schemeClr val="tx1">
                    <a:lumMod val="65000"/>
                    <a:lumOff val="35000"/>
                  </a:schemeClr>
                </a:solidFill>
              </a:rPr>
              <a:t>Scope of Care</a:t>
            </a:r>
          </a:p>
          <a:p>
            <a:endParaRPr lang="en-US" sz="1200" b="1" dirty="0">
              <a:solidFill>
                <a:schemeClr val="tx1">
                  <a:lumMod val="65000"/>
                  <a:lumOff val="35000"/>
                </a:schemeClr>
              </a:solidFill>
            </a:endParaRPr>
          </a:p>
          <a:p>
            <a:r>
              <a:rPr lang="en-US" dirty="0">
                <a:solidFill>
                  <a:schemeClr val="tx1">
                    <a:lumMod val="65000"/>
                    <a:lumOff val="35000"/>
                  </a:schemeClr>
                </a:solidFill>
              </a:rPr>
              <a:t>This care fulfills two main objectives: </a:t>
            </a:r>
          </a:p>
          <a:p>
            <a:endParaRPr lang="en-US" dirty="0">
              <a:solidFill>
                <a:schemeClr val="tx1">
                  <a:lumMod val="65000"/>
                  <a:lumOff val="35000"/>
                </a:schemeClr>
              </a:solidFill>
            </a:endParaRPr>
          </a:p>
          <a:p>
            <a:pPr marL="457200" indent="-457200" algn="just">
              <a:buFont typeface="+mj-lt"/>
              <a:buAutoNum type="arabicPeriod"/>
            </a:pPr>
            <a:r>
              <a:rPr lang="en-US" dirty="0">
                <a:solidFill>
                  <a:schemeClr val="tx1">
                    <a:lumMod val="65000"/>
                    <a:lumOff val="35000"/>
                  </a:schemeClr>
                </a:solidFill>
              </a:rPr>
              <a:t>First, acute, chronic, and preventative care at point of contact. This care addresses the immediate needs of the patient encountered on the streets.  Examples include small wounds, respiratory infections, foot care and blood pressure checks. </a:t>
            </a:r>
          </a:p>
          <a:p>
            <a:pPr marL="457200" indent="-457200" algn="just"/>
            <a:r>
              <a:rPr lang="en-US" dirty="0">
                <a:solidFill>
                  <a:schemeClr val="tx1">
                    <a:lumMod val="65000"/>
                    <a:lumOff val="35000"/>
                  </a:schemeClr>
                </a:solidFill>
              </a:rPr>
              <a:t>	Every acute care interaction is an opportunity to work towards true primary care. </a:t>
            </a:r>
          </a:p>
          <a:p>
            <a:pPr marL="457200" indent="-457200"/>
            <a:endParaRPr lang="en-US" sz="2400" dirty="0">
              <a:solidFill>
                <a:schemeClr val="tx1">
                  <a:lumMod val="65000"/>
                  <a:lumOff val="35000"/>
                </a:schemeClr>
              </a:solidFill>
            </a:endParaRPr>
          </a:p>
        </p:txBody>
      </p:sp>
      <p:sp>
        <p:nvSpPr>
          <p:cNvPr id="3" name="Slide Number Placeholder 2"/>
          <p:cNvSpPr>
            <a:spLocks noGrp="1"/>
          </p:cNvSpPr>
          <p:nvPr>
            <p:ph type="sldNum" sz="quarter" idx="12"/>
          </p:nvPr>
        </p:nvSpPr>
        <p:spPr/>
        <p:txBody>
          <a:bodyPr/>
          <a:lstStyle/>
          <a:p>
            <a:fld id="{BB37DBC6-BAB2-41C9-AC77-B4E3C60A7728}" type="slidenum">
              <a:rPr lang="en-US" smtClean="0"/>
              <a:pPr/>
              <a:t>95</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3862668178"/>
              </p:ext>
            </p:extLst>
          </p:nvPr>
        </p:nvGraphicFramePr>
        <p:xfrm>
          <a:off x="232179" y="3545633"/>
          <a:ext cx="7745494" cy="2261235"/>
        </p:xfrm>
        <a:graphic>
          <a:graphicData uri="http://schemas.openxmlformats.org/drawingml/2006/table">
            <a:tbl>
              <a:tblPr/>
              <a:tblGrid>
                <a:gridCol w="667051">
                  <a:extLst>
                    <a:ext uri="{9D8B030D-6E8A-4147-A177-3AD203B41FA5}">
                      <a16:colId xmlns:a16="http://schemas.microsoft.com/office/drawing/2014/main" xmlns="" val="2872266970"/>
                    </a:ext>
                  </a:extLst>
                </a:gridCol>
                <a:gridCol w="3007197">
                  <a:extLst>
                    <a:ext uri="{9D8B030D-6E8A-4147-A177-3AD203B41FA5}">
                      <a16:colId xmlns:a16="http://schemas.microsoft.com/office/drawing/2014/main" xmlns="" val="8374165"/>
                    </a:ext>
                  </a:extLst>
                </a:gridCol>
                <a:gridCol w="4071246">
                  <a:extLst>
                    <a:ext uri="{9D8B030D-6E8A-4147-A177-3AD203B41FA5}">
                      <a16:colId xmlns:a16="http://schemas.microsoft.com/office/drawing/2014/main" xmlns="" val="72500612"/>
                    </a:ext>
                  </a:extLst>
                </a:gridCol>
              </a:tblGrid>
              <a:tr h="190500">
                <a:tc gridSpan="3">
                  <a:txBody>
                    <a:bodyPr/>
                    <a:lstStyle/>
                    <a:p>
                      <a:pPr algn="ctr" fontAlgn="b"/>
                      <a:r>
                        <a:rPr lang="en-US" sz="1800" b="1" i="0" u="none" strike="noStrike" dirty="0">
                          <a:solidFill>
                            <a:schemeClr val="tx1">
                              <a:lumMod val="65000"/>
                              <a:lumOff val="35000"/>
                            </a:schemeClr>
                          </a:solidFill>
                          <a:effectLst/>
                          <a:latin typeface="Calibri" panose="020F0502020204030204" pitchFamily="34" charset="0"/>
                        </a:rPr>
                        <a:t>5 MOST COMMONLY TREATED DIAGNOSES</a:t>
                      </a:r>
                    </a:p>
                    <a:p>
                      <a:pPr algn="ctr" fontAlgn="b"/>
                      <a:endParaRPr lang="en-US" sz="1800" b="1" i="0" u="none" strike="noStrike" dirty="0">
                        <a:solidFill>
                          <a:schemeClr val="tx1">
                            <a:lumMod val="65000"/>
                            <a:lumOff val="35000"/>
                          </a:schemeClr>
                        </a:solidFill>
                        <a:effectLst/>
                        <a:latin typeface="Calibri" panose="020F0502020204030204" pitchFamily="34" charset="0"/>
                      </a:endParaRPr>
                    </a:p>
                  </a:txBody>
                  <a:tcPr marL="9525" marR="9525" marT="9525" marB="0" anchor="b">
                    <a:lnL>
                      <a:noFill/>
                    </a:lnL>
                    <a:lnR>
                      <a:noFill/>
                    </a:lnR>
                    <a:lnT>
                      <a:noFill/>
                    </a:lnT>
                    <a:lnB>
                      <a:noFill/>
                    </a:lnB>
                    <a:solidFill>
                      <a:srgbClr val="D0CEC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1600928732"/>
                  </a:ext>
                </a:extLst>
              </a:tr>
              <a:tr h="190500">
                <a:tc>
                  <a:txBody>
                    <a:bodyPr/>
                    <a:lstStyle/>
                    <a:p>
                      <a:pPr algn="l" fontAlgn="b"/>
                      <a:r>
                        <a:rPr lang="en-US" sz="1800" b="1"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noFill/>
                  </a:tcPr>
                </a:tc>
                <a:tc>
                  <a:txBody>
                    <a:bodyPr/>
                    <a:lstStyle/>
                    <a:p>
                      <a:pPr algn="l" fontAlgn="b"/>
                      <a:r>
                        <a:rPr lang="en-US" sz="1800" b="1" i="0" u="none" strike="noStrike" dirty="0">
                          <a:solidFill>
                            <a:schemeClr val="tx1">
                              <a:lumMod val="65000"/>
                              <a:lumOff val="35000"/>
                            </a:schemeClr>
                          </a:solidFill>
                          <a:effectLst/>
                          <a:latin typeface="Calibri" panose="020F0502020204030204" pitchFamily="34" charset="0"/>
                        </a:rPr>
                        <a:t>STREET</a:t>
                      </a:r>
                    </a:p>
                  </a:txBody>
                  <a:tcPr marL="9525" marR="9525" marT="9525" marB="0" anchor="b">
                    <a:lnL>
                      <a:noFill/>
                    </a:lnL>
                    <a:lnR>
                      <a:noFill/>
                    </a:lnR>
                    <a:lnT>
                      <a:noFill/>
                    </a:lnT>
                    <a:lnB>
                      <a:noFill/>
                    </a:lnB>
                    <a:noFill/>
                  </a:tcPr>
                </a:tc>
                <a:tc>
                  <a:txBody>
                    <a:bodyPr/>
                    <a:lstStyle/>
                    <a:p>
                      <a:pPr algn="l" fontAlgn="b"/>
                      <a:r>
                        <a:rPr lang="en-US" sz="1800" b="1" i="0" u="none" strike="noStrike" dirty="0">
                          <a:solidFill>
                            <a:schemeClr val="tx1">
                              <a:lumMod val="65000"/>
                              <a:lumOff val="35000"/>
                            </a:schemeClr>
                          </a:solidFill>
                          <a:effectLst/>
                          <a:latin typeface="Calibri" panose="020F0502020204030204" pitchFamily="34" charset="0"/>
                        </a:rPr>
                        <a:t>SHELTER</a:t>
                      </a:r>
                    </a:p>
                  </a:txBody>
                  <a:tcPr marL="9525" marR="9525" marT="9525" marB="0" anchor="b">
                    <a:lnL>
                      <a:noFill/>
                    </a:lnL>
                    <a:lnR>
                      <a:noFill/>
                    </a:lnR>
                    <a:lnT>
                      <a:noFill/>
                    </a:lnT>
                    <a:lnB>
                      <a:noFill/>
                    </a:lnB>
                    <a:noFill/>
                  </a:tcPr>
                </a:tc>
                <a:extLst>
                  <a:ext uri="{0D108BD9-81ED-4DB2-BD59-A6C34878D82A}">
                    <a16:rowId xmlns:a16="http://schemas.microsoft.com/office/drawing/2014/main" xmlns="" val="3646446784"/>
                  </a:ext>
                </a:extLst>
              </a:tr>
              <a:tr h="190500">
                <a:tc>
                  <a:txBody>
                    <a:bodyPr/>
                    <a:lstStyle/>
                    <a:p>
                      <a:pPr algn="ctr" fontAlgn="b"/>
                      <a:r>
                        <a:rPr lang="en-US" sz="1400" b="1" i="0" u="none" strike="noStrike" dirty="0">
                          <a:solidFill>
                            <a:schemeClr val="tx1">
                              <a:lumMod val="65000"/>
                              <a:lumOff val="35000"/>
                            </a:schemeClr>
                          </a:solidFill>
                          <a:effectLst/>
                          <a:latin typeface="Calibri" panose="020F0502020204030204" pitchFamily="34" charset="0"/>
                        </a:rPr>
                        <a:t>1</a:t>
                      </a:r>
                    </a:p>
                  </a:txBody>
                  <a:tcPr marL="9525" marR="9525" marT="9525" marB="0" anchor="ctr">
                    <a:lnL>
                      <a:noFill/>
                    </a:lnL>
                    <a:lnR>
                      <a:noFill/>
                    </a:lnR>
                    <a:lnT>
                      <a:noFill/>
                    </a:lnT>
                    <a:lnB>
                      <a:noFill/>
                    </a:lnB>
                    <a:noFill/>
                  </a:tcPr>
                </a:tc>
                <a:tc>
                  <a:txBody>
                    <a:bodyPr/>
                    <a:lstStyle/>
                    <a:p>
                      <a:pPr marL="285750" indent="-285750" algn="l" fontAlgn="b">
                        <a:buFont typeface="Wingdings" panose="05000000000000000000" pitchFamily="2" charset="2"/>
                        <a:buChar char="§"/>
                      </a:pPr>
                      <a:r>
                        <a:rPr lang="en-US" sz="1800" b="0" i="0" u="none" strike="noStrike" dirty="0">
                          <a:solidFill>
                            <a:schemeClr val="tx1">
                              <a:lumMod val="65000"/>
                              <a:lumOff val="35000"/>
                            </a:schemeClr>
                          </a:solidFill>
                          <a:effectLst/>
                          <a:latin typeface="Calibri" panose="020F0502020204030204" pitchFamily="34" charset="0"/>
                        </a:rPr>
                        <a:t>Chronic Pain</a:t>
                      </a:r>
                    </a:p>
                  </a:txBody>
                  <a:tcPr marL="9525" marR="9525" marT="9525" marB="0" anchor="ctr">
                    <a:lnL>
                      <a:noFill/>
                    </a:lnL>
                    <a:lnR>
                      <a:noFill/>
                    </a:lnR>
                    <a:lnT>
                      <a:noFill/>
                    </a:lnT>
                    <a:lnB>
                      <a:noFill/>
                    </a:lnB>
                    <a:solidFill>
                      <a:srgbClr val="F2F2F2"/>
                    </a:solidFill>
                  </a:tcPr>
                </a:tc>
                <a:tc>
                  <a:txBody>
                    <a:bodyPr/>
                    <a:lstStyle/>
                    <a:p>
                      <a:pPr marL="285750" indent="-285750" algn="l" fontAlgn="b">
                        <a:buFont typeface="Wingdings" panose="05000000000000000000" pitchFamily="2" charset="2"/>
                        <a:buChar char="§"/>
                      </a:pPr>
                      <a:r>
                        <a:rPr lang="en-US" sz="1800" b="0" i="0" u="none" strike="noStrike" dirty="0">
                          <a:solidFill>
                            <a:schemeClr val="tx1">
                              <a:lumMod val="65000"/>
                              <a:lumOff val="35000"/>
                            </a:schemeClr>
                          </a:solidFill>
                          <a:effectLst/>
                          <a:latin typeface="Calibri" panose="020F0502020204030204" pitchFamily="34" charset="0"/>
                        </a:rPr>
                        <a:t>Chronic Pain</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xmlns="" val="3451042081"/>
                  </a:ext>
                </a:extLst>
              </a:tr>
              <a:tr h="190500">
                <a:tc>
                  <a:txBody>
                    <a:bodyPr/>
                    <a:lstStyle/>
                    <a:p>
                      <a:pPr algn="ctr" fontAlgn="b"/>
                      <a:r>
                        <a:rPr lang="en-US" sz="1400" b="1" i="0" u="none" strike="noStrike" dirty="0">
                          <a:solidFill>
                            <a:schemeClr val="tx1">
                              <a:lumMod val="65000"/>
                              <a:lumOff val="35000"/>
                            </a:schemeClr>
                          </a:solidFill>
                          <a:effectLst/>
                          <a:latin typeface="Calibri" panose="020F0502020204030204" pitchFamily="34" charset="0"/>
                        </a:rPr>
                        <a:t>2</a:t>
                      </a:r>
                    </a:p>
                  </a:txBody>
                  <a:tcPr marL="9525" marR="9525" marT="9525" marB="0" anchor="ctr">
                    <a:lnL>
                      <a:noFill/>
                    </a:lnL>
                    <a:lnR>
                      <a:noFill/>
                    </a:lnR>
                    <a:lnT>
                      <a:noFill/>
                    </a:lnT>
                    <a:lnB>
                      <a:noFill/>
                    </a:lnB>
                    <a:noFill/>
                  </a:tcPr>
                </a:tc>
                <a:tc>
                  <a:txBody>
                    <a:bodyPr/>
                    <a:lstStyle/>
                    <a:p>
                      <a:pPr marL="285750" indent="-285750" algn="l" fontAlgn="b">
                        <a:buFont typeface="Wingdings" panose="05000000000000000000" pitchFamily="2" charset="2"/>
                        <a:buChar char="§"/>
                      </a:pPr>
                      <a:r>
                        <a:rPr lang="en-US" sz="1800" b="0" i="0" u="none" strike="noStrike" dirty="0">
                          <a:solidFill>
                            <a:schemeClr val="tx1">
                              <a:lumMod val="65000"/>
                              <a:lumOff val="35000"/>
                            </a:schemeClr>
                          </a:solidFill>
                          <a:effectLst/>
                          <a:latin typeface="Calibri" panose="020F0502020204030204" pitchFamily="34" charset="0"/>
                        </a:rPr>
                        <a:t>Blood Pressure</a:t>
                      </a:r>
                    </a:p>
                  </a:txBody>
                  <a:tcPr marL="9525" marR="9525" marT="9525" marB="0" anchor="ctr">
                    <a:lnL>
                      <a:noFill/>
                    </a:lnL>
                    <a:lnR>
                      <a:noFill/>
                    </a:lnR>
                    <a:lnT>
                      <a:noFill/>
                    </a:lnT>
                    <a:lnB>
                      <a:noFill/>
                    </a:lnB>
                    <a:solidFill>
                      <a:srgbClr val="F2F2F2"/>
                    </a:solidFill>
                  </a:tcPr>
                </a:tc>
                <a:tc>
                  <a:txBody>
                    <a:bodyPr/>
                    <a:lstStyle/>
                    <a:p>
                      <a:pPr marL="285750" indent="-285750" algn="l" fontAlgn="b">
                        <a:buFont typeface="Wingdings" panose="05000000000000000000" pitchFamily="2" charset="2"/>
                        <a:buChar char="§"/>
                      </a:pPr>
                      <a:r>
                        <a:rPr lang="en-US" sz="1800" b="0" i="0" u="none" strike="noStrike" dirty="0">
                          <a:solidFill>
                            <a:schemeClr val="tx1">
                              <a:lumMod val="65000"/>
                              <a:lumOff val="35000"/>
                            </a:schemeClr>
                          </a:solidFill>
                          <a:effectLst/>
                          <a:latin typeface="Calibri" panose="020F0502020204030204" pitchFamily="34" charset="0"/>
                        </a:rPr>
                        <a:t>Respiratory Infection</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xmlns="" val="1523403713"/>
                  </a:ext>
                </a:extLst>
              </a:tr>
              <a:tr h="190500">
                <a:tc>
                  <a:txBody>
                    <a:bodyPr/>
                    <a:lstStyle/>
                    <a:p>
                      <a:pPr algn="ctr" fontAlgn="b"/>
                      <a:r>
                        <a:rPr lang="en-US" sz="1400" b="1" i="0" u="none" strike="noStrike" dirty="0">
                          <a:solidFill>
                            <a:schemeClr val="tx1">
                              <a:lumMod val="65000"/>
                              <a:lumOff val="35000"/>
                            </a:schemeClr>
                          </a:solidFill>
                          <a:effectLst/>
                          <a:latin typeface="Calibri" panose="020F0502020204030204" pitchFamily="34" charset="0"/>
                        </a:rPr>
                        <a:t>3</a:t>
                      </a:r>
                    </a:p>
                  </a:txBody>
                  <a:tcPr marL="9525" marR="9525" marT="9525" marB="0" anchor="ctr">
                    <a:lnL>
                      <a:noFill/>
                    </a:lnL>
                    <a:lnR>
                      <a:noFill/>
                    </a:lnR>
                    <a:lnT>
                      <a:noFill/>
                    </a:lnT>
                    <a:lnB>
                      <a:noFill/>
                    </a:lnB>
                    <a:noFill/>
                  </a:tcPr>
                </a:tc>
                <a:tc>
                  <a:txBody>
                    <a:bodyPr/>
                    <a:lstStyle/>
                    <a:p>
                      <a:pPr marL="285750" indent="-285750" algn="l" fontAlgn="b">
                        <a:buFont typeface="Wingdings" panose="05000000000000000000" pitchFamily="2" charset="2"/>
                        <a:buChar char="§"/>
                      </a:pPr>
                      <a:r>
                        <a:rPr lang="en-US" sz="1800" b="0" i="0" u="none" strike="noStrike" dirty="0">
                          <a:solidFill>
                            <a:schemeClr val="tx1">
                              <a:lumMod val="65000"/>
                              <a:lumOff val="35000"/>
                            </a:schemeClr>
                          </a:solidFill>
                          <a:effectLst/>
                          <a:latin typeface="Calibri" panose="020F0502020204030204" pitchFamily="34" charset="0"/>
                        </a:rPr>
                        <a:t>Abscess/Infection</a:t>
                      </a:r>
                    </a:p>
                  </a:txBody>
                  <a:tcPr marL="9525" marR="9525" marT="9525" marB="0" anchor="ctr">
                    <a:lnL>
                      <a:noFill/>
                    </a:lnL>
                    <a:lnR>
                      <a:noFill/>
                    </a:lnR>
                    <a:lnT>
                      <a:noFill/>
                    </a:lnT>
                    <a:lnB>
                      <a:noFill/>
                    </a:lnB>
                    <a:solidFill>
                      <a:srgbClr val="F2F2F2"/>
                    </a:solidFill>
                  </a:tcPr>
                </a:tc>
                <a:tc>
                  <a:txBody>
                    <a:bodyPr/>
                    <a:lstStyle/>
                    <a:p>
                      <a:pPr marL="285750" indent="-285750" algn="l" fontAlgn="b">
                        <a:buFont typeface="Wingdings" panose="05000000000000000000" pitchFamily="2" charset="2"/>
                        <a:buChar char="§"/>
                      </a:pPr>
                      <a:r>
                        <a:rPr lang="en-US" sz="1800" b="0" i="0" u="none" strike="noStrike" dirty="0">
                          <a:solidFill>
                            <a:schemeClr val="tx1">
                              <a:lumMod val="65000"/>
                              <a:lumOff val="35000"/>
                            </a:schemeClr>
                          </a:solidFill>
                          <a:effectLst/>
                          <a:latin typeface="Calibri" panose="020F0502020204030204" pitchFamily="34" charset="0"/>
                        </a:rPr>
                        <a:t>Psychiatric ailment</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xmlns="" val="3448958593"/>
                  </a:ext>
                </a:extLst>
              </a:tr>
              <a:tr h="190500">
                <a:tc>
                  <a:txBody>
                    <a:bodyPr/>
                    <a:lstStyle/>
                    <a:p>
                      <a:pPr algn="ctr" fontAlgn="b"/>
                      <a:r>
                        <a:rPr lang="en-US" sz="1400" b="1" i="0" u="none" strike="noStrike" dirty="0">
                          <a:solidFill>
                            <a:schemeClr val="tx1">
                              <a:lumMod val="65000"/>
                              <a:lumOff val="35000"/>
                            </a:schemeClr>
                          </a:solidFill>
                          <a:effectLst/>
                          <a:latin typeface="Calibri" panose="020F0502020204030204" pitchFamily="34" charset="0"/>
                        </a:rPr>
                        <a:t>4</a:t>
                      </a:r>
                    </a:p>
                  </a:txBody>
                  <a:tcPr marL="9525" marR="9525" marT="9525" marB="0" anchor="ctr">
                    <a:lnL>
                      <a:noFill/>
                    </a:lnL>
                    <a:lnR>
                      <a:noFill/>
                    </a:lnR>
                    <a:lnT>
                      <a:noFill/>
                    </a:lnT>
                    <a:lnB>
                      <a:noFill/>
                    </a:lnB>
                    <a:noFill/>
                  </a:tcPr>
                </a:tc>
                <a:tc>
                  <a:txBody>
                    <a:bodyPr/>
                    <a:lstStyle/>
                    <a:p>
                      <a:pPr marL="285750" indent="-285750" algn="l" fontAlgn="b">
                        <a:buFont typeface="Wingdings" panose="05000000000000000000" pitchFamily="2" charset="2"/>
                        <a:buChar char="§"/>
                      </a:pPr>
                      <a:r>
                        <a:rPr lang="en-US" sz="1800" b="0" i="0" u="none" strike="noStrike" dirty="0">
                          <a:solidFill>
                            <a:schemeClr val="tx1">
                              <a:lumMod val="65000"/>
                              <a:lumOff val="35000"/>
                            </a:schemeClr>
                          </a:solidFill>
                          <a:effectLst/>
                          <a:latin typeface="Calibri" panose="020F0502020204030204" pitchFamily="34" charset="0"/>
                        </a:rPr>
                        <a:t>Psychiatric ailment</a:t>
                      </a:r>
                    </a:p>
                  </a:txBody>
                  <a:tcPr marL="9525" marR="9525" marT="9525" marB="0" anchor="ctr">
                    <a:lnL>
                      <a:noFill/>
                    </a:lnL>
                    <a:lnR>
                      <a:noFill/>
                    </a:lnR>
                    <a:lnT>
                      <a:noFill/>
                    </a:lnT>
                    <a:lnB>
                      <a:noFill/>
                    </a:lnB>
                    <a:solidFill>
                      <a:srgbClr val="F2F2F2"/>
                    </a:solidFill>
                  </a:tcPr>
                </a:tc>
                <a:tc>
                  <a:txBody>
                    <a:bodyPr/>
                    <a:lstStyle/>
                    <a:p>
                      <a:pPr marL="285750" indent="-285750" algn="l" fontAlgn="b">
                        <a:buFont typeface="Wingdings" panose="05000000000000000000" pitchFamily="2" charset="2"/>
                        <a:buChar char="§"/>
                      </a:pPr>
                      <a:r>
                        <a:rPr lang="en-US" sz="1800" b="0" i="0" u="none" strike="noStrike" dirty="0">
                          <a:solidFill>
                            <a:schemeClr val="tx1">
                              <a:lumMod val="65000"/>
                              <a:lumOff val="35000"/>
                            </a:schemeClr>
                          </a:solidFill>
                          <a:effectLst/>
                          <a:latin typeface="Calibri" panose="020F0502020204030204" pitchFamily="34" charset="0"/>
                        </a:rPr>
                        <a:t>Missing Meds (or unable to obtain)</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xmlns="" val="609130630"/>
                  </a:ext>
                </a:extLst>
              </a:tr>
              <a:tr h="190500">
                <a:tc>
                  <a:txBody>
                    <a:bodyPr/>
                    <a:lstStyle/>
                    <a:p>
                      <a:pPr algn="ctr" fontAlgn="b"/>
                      <a:r>
                        <a:rPr lang="en-US" sz="1400" b="1" i="0" u="none" strike="noStrike" dirty="0">
                          <a:solidFill>
                            <a:schemeClr val="tx1">
                              <a:lumMod val="65000"/>
                              <a:lumOff val="35000"/>
                            </a:schemeClr>
                          </a:solidFill>
                          <a:effectLst/>
                          <a:latin typeface="Calibri" panose="020F0502020204030204" pitchFamily="34" charset="0"/>
                        </a:rPr>
                        <a:t>5</a:t>
                      </a:r>
                    </a:p>
                  </a:txBody>
                  <a:tcPr marL="9525" marR="9525" marT="9525" marB="0" anchor="ctr">
                    <a:lnL>
                      <a:noFill/>
                    </a:lnL>
                    <a:lnR>
                      <a:noFill/>
                    </a:lnR>
                    <a:lnT>
                      <a:noFill/>
                    </a:lnT>
                    <a:lnB>
                      <a:noFill/>
                    </a:lnB>
                    <a:noFill/>
                  </a:tcPr>
                </a:tc>
                <a:tc>
                  <a:txBody>
                    <a:bodyPr/>
                    <a:lstStyle/>
                    <a:p>
                      <a:pPr marL="285750" indent="-285750" algn="l" fontAlgn="b">
                        <a:buFont typeface="Wingdings" panose="05000000000000000000" pitchFamily="2" charset="2"/>
                        <a:buChar char="§"/>
                      </a:pPr>
                      <a:r>
                        <a:rPr lang="en-US" sz="1800" b="0" i="0" u="none" strike="noStrike" dirty="0">
                          <a:solidFill>
                            <a:schemeClr val="tx1">
                              <a:lumMod val="65000"/>
                              <a:lumOff val="35000"/>
                            </a:schemeClr>
                          </a:solidFill>
                          <a:effectLst/>
                          <a:latin typeface="Calibri" panose="020F0502020204030204" pitchFamily="34" charset="0"/>
                        </a:rPr>
                        <a:t>SUD</a:t>
                      </a:r>
                    </a:p>
                  </a:txBody>
                  <a:tcPr marL="9525" marR="9525" marT="9525" marB="0" anchor="ctr">
                    <a:lnL>
                      <a:noFill/>
                    </a:lnL>
                    <a:lnR>
                      <a:noFill/>
                    </a:lnR>
                    <a:lnT>
                      <a:noFill/>
                    </a:lnT>
                    <a:lnB>
                      <a:noFill/>
                    </a:lnB>
                    <a:solidFill>
                      <a:srgbClr val="F2F2F2"/>
                    </a:solidFill>
                  </a:tcPr>
                </a:tc>
                <a:tc>
                  <a:txBody>
                    <a:bodyPr/>
                    <a:lstStyle/>
                    <a:p>
                      <a:pPr marL="285750" indent="-285750" algn="l" fontAlgn="b">
                        <a:buFont typeface="Wingdings" panose="05000000000000000000" pitchFamily="2" charset="2"/>
                        <a:buChar char="§"/>
                      </a:pPr>
                      <a:r>
                        <a:rPr lang="en-US" sz="1800" b="0" i="0" u="none" strike="noStrike" dirty="0">
                          <a:solidFill>
                            <a:schemeClr val="tx1">
                              <a:lumMod val="65000"/>
                              <a:lumOff val="35000"/>
                            </a:schemeClr>
                          </a:solidFill>
                          <a:effectLst/>
                          <a:latin typeface="Calibri" panose="020F0502020204030204" pitchFamily="34" charset="0"/>
                        </a:rPr>
                        <a:t>Blood Pressure</a:t>
                      </a:r>
                    </a:p>
                  </a:txBody>
                  <a:tcPr marL="9525" marR="9525" marT="9525" marB="0" anchor="ctr">
                    <a:lnL>
                      <a:noFill/>
                    </a:lnL>
                    <a:lnR>
                      <a:noFill/>
                    </a:lnR>
                    <a:lnT>
                      <a:noFill/>
                    </a:lnT>
                    <a:lnB>
                      <a:noFill/>
                    </a:lnB>
                    <a:solidFill>
                      <a:srgbClr val="F2F2F2"/>
                    </a:solidFill>
                  </a:tcPr>
                </a:tc>
                <a:extLst>
                  <a:ext uri="{0D108BD9-81ED-4DB2-BD59-A6C34878D82A}">
                    <a16:rowId xmlns:a16="http://schemas.microsoft.com/office/drawing/2014/main" xmlns="" val="544080937"/>
                  </a:ext>
                </a:extLst>
              </a:tr>
            </a:tbl>
          </a:graphicData>
        </a:graphic>
      </p:graphicFrame>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8392" y="3545633"/>
            <a:ext cx="3514834" cy="2509934"/>
          </a:xfrm>
          <a:prstGeom prst="rect">
            <a:avLst/>
          </a:prstGeom>
        </p:spPr>
      </p:pic>
    </p:spTree>
    <p:extLst>
      <p:ext uri="{BB962C8B-B14F-4D97-AF65-F5344CB8AC3E}">
        <p14:creationId xmlns:p14="http://schemas.microsoft.com/office/powerpoint/2010/main" val="362276796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B37DBC6-BAB2-41C9-AC77-B4E3C60A7728}" type="slidenum">
              <a:rPr lang="en-US" smtClean="0"/>
              <a:pPr/>
              <a:t>96</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946524364"/>
              </p:ext>
            </p:extLst>
          </p:nvPr>
        </p:nvGraphicFramePr>
        <p:xfrm>
          <a:off x="746451" y="1445341"/>
          <a:ext cx="10695990" cy="3928110"/>
        </p:xfrm>
        <a:graphic>
          <a:graphicData uri="http://schemas.openxmlformats.org/drawingml/2006/table">
            <a:tbl>
              <a:tblPr/>
              <a:tblGrid>
                <a:gridCol w="1516742">
                  <a:extLst>
                    <a:ext uri="{9D8B030D-6E8A-4147-A177-3AD203B41FA5}">
                      <a16:colId xmlns:a16="http://schemas.microsoft.com/office/drawing/2014/main" xmlns="" val="3242733863"/>
                    </a:ext>
                  </a:extLst>
                </a:gridCol>
                <a:gridCol w="2048587">
                  <a:extLst>
                    <a:ext uri="{9D8B030D-6E8A-4147-A177-3AD203B41FA5}">
                      <a16:colId xmlns:a16="http://schemas.microsoft.com/office/drawing/2014/main" xmlns="" val="3199159021"/>
                    </a:ext>
                  </a:extLst>
                </a:gridCol>
                <a:gridCol w="2166776">
                  <a:extLst>
                    <a:ext uri="{9D8B030D-6E8A-4147-A177-3AD203B41FA5}">
                      <a16:colId xmlns:a16="http://schemas.microsoft.com/office/drawing/2014/main" xmlns="" val="2857131269"/>
                    </a:ext>
                  </a:extLst>
                </a:gridCol>
                <a:gridCol w="2273558">
                  <a:extLst>
                    <a:ext uri="{9D8B030D-6E8A-4147-A177-3AD203B41FA5}">
                      <a16:colId xmlns:a16="http://schemas.microsoft.com/office/drawing/2014/main" xmlns="" val="243738257"/>
                    </a:ext>
                  </a:extLst>
                </a:gridCol>
                <a:gridCol w="2690327">
                  <a:extLst>
                    <a:ext uri="{9D8B030D-6E8A-4147-A177-3AD203B41FA5}">
                      <a16:colId xmlns:a16="http://schemas.microsoft.com/office/drawing/2014/main" xmlns="" val="4061882995"/>
                    </a:ext>
                  </a:extLst>
                </a:gridCol>
              </a:tblGrid>
              <a:tr h="190500">
                <a:tc gridSpan="5">
                  <a:txBody>
                    <a:bodyPr/>
                    <a:lstStyle/>
                    <a:p>
                      <a:pPr algn="l" fontAlgn="b"/>
                      <a:endParaRPr lang="en-US" sz="2000" b="1" i="0" u="none" strike="noStrike" dirty="0">
                        <a:solidFill>
                          <a:schemeClr val="tx1">
                            <a:lumMod val="65000"/>
                            <a:lumOff val="35000"/>
                          </a:schemeClr>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hMerge="1">
                  <a:txBody>
                    <a:bodyPr/>
                    <a:lstStyle/>
                    <a:p>
                      <a:pPr algn="l" fontAlgn="b"/>
                      <a:endParaRPr lang="en-US" sz="14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xmlns="" val="265524956"/>
                  </a:ext>
                </a:extLst>
              </a:tr>
              <a:tr h="190500">
                <a:tc>
                  <a:txBody>
                    <a:bodyPr/>
                    <a:lstStyle/>
                    <a:p>
                      <a:pPr algn="ctr" fontAlgn="b"/>
                      <a:r>
                        <a:rPr lang="en-US" sz="1800" b="1" i="0" u="none" strike="noStrike" dirty="0">
                          <a:solidFill>
                            <a:schemeClr val="tx1">
                              <a:lumMod val="65000"/>
                              <a:lumOff val="35000"/>
                            </a:schemeClr>
                          </a:solidFill>
                          <a:effectLst/>
                          <a:latin typeface="Calibri" panose="020F0502020204030204" pitchFamily="34" charset="0"/>
                        </a:rPr>
                        <a:t>Location</a:t>
                      </a:r>
                    </a:p>
                  </a:txBody>
                  <a:tcPr marL="9525" marR="9525" marT="9525" marB="0" anchor="b">
                    <a:lnL>
                      <a:noFill/>
                    </a:lnL>
                    <a:lnR>
                      <a:noFill/>
                    </a:lnR>
                    <a:lnT>
                      <a:noFill/>
                    </a:lnT>
                    <a:lnB>
                      <a:noFill/>
                    </a:lnB>
                  </a:tcPr>
                </a:tc>
                <a:tc>
                  <a:txBody>
                    <a:bodyPr/>
                    <a:lstStyle/>
                    <a:p>
                      <a:pPr algn="ctr" fontAlgn="ctr"/>
                      <a:r>
                        <a:rPr lang="en-US" sz="1800" b="1" i="0" u="none" strike="noStrike" dirty="0">
                          <a:solidFill>
                            <a:schemeClr val="tx1">
                              <a:lumMod val="65000"/>
                              <a:lumOff val="35000"/>
                            </a:schemeClr>
                          </a:solidFill>
                          <a:effectLst/>
                          <a:latin typeface="Calibri" panose="020F0502020204030204" pitchFamily="34" charset="0"/>
                        </a:rPr>
                        <a:t>Patient Encounters</a:t>
                      </a:r>
                    </a:p>
                  </a:txBody>
                  <a:tcPr marL="9525" marR="9525" marT="9525" marB="0" anchor="ctr">
                    <a:lnL>
                      <a:noFill/>
                    </a:lnL>
                    <a:lnR>
                      <a:noFill/>
                    </a:lnR>
                    <a:lnT>
                      <a:noFill/>
                    </a:lnT>
                    <a:lnB>
                      <a:noFill/>
                    </a:lnB>
                  </a:tcPr>
                </a:tc>
                <a:tc>
                  <a:txBody>
                    <a:bodyPr/>
                    <a:lstStyle/>
                    <a:p>
                      <a:pPr algn="ctr" fontAlgn="ctr"/>
                      <a:r>
                        <a:rPr lang="en-US" sz="1800" b="1" i="0" u="none" strike="noStrike">
                          <a:solidFill>
                            <a:schemeClr val="tx1">
                              <a:lumMod val="65000"/>
                              <a:lumOff val="35000"/>
                            </a:schemeClr>
                          </a:solidFill>
                          <a:effectLst/>
                          <a:latin typeface="Calibri" panose="020F0502020204030204" pitchFamily="34" charset="0"/>
                        </a:rPr>
                        <a:t>Total Encounters</a:t>
                      </a:r>
                    </a:p>
                  </a:txBody>
                  <a:tcPr marL="9525" marR="9525" marT="9525" marB="0" anchor="ctr">
                    <a:lnL>
                      <a:noFill/>
                    </a:lnL>
                    <a:lnR>
                      <a:noFill/>
                    </a:lnR>
                    <a:lnT>
                      <a:noFill/>
                    </a:lnT>
                    <a:lnB>
                      <a:noFill/>
                    </a:lnB>
                  </a:tcPr>
                </a:tc>
                <a:tc>
                  <a:txBody>
                    <a:bodyPr/>
                    <a:lstStyle/>
                    <a:p>
                      <a:pPr algn="ctr" fontAlgn="ctr"/>
                      <a:r>
                        <a:rPr lang="en-US" sz="1800" b="1" i="0" u="none" strike="noStrike">
                          <a:solidFill>
                            <a:schemeClr val="tx1">
                              <a:lumMod val="65000"/>
                              <a:lumOff val="35000"/>
                            </a:schemeClr>
                          </a:solidFill>
                          <a:effectLst/>
                          <a:latin typeface="Calibri" panose="020F0502020204030204" pitchFamily="34" charset="0"/>
                        </a:rPr>
                        <a:t>Age Range</a:t>
                      </a:r>
                    </a:p>
                  </a:txBody>
                  <a:tcPr marL="9525" marR="9525" marT="9525" marB="0" anchor="ctr">
                    <a:lnL>
                      <a:noFill/>
                    </a:lnL>
                    <a:lnR>
                      <a:noFill/>
                    </a:lnR>
                    <a:lnT>
                      <a:noFill/>
                    </a:lnT>
                    <a:lnB>
                      <a:noFill/>
                    </a:lnB>
                  </a:tcPr>
                </a:tc>
                <a:tc>
                  <a:txBody>
                    <a:bodyPr/>
                    <a:lstStyle/>
                    <a:p>
                      <a:pPr algn="ctr" fontAlgn="ctr"/>
                      <a:r>
                        <a:rPr lang="en-US" sz="1800" b="1" i="0" u="none" strike="noStrike" dirty="0">
                          <a:solidFill>
                            <a:schemeClr val="tx1">
                              <a:lumMod val="65000"/>
                              <a:lumOff val="35000"/>
                            </a:schemeClr>
                          </a:solidFill>
                          <a:effectLst/>
                          <a:latin typeface="Calibri" panose="020F0502020204030204" pitchFamily="34" charset="0"/>
                        </a:rPr>
                        <a:t>Gender</a:t>
                      </a:r>
                    </a:p>
                  </a:txBody>
                  <a:tcPr marL="9525" marR="9525" marT="9525" marB="0" anchor="ctr">
                    <a:lnL>
                      <a:noFill/>
                    </a:lnL>
                    <a:lnR>
                      <a:noFill/>
                    </a:lnR>
                    <a:lnT>
                      <a:noFill/>
                    </a:lnT>
                    <a:lnB>
                      <a:noFill/>
                    </a:lnB>
                  </a:tcPr>
                </a:tc>
                <a:extLst>
                  <a:ext uri="{0D108BD9-81ED-4DB2-BD59-A6C34878D82A}">
                    <a16:rowId xmlns:a16="http://schemas.microsoft.com/office/drawing/2014/main" xmlns="" val="59011045"/>
                  </a:ext>
                </a:extLst>
              </a:tr>
              <a:tr h="190500">
                <a:tc rowSpan="2">
                  <a:txBody>
                    <a:bodyPr/>
                    <a:lstStyle/>
                    <a:p>
                      <a:pPr algn="ctr" fontAlgn="ctr"/>
                      <a:r>
                        <a:rPr lang="en-US" sz="1800" b="0" i="0" u="none" strike="noStrike" dirty="0">
                          <a:solidFill>
                            <a:schemeClr val="tx1">
                              <a:lumMod val="65000"/>
                              <a:lumOff val="35000"/>
                            </a:schemeClr>
                          </a:solidFill>
                          <a:effectLst/>
                          <a:latin typeface="Calibri" panose="020F0502020204030204" pitchFamily="34" charset="0"/>
                        </a:rPr>
                        <a:t>STREET</a:t>
                      </a:r>
                    </a:p>
                  </a:txBody>
                  <a:tcPr marL="9525" marR="9525" marT="9525" marB="0" anchor="ctr">
                    <a:lnL>
                      <a:noFill/>
                    </a:lnL>
                    <a:lnR>
                      <a:noFill/>
                    </a:lnR>
                    <a:lnT>
                      <a:noFill/>
                    </a:lnT>
                    <a:lnB>
                      <a:noFill/>
                    </a:lnB>
                    <a:solidFill>
                      <a:srgbClr val="D9D9D9"/>
                    </a:solidFill>
                  </a:tcPr>
                </a:tc>
                <a:tc rowSpan="2">
                  <a:txBody>
                    <a:bodyPr/>
                    <a:lstStyle/>
                    <a:p>
                      <a:pPr algn="ctr" fontAlgn="ctr"/>
                      <a:r>
                        <a:rPr lang="en-US" sz="1800" b="0" i="0" u="none" strike="noStrike" dirty="0">
                          <a:solidFill>
                            <a:schemeClr val="tx1">
                              <a:lumMod val="65000"/>
                              <a:lumOff val="35000"/>
                            </a:schemeClr>
                          </a:solidFill>
                          <a:effectLst/>
                          <a:latin typeface="Calibri" panose="020F0502020204030204" pitchFamily="34" charset="0"/>
                        </a:rPr>
                        <a:t>46</a:t>
                      </a:r>
                    </a:p>
                  </a:txBody>
                  <a:tcPr marL="9525" marR="9525" marT="9525" marB="0" anchor="ctr">
                    <a:lnL>
                      <a:noFill/>
                    </a:lnL>
                    <a:lnR>
                      <a:noFill/>
                    </a:lnR>
                    <a:lnT>
                      <a:noFill/>
                    </a:lnT>
                    <a:lnB>
                      <a:noFill/>
                    </a:lnB>
                    <a:solidFill>
                      <a:srgbClr val="D9D9D9"/>
                    </a:solidFill>
                  </a:tcPr>
                </a:tc>
                <a:tc rowSpan="2">
                  <a:txBody>
                    <a:bodyPr/>
                    <a:lstStyle/>
                    <a:p>
                      <a:pPr algn="ctr" fontAlgn="ctr"/>
                      <a:r>
                        <a:rPr lang="en-US" sz="1800" b="0" i="0" u="none" strike="noStrike" dirty="0">
                          <a:solidFill>
                            <a:schemeClr val="tx1">
                              <a:lumMod val="65000"/>
                              <a:lumOff val="35000"/>
                            </a:schemeClr>
                          </a:solidFill>
                          <a:effectLst/>
                          <a:latin typeface="Calibri" panose="020F0502020204030204" pitchFamily="34" charset="0"/>
                        </a:rPr>
                        <a:t>101</a:t>
                      </a:r>
                    </a:p>
                  </a:txBody>
                  <a:tcPr marL="9525" marR="9525" marT="9525" marB="0" anchor="ctr">
                    <a:lnL>
                      <a:noFill/>
                    </a:lnL>
                    <a:lnR>
                      <a:noFill/>
                    </a:lnR>
                    <a:lnT>
                      <a:noFill/>
                    </a:lnT>
                    <a:lnB>
                      <a:noFill/>
                    </a:lnB>
                    <a:solidFill>
                      <a:srgbClr val="D9D9D9"/>
                    </a:solidFill>
                  </a:tcPr>
                </a:tc>
                <a:tc rowSpan="2">
                  <a:txBody>
                    <a:bodyPr/>
                    <a:lstStyle/>
                    <a:p>
                      <a:pPr algn="ctr" fontAlgn="ctr"/>
                      <a:r>
                        <a:rPr lang="en-US" sz="1800" b="0" i="0" u="none" strike="noStrike">
                          <a:solidFill>
                            <a:schemeClr val="tx1">
                              <a:lumMod val="65000"/>
                              <a:lumOff val="35000"/>
                            </a:schemeClr>
                          </a:solidFill>
                          <a:effectLst/>
                          <a:latin typeface="Calibri" panose="020F0502020204030204" pitchFamily="34" charset="0"/>
                        </a:rPr>
                        <a:t>20-67 years old</a:t>
                      </a:r>
                    </a:p>
                  </a:txBody>
                  <a:tcPr marL="9525" marR="9525" marT="9525" marB="0" anchor="ctr">
                    <a:lnL>
                      <a:noFill/>
                    </a:lnL>
                    <a:lnR>
                      <a:noFill/>
                    </a:lnR>
                    <a:lnT>
                      <a:noFill/>
                    </a:lnT>
                    <a:lnB>
                      <a:noFill/>
                    </a:lnB>
                    <a:solidFill>
                      <a:srgbClr val="D9D9D9"/>
                    </a:solidFill>
                  </a:tcPr>
                </a:tc>
                <a:tc>
                  <a:txBody>
                    <a:bodyPr/>
                    <a:lstStyle/>
                    <a:p>
                      <a:pPr algn="l" fontAlgn="b"/>
                      <a:endParaRPr lang="en-US" sz="1800" b="0" i="0" u="none" strike="noStrike" dirty="0">
                        <a:solidFill>
                          <a:schemeClr val="tx1">
                            <a:lumMod val="65000"/>
                            <a:lumOff val="35000"/>
                          </a:schemeClr>
                        </a:solidFill>
                        <a:effectLst/>
                        <a:latin typeface="Calibri" panose="020F0502020204030204" pitchFamily="34" charset="0"/>
                      </a:endParaRPr>
                    </a:p>
                    <a:p>
                      <a:pPr algn="l" fontAlgn="b"/>
                      <a:r>
                        <a:rPr lang="en-US" sz="1800" b="0" i="0" u="none" strike="noStrike" dirty="0">
                          <a:solidFill>
                            <a:schemeClr val="tx1">
                              <a:lumMod val="65000"/>
                              <a:lumOff val="35000"/>
                            </a:schemeClr>
                          </a:solidFill>
                          <a:effectLst/>
                          <a:latin typeface="Calibri" panose="020F0502020204030204" pitchFamily="34" charset="0"/>
                        </a:rPr>
                        <a:t>F: 5 patients (10.9%)</a:t>
                      </a:r>
                    </a:p>
                    <a:p>
                      <a:pPr algn="l" fontAlgn="b"/>
                      <a:endParaRPr lang="en-US" sz="1800" b="0" i="0" u="none" strike="noStrike" dirty="0">
                        <a:solidFill>
                          <a:schemeClr val="tx1">
                            <a:lumMod val="65000"/>
                            <a:lumOff val="35000"/>
                          </a:schemeClr>
                        </a:solidFill>
                        <a:effectLst/>
                        <a:latin typeface="Calibri" panose="020F0502020204030204" pitchFamily="34" charset="0"/>
                      </a:endParaRP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xmlns="" val="244690315"/>
                  </a:ext>
                </a:extLst>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endParaRPr lang="en-US" sz="1800" b="0" i="0" u="none" strike="noStrike" dirty="0">
                        <a:solidFill>
                          <a:schemeClr val="tx1">
                            <a:lumMod val="65000"/>
                            <a:lumOff val="35000"/>
                          </a:schemeClr>
                        </a:solidFill>
                        <a:effectLst/>
                        <a:latin typeface="Calibri" panose="020F0502020204030204" pitchFamily="34" charset="0"/>
                      </a:endParaRPr>
                    </a:p>
                    <a:p>
                      <a:pPr algn="l" fontAlgn="b"/>
                      <a:r>
                        <a:rPr lang="en-US" sz="1800" b="0" i="0" u="none" strike="noStrike" dirty="0">
                          <a:solidFill>
                            <a:schemeClr val="tx1">
                              <a:lumMod val="65000"/>
                              <a:lumOff val="35000"/>
                            </a:schemeClr>
                          </a:solidFill>
                          <a:effectLst/>
                          <a:latin typeface="Calibri" panose="020F0502020204030204" pitchFamily="34" charset="0"/>
                        </a:rPr>
                        <a:t>M: 41 patients (89.1%)</a:t>
                      </a:r>
                    </a:p>
                    <a:p>
                      <a:pPr algn="l" fontAlgn="b"/>
                      <a:endParaRPr lang="en-US" sz="1800" b="0" i="0" u="none" strike="noStrike" dirty="0">
                        <a:solidFill>
                          <a:schemeClr val="tx1">
                            <a:lumMod val="65000"/>
                            <a:lumOff val="35000"/>
                          </a:schemeClr>
                        </a:solidFill>
                        <a:effectLst/>
                        <a:latin typeface="Calibri" panose="020F0502020204030204" pitchFamily="34" charset="0"/>
                      </a:endParaRPr>
                    </a:p>
                  </a:txBody>
                  <a:tcPr marL="9525" marR="9525" marT="9525" marB="0" anchor="b">
                    <a:lnL>
                      <a:noFill/>
                    </a:lnL>
                    <a:lnR>
                      <a:noFill/>
                    </a:lnR>
                    <a:lnT>
                      <a:noFill/>
                    </a:lnT>
                    <a:lnB>
                      <a:noFill/>
                    </a:lnB>
                    <a:solidFill>
                      <a:srgbClr val="D9D9D9"/>
                    </a:solidFill>
                  </a:tcPr>
                </a:tc>
                <a:extLst>
                  <a:ext uri="{0D108BD9-81ED-4DB2-BD59-A6C34878D82A}">
                    <a16:rowId xmlns:a16="http://schemas.microsoft.com/office/drawing/2014/main" xmlns="" val="865037429"/>
                  </a:ext>
                </a:extLst>
              </a:tr>
              <a:tr h="190500">
                <a:tc rowSpan="2">
                  <a:txBody>
                    <a:bodyPr/>
                    <a:lstStyle/>
                    <a:p>
                      <a:pPr algn="ctr" fontAlgn="ctr"/>
                      <a:r>
                        <a:rPr lang="en-US" sz="1800" b="0" i="0" u="none" strike="noStrike" dirty="0">
                          <a:solidFill>
                            <a:schemeClr val="tx1">
                              <a:lumMod val="65000"/>
                              <a:lumOff val="35000"/>
                            </a:schemeClr>
                          </a:solidFill>
                          <a:effectLst/>
                          <a:latin typeface="Calibri" panose="020F0502020204030204" pitchFamily="34" charset="0"/>
                        </a:rPr>
                        <a:t>SHELTER</a:t>
                      </a:r>
                    </a:p>
                    <a:p>
                      <a:pPr algn="ctr" fontAlgn="ctr"/>
                      <a:r>
                        <a:rPr lang="en-US" sz="1800" b="0" i="0" u="none" strike="noStrike" dirty="0">
                          <a:solidFill>
                            <a:schemeClr val="tx1">
                              <a:lumMod val="65000"/>
                              <a:lumOff val="35000"/>
                            </a:schemeClr>
                          </a:solidFill>
                          <a:effectLst/>
                          <a:latin typeface="Calibri" panose="020F0502020204030204" pitchFamily="34" charset="0"/>
                        </a:rPr>
                        <a:t>(3 Total)</a:t>
                      </a:r>
                    </a:p>
                  </a:txBody>
                  <a:tcPr marL="9525" marR="9525" marT="9525" marB="0" anchor="ctr">
                    <a:lnL>
                      <a:noFill/>
                    </a:lnL>
                    <a:lnR>
                      <a:noFill/>
                    </a:lnR>
                    <a:lnT>
                      <a:noFill/>
                    </a:lnT>
                    <a:lnB>
                      <a:noFill/>
                    </a:lnB>
                    <a:solidFill>
                      <a:srgbClr val="D0CECE"/>
                    </a:solidFill>
                  </a:tcPr>
                </a:tc>
                <a:tc rowSpan="2">
                  <a:txBody>
                    <a:bodyPr/>
                    <a:lstStyle/>
                    <a:p>
                      <a:pPr algn="ctr" fontAlgn="ctr"/>
                      <a:r>
                        <a:rPr lang="en-US" sz="1800" b="0" i="0" u="none" strike="noStrike" dirty="0">
                          <a:solidFill>
                            <a:schemeClr val="tx1">
                              <a:lumMod val="65000"/>
                              <a:lumOff val="35000"/>
                            </a:schemeClr>
                          </a:solidFill>
                          <a:effectLst/>
                          <a:latin typeface="Calibri" panose="020F0502020204030204" pitchFamily="34" charset="0"/>
                        </a:rPr>
                        <a:t>114</a:t>
                      </a:r>
                    </a:p>
                  </a:txBody>
                  <a:tcPr marL="9525" marR="9525" marT="9525" marB="0" anchor="ctr">
                    <a:lnL>
                      <a:noFill/>
                    </a:lnL>
                    <a:lnR>
                      <a:noFill/>
                    </a:lnR>
                    <a:lnT>
                      <a:noFill/>
                    </a:lnT>
                    <a:lnB>
                      <a:noFill/>
                    </a:lnB>
                    <a:solidFill>
                      <a:srgbClr val="D0CECE"/>
                    </a:solidFill>
                  </a:tcPr>
                </a:tc>
                <a:tc rowSpan="2">
                  <a:txBody>
                    <a:bodyPr/>
                    <a:lstStyle/>
                    <a:p>
                      <a:pPr algn="ctr" fontAlgn="ctr"/>
                      <a:r>
                        <a:rPr lang="en-US" sz="1800" b="0" i="0" u="none" strike="noStrike">
                          <a:solidFill>
                            <a:schemeClr val="tx1">
                              <a:lumMod val="65000"/>
                              <a:lumOff val="35000"/>
                            </a:schemeClr>
                          </a:solidFill>
                          <a:effectLst/>
                          <a:latin typeface="Calibri" panose="020F0502020204030204" pitchFamily="34" charset="0"/>
                        </a:rPr>
                        <a:t>202</a:t>
                      </a:r>
                    </a:p>
                  </a:txBody>
                  <a:tcPr marL="9525" marR="9525" marT="9525" marB="0" anchor="ctr">
                    <a:lnL>
                      <a:noFill/>
                    </a:lnL>
                    <a:lnR>
                      <a:noFill/>
                    </a:lnR>
                    <a:lnT>
                      <a:noFill/>
                    </a:lnT>
                    <a:lnB>
                      <a:noFill/>
                    </a:lnB>
                    <a:solidFill>
                      <a:srgbClr val="D0CECE"/>
                    </a:solidFill>
                  </a:tcPr>
                </a:tc>
                <a:tc rowSpan="2">
                  <a:txBody>
                    <a:bodyPr/>
                    <a:lstStyle/>
                    <a:p>
                      <a:pPr algn="ctr" fontAlgn="ctr"/>
                      <a:r>
                        <a:rPr lang="en-US" sz="1800" b="0" i="0" u="none" strike="noStrike">
                          <a:solidFill>
                            <a:schemeClr val="tx1">
                              <a:lumMod val="65000"/>
                              <a:lumOff val="35000"/>
                            </a:schemeClr>
                          </a:solidFill>
                          <a:effectLst/>
                          <a:latin typeface="Calibri" panose="020F0502020204030204" pitchFamily="34" charset="0"/>
                        </a:rPr>
                        <a:t>19-81 years old</a:t>
                      </a:r>
                    </a:p>
                  </a:txBody>
                  <a:tcPr marL="9525" marR="9525" marT="9525" marB="0" anchor="ctr">
                    <a:lnL>
                      <a:noFill/>
                    </a:lnL>
                    <a:lnR>
                      <a:noFill/>
                    </a:lnR>
                    <a:lnT>
                      <a:noFill/>
                    </a:lnT>
                    <a:lnB>
                      <a:noFill/>
                    </a:lnB>
                    <a:solidFill>
                      <a:srgbClr val="D0CECE"/>
                    </a:solidFill>
                  </a:tcPr>
                </a:tc>
                <a:tc>
                  <a:txBody>
                    <a:bodyPr/>
                    <a:lstStyle/>
                    <a:p>
                      <a:pPr algn="l" fontAlgn="b"/>
                      <a:endParaRPr lang="en-US" sz="1800" b="0" i="0" u="none" strike="noStrike" dirty="0">
                        <a:solidFill>
                          <a:schemeClr val="tx1">
                            <a:lumMod val="65000"/>
                            <a:lumOff val="35000"/>
                          </a:schemeClr>
                        </a:solidFill>
                        <a:effectLst/>
                        <a:latin typeface="Calibri" panose="020F0502020204030204" pitchFamily="34" charset="0"/>
                      </a:endParaRPr>
                    </a:p>
                    <a:p>
                      <a:pPr algn="l" fontAlgn="b"/>
                      <a:r>
                        <a:rPr lang="en-US" sz="1800" b="0" i="0" u="none" strike="noStrike" dirty="0">
                          <a:solidFill>
                            <a:schemeClr val="tx1">
                              <a:lumMod val="65000"/>
                              <a:lumOff val="35000"/>
                            </a:schemeClr>
                          </a:solidFill>
                          <a:effectLst/>
                          <a:latin typeface="Calibri" panose="020F0502020204030204" pitchFamily="34" charset="0"/>
                        </a:rPr>
                        <a:t>F: 31 patients (27.2%)</a:t>
                      </a:r>
                    </a:p>
                    <a:p>
                      <a:pPr algn="l" fontAlgn="b"/>
                      <a:endParaRPr lang="en-US" sz="1800" b="0" i="0" u="none" strike="noStrike" dirty="0">
                        <a:solidFill>
                          <a:schemeClr val="tx1">
                            <a:lumMod val="65000"/>
                            <a:lumOff val="35000"/>
                          </a:schemeClr>
                        </a:solidFill>
                        <a:effectLst/>
                        <a:latin typeface="Calibri" panose="020F0502020204030204" pitchFamily="34" charset="0"/>
                      </a:endParaRPr>
                    </a:p>
                  </a:txBody>
                  <a:tcPr marL="9525" marR="9525" marT="9525" marB="0" anchor="b">
                    <a:lnL>
                      <a:noFill/>
                    </a:lnL>
                    <a:lnR>
                      <a:noFill/>
                    </a:lnR>
                    <a:lnT>
                      <a:noFill/>
                    </a:lnT>
                    <a:lnB>
                      <a:noFill/>
                    </a:lnB>
                    <a:solidFill>
                      <a:srgbClr val="D0CECE"/>
                    </a:solidFill>
                  </a:tcPr>
                </a:tc>
                <a:extLst>
                  <a:ext uri="{0D108BD9-81ED-4DB2-BD59-A6C34878D82A}">
                    <a16:rowId xmlns:a16="http://schemas.microsoft.com/office/drawing/2014/main" xmlns="" val="61502704"/>
                  </a:ext>
                </a:extLst>
              </a:tr>
              <a:tr h="19050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l" fontAlgn="b"/>
                      <a:endParaRPr lang="en-US" sz="1800" b="0" i="0" u="none" strike="noStrike" dirty="0">
                        <a:solidFill>
                          <a:schemeClr val="tx1">
                            <a:lumMod val="65000"/>
                            <a:lumOff val="35000"/>
                          </a:schemeClr>
                        </a:solidFill>
                        <a:effectLst/>
                        <a:latin typeface="Calibri" panose="020F0502020204030204" pitchFamily="34" charset="0"/>
                      </a:endParaRPr>
                    </a:p>
                    <a:p>
                      <a:pPr algn="l" fontAlgn="b"/>
                      <a:r>
                        <a:rPr lang="en-US" sz="1800" b="0" i="0" u="none" strike="noStrike" dirty="0">
                          <a:solidFill>
                            <a:schemeClr val="tx1">
                              <a:lumMod val="65000"/>
                              <a:lumOff val="35000"/>
                            </a:schemeClr>
                          </a:solidFill>
                          <a:effectLst/>
                          <a:latin typeface="Calibri" panose="020F0502020204030204" pitchFamily="34" charset="0"/>
                        </a:rPr>
                        <a:t>M: 83 patients (72.8%)</a:t>
                      </a:r>
                    </a:p>
                    <a:p>
                      <a:pPr algn="l" fontAlgn="b"/>
                      <a:endParaRPr lang="en-US" sz="1800" b="0" i="0" u="none" strike="noStrike" dirty="0">
                        <a:solidFill>
                          <a:schemeClr val="tx1">
                            <a:lumMod val="65000"/>
                            <a:lumOff val="35000"/>
                          </a:schemeClr>
                        </a:solidFill>
                        <a:effectLst/>
                        <a:latin typeface="Calibri" panose="020F0502020204030204" pitchFamily="34" charset="0"/>
                      </a:endParaRPr>
                    </a:p>
                  </a:txBody>
                  <a:tcPr marL="9525" marR="9525" marT="9525" marB="0" anchor="b">
                    <a:lnL>
                      <a:noFill/>
                    </a:lnL>
                    <a:lnR>
                      <a:noFill/>
                    </a:lnR>
                    <a:lnT>
                      <a:noFill/>
                    </a:lnT>
                    <a:lnB>
                      <a:noFill/>
                    </a:lnB>
                    <a:solidFill>
                      <a:srgbClr val="D0CECE"/>
                    </a:solidFill>
                  </a:tcPr>
                </a:tc>
                <a:extLst>
                  <a:ext uri="{0D108BD9-81ED-4DB2-BD59-A6C34878D82A}">
                    <a16:rowId xmlns:a16="http://schemas.microsoft.com/office/drawing/2014/main" xmlns="" val="2039590068"/>
                  </a:ext>
                </a:extLst>
              </a:tr>
            </a:tbl>
          </a:graphicData>
        </a:graphic>
      </p:graphicFrame>
      <p:sp>
        <p:nvSpPr>
          <p:cNvPr id="5" name="Rectangle 4"/>
          <p:cNvSpPr/>
          <p:nvPr/>
        </p:nvSpPr>
        <p:spPr>
          <a:xfrm>
            <a:off x="500743" y="522231"/>
            <a:ext cx="6096000" cy="707886"/>
          </a:xfrm>
          <a:prstGeom prst="rect">
            <a:avLst/>
          </a:prstGeom>
        </p:spPr>
        <p:txBody>
          <a:bodyPr>
            <a:spAutoFit/>
          </a:bodyPr>
          <a:lstStyle/>
          <a:p>
            <a:pPr lvl="0" defTabSz="914400" fontAlgn="b"/>
            <a:r>
              <a:rPr lang="en-US" sz="2000" b="1" dirty="0">
                <a:solidFill>
                  <a:prstClr val="black">
                    <a:lumMod val="65000"/>
                    <a:lumOff val="35000"/>
                  </a:prstClr>
                </a:solidFill>
                <a:latin typeface="Calibri" panose="020F0502020204030204" pitchFamily="34" charset="0"/>
              </a:rPr>
              <a:t>PATIENT ENCOUNTERS   June 2018 – June 2019</a:t>
            </a:r>
          </a:p>
          <a:p>
            <a:pPr lvl="0" defTabSz="914400" fontAlgn="b"/>
            <a:endParaRPr lang="en-US" sz="2000" b="1" dirty="0">
              <a:solidFill>
                <a:prstClr val="black">
                  <a:lumMod val="65000"/>
                  <a:lumOff val="35000"/>
                </a:prstClr>
              </a:solidFill>
              <a:latin typeface="Calibri" panose="020F0502020204030204" pitchFamily="34" charset="0"/>
            </a:endParaRPr>
          </a:p>
        </p:txBody>
      </p:sp>
    </p:spTree>
    <p:extLst>
      <p:ext uri="{BB962C8B-B14F-4D97-AF65-F5344CB8AC3E}">
        <p14:creationId xmlns:p14="http://schemas.microsoft.com/office/powerpoint/2010/main" val="22929527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r>
            <a:br>
              <a:rPr lang="en-US" dirty="0"/>
            </a:br>
            <a:endParaRPr lang="en-US" dirty="0"/>
          </a:p>
        </p:txBody>
      </p:sp>
      <p:sp>
        <p:nvSpPr>
          <p:cNvPr id="4" name="Rectangle 3"/>
          <p:cNvSpPr/>
          <p:nvPr/>
        </p:nvSpPr>
        <p:spPr>
          <a:xfrm>
            <a:off x="3057331" y="929200"/>
            <a:ext cx="6096000" cy="923330"/>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r>
            <a:br>
              <a:rPr kumimoji="0" lang="en-US" sz="1800" b="0" i="0" u="none" strike="noStrike" kern="1200" cap="none" spc="0" normalizeH="0" baseline="0" noProof="0" dirty="0">
                <a:ln>
                  <a:noFill/>
                </a:ln>
                <a:solidFill>
                  <a:prstClr val="black"/>
                </a:solidFill>
                <a:effectLst/>
                <a:uLnTx/>
                <a:uFillTx/>
                <a:latin typeface="Calibri"/>
                <a:ea typeface="+mn-ea"/>
                <a:cs typeface="+mn-cs"/>
              </a:rPr>
            </a:br>
            <a:r>
              <a:rPr kumimoji="0" lang="en-US" sz="1800" b="0" i="0" u="none" strike="noStrike" kern="1200" cap="none" spc="0" normalizeH="0" baseline="0" noProof="0" dirty="0">
                <a:ln>
                  <a:noFill/>
                </a:ln>
                <a:solidFill>
                  <a:prstClr val="black"/>
                </a:solidFill>
                <a:effectLst/>
                <a:uLnTx/>
                <a:uFillTx/>
                <a:latin typeface="Calibri"/>
                <a:ea typeface="+mn-ea"/>
                <a:cs typeface="+mn-cs"/>
              </a:rPr>
              <a:t/>
            </a: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318976" y="244568"/>
            <a:ext cx="11697620" cy="1508105"/>
          </a:xfrm>
          <a:prstGeom prst="rect">
            <a:avLst/>
          </a:prstGeom>
        </p:spPr>
        <p:txBody>
          <a:bodyPr wrap="square">
            <a:spAutoFit/>
          </a:bodyPr>
          <a:lstStyle/>
          <a:p>
            <a:pPr marL="457200" marR="0" lvl="0" indent="-457200" algn="just"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lumMod val="65000"/>
                    <a:lumOff val="35000"/>
                  </a:schemeClr>
                </a:solidFill>
                <a:effectLst/>
                <a:uLnTx/>
                <a:uFillTx/>
                <a:latin typeface="Calibri"/>
                <a:ea typeface="+mn-ea"/>
                <a:cs typeface="+mn-cs"/>
              </a:rPr>
              <a:t>Scope of Care </a:t>
            </a:r>
          </a:p>
          <a:p>
            <a:pPr marL="457200" marR="0" lvl="0" indent="-457200" algn="just"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chemeClr val="tx1">
                  <a:lumMod val="65000"/>
                  <a:lumOff val="35000"/>
                </a:schemeClr>
              </a:solidFill>
              <a:effectLst/>
              <a:uLnTx/>
              <a:uFillTx/>
              <a:latin typeface="Calibri"/>
              <a:ea typeface="+mn-ea"/>
              <a:cs typeface="+mn-cs"/>
            </a:endParaRPr>
          </a:p>
          <a:p>
            <a:pPr marL="514350" marR="0" lvl="0" indent="-514350" algn="just" defTabSz="457200" rtl="0" eaLnBrk="1" fontAlgn="auto" latinLnBrk="0" hangingPunct="1">
              <a:lnSpc>
                <a:spcPct val="100000"/>
              </a:lnSpc>
              <a:spcBef>
                <a:spcPts val="0"/>
              </a:spcBef>
              <a:spcAft>
                <a:spcPts val="0"/>
              </a:spcAft>
              <a:buClrTx/>
              <a:buSzTx/>
              <a:buFontTx/>
              <a:buAutoNum type="arabicPeriod" startAt="2"/>
              <a:tabLst/>
              <a:defRPr/>
            </a:pPr>
            <a:r>
              <a:rPr kumimoji="0" lang="en-US" sz="2000"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The second objective, in collaboration with the </a:t>
            </a:r>
            <a:r>
              <a:rPr kumimoji="0" lang="en-US" sz="2000" b="0" i="0" u="none" strike="noStrike" kern="1200" cap="none" spc="0" normalizeH="0" baseline="0" noProof="0" dirty="0" err="1">
                <a:ln>
                  <a:noFill/>
                </a:ln>
                <a:solidFill>
                  <a:schemeClr val="tx1">
                    <a:lumMod val="65000"/>
                    <a:lumOff val="35000"/>
                  </a:schemeClr>
                </a:solidFill>
                <a:effectLst/>
                <a:uLnTx/>
                <a:uFillTx/>
                <a:latin typeface="Calibri"/>
                <a:ea typeface="+mn-ea"/>
                <a:cs typeface="+mn-cs"/>
              </a:rPr>
              <a:t>Rahma</a:t>
            </a:r>
            <a:r>
              <a:rPr kumimoji="0" lang="en-US" sz="2000"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 Free Clinic, </a:t>
            </a:r>
            <a:r>
              <a:rPr kumimoji="0" lang="en-US" sz="2000" b="0" i="0" u="none" strike="noStrike" kern="1200" cap="none" spc="0" normalizeH="0" baseline="0" noProof="0" dirty="0" err="1">
                <a:ln>
                  <a:noFill/>
                </a:ln>
                <a:solidFill>
                  <a:schemeClr val="tx1">
                    <a:lumMod val="65000"/>
                    <a:lumOff val="35000"/>
                  </a:schemeClr>
                </a:solidFill>
                <a:effectLst/>
                <a:uLnTx/>
                <a:uFillTx/>
                <a:latin typeface="Calibri"/>
                <a:ea typeface="+mn-ea"/>
                <a:cs typeface="+mn-cs"/>
              </a:rPr>
              <a:t>Housecalls</a:t>
            </a:r>
            <a:r>
              <a:rPr kumimoji="0" lang="en-US" sz="2000" b="0" i="0" u="none" strike="noStrike" kern="1200" cap="none" spc="0" normalizeH="0" baseline="0" noProof="0" dirty="0">
                <a:ln>
                  <a:noFill/>
                </a:ln>
                <a:solidFill>
                  <a:schemeClr val="tx1">
                    <a:lumMod val="65000"/>
                    <a:lumOff val="35000"/>
                  </a:schemeClr>
                </a:solidFill>
                <a:effectLst/>
                <a:uLnTx/>
                <a:uFillTx/>
                <a:latin typeface="Calibri"/>
                <a:ea typeface="+mn-ea"/>
                <a:cs typeface="+mn-cs"/>
              </a:rPr>
              <a:t> for the Homeless will provide a function to gap-fill for primary care and follow-up post-discharge from the Upstate Emergency Department. </a:t>
            </a:r>
          </a:p>
        </p:txBody>
      </p:sp>
      <p:sp>
        <p:nvSpPr>
          <p:cNvPr id="3" name="Slide Number Placeholder 2"/>
          <p:cNvSpPr>
            <a:spLocks noGrp="1"/>
          </p:cNvSpPr>
          <p:nvPr>
            <p:ph type="sldNum" sz="quarter" idx="12"/>
          </p:nvPr>
        </p:nvSpPr>
        <p:spPr/>
        <p:txBody>
          <a:bodyPr/>
          <a:lstStyle/>
          <a:p>
            <a:fld id="{BB37DBC6-BAB2-41C9-AC77-B4E3C60A7728}" type="slidenum">
              <a:rPr lang="en-US" smtClean="0"/>
              <a:pPr/>
              <a:t>97</a:t>
            </a:fld>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712" y="1752673"/>
            <a:ext cx="8307237" cy="5005974"/>
          </a:xfrm>
          <a:prstGeom prst="rect">
            <a:avLst/>
          </a:prstGeom>
        </p:spPr>
      </p:pic>
    </p:spTree>
    <p:extLst>
      <p:ext uri="{BB962C8B-B14F-4D97-AF65-F5344CB8AC3E}">
        <p14:creationId xmlns:p14="http://schemas.microsoft.com/office/powerpoint/2010/main" val="23279311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5869" y="348983"/>
            <a:ext cx="5913119" cy="5909310"/>
          </a:xfrm>
          <a:prstGeom prst="rect">
            <a:avLst/>
          </a:prstGeom>
        </p:spPr>
        <p:txBody>
          <a:bodyPr wrap="square">
            <a:spAutoFit/>
          </a:bodyPr>
          <a:lstStyle/>
          <a:p>
            <a:r>
              <a:rPr lang="en-US" sz="2000" b="1" dirty="0">
                <a:solidFill>
                  <a:schemeClr val="tx1">
                    <a:lumMod val="50000"/>
                    <a:lumOff val="50000"/>
                  </a:schemeClr>
                </a:solidFill>
              </a:rPr>
              <a:t>Referrals and Interface with Upstate</a:t>
            </a:r>
          </a:p>
          <a:p>
            <a:endParaRPr lang="en-US" dirty="0">
              <a:solidFill>
                <a:schemeClr val="tx1">
                  <a:lumMod val="50000"/>
                  <a:lumOff val="50000"/>
                </a:schemeClr>
              </a:solidFill>
            </a:endParaRPr>
          </a:p>
          <a:p>
            <a:pPr algn="just"/>
            <a:r>
              <a:rPr lang="en-US" dirty="0">
                <a:solidFill>
                  <a:schemeClr val="tx1">
                    <a:lumMod val="50000"/>
                    <a:lumOff val="50000"/>
                  </a:schemeClr>
                </a:solidFill>
              </a:rPr>
              <a:t>Communication and coordination with the Departments of Emergency Medicine for </a:t>
            </a:r>
            <a:r>
              <a:rPr lang="en-US" dirty="0" err="1">
                <a:solidFill>
                  <a:schemeClr val="tx1">
                    <a:lumMod val="50000"/>
                    <a:lumOff val="50000"/>
                  </a:schemeClr>
                </a:solidFill>
              </a:rPr>
              <a:t>Housecalls</a:t>
            </a:r>
            <a:r>
              <a:rPr lang="en-US" dirty="0">
                <a:solidFill>
                  <a:schemeClr val="tx1">
                    <a:lumMod val="50000"/>
                    <a:lumOff val="50000"/>
                  </a:schemeClr>
                </a:solidFill>
              </a:rPr>
              <a:t> for the Homeless and </a:t>
            </a:r>
            <a:r>
              <a:rPr lang="en-US" dirty="0" err="1">
                <a:solidFill>
                  <a:schemeClr val="tx1">
                    <a:lumMod val="50000"/>
                    <a:lumOff val="50000"/>
                  </a:schemeClr>
                </a:solidFill>
              </a:rPr>
              <a:t>Rahma</a:t>
            </a:r>
            <a:r>
              <a:rPr lang="en-US" dirty="0">
                <a:solidFill>
                  <a:schemeClr val="tx1">
                    <a:lumMod val="50000"/>
                    <a:lumOff val="50000"/>
                  </a:schemeClr>
                </a:solidFill>
              </a:rPr>
              <a:t> Free Clinic is essential. Despite the expected positive impact that this service has on decreasing ER utilization, the Emergency Rooms will continue to be a central part of the unsheltered homeless world.  Ideally, Emergency Room visits should be preceded by, and followed up with communications with this service.  </a:t>
            </a:r>
          </a:p>
          <a:p>
            <a:pPr algn="just"/>
            <a:endParaRPr lang="en-US" dirty="0">
              <a:solidFill>
                <a:schemeClr val="tx1">
                  <a:lumMod val="50000"/>
                  <a:lumOff val="50000"/>
                </a:schemeClr>
              </a:solidFill>
            </a:endParaRPr>
          </a:p>
          <a:p>
            <a:pPr algn="just"/>
            <a:r>
              <a:rPr lang="en-US" dirty="0">
                <a:solidFill>
                  <a:schemeClr val="tx1">
                    <a:lumMod val="50000"/>
                    <a:lumOff val="50000"/>
                  </a:schemeClr>
                </a:solidFill>
              </a:rPr>
              <a:t>Another way to improve and document coordination with both Emergency Departments and Upstate subspecialty service is to distribute referral and follow-up forms.  Examples of referral to Upstate subspecialists will cover the typical gamut of conditions seen in General medicine; severe respiratory disease, chronic wound conditions, suspected established cardiac, renal, and severe GI diseases. The goal is to have good continuity of care for the unsheltered homeless clients. </a:t>
            </a:r>
          </a:p>
          <a:p>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9081" y="3303638"/>
            <a:ext cx="2553392" cy="3406002"/>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1741" y="141284"/>
            <a:ext cx="3955997" cy="2962771"/>
          </a:xfrm>
          <a:prstGeom prst="rect">
            <a:avLst/>
          </a:prstGeom>
        </p:spPr>
      </p:pic>
      <p:sp>
        <p:nvSpPr>
          <p:cNvPr id="5" name="Slide Number Placeholder 4"/>
          <p:cNvSpPr>
            <a:spLocks noGrp="1"/>
          </p:cNvSpPr>
          <p:nvPr>
            <p:ph type="sldNum" sz="quarter" idx="12"/>
          </p:nvPr>
        </p:nvSpPr>
        <p:spPr/>
        <p:txBody>
          <a:bodyPr/>
          <a:lstStyle/>
          <a:p>
            <a:fld id="{BB37DBC6-BAB2-41C9-AC77-B4E3C60A7728}" type="slidenum">
              <a:rPr lang="en-US" smtClean="0"/>
              <a:pPr/>
              <a:t>98</a:t>
            </a:fld>
            <a:endParaRPr lang="en-US"/>
          </a:p>
        </p:txBody>
      </p:sp>
    </p:spTree>
    <p:extLst>
      <p:ext uri="{BB962C8B-B14F-4D97-AF65-F5344CB8AC3E}">
        <p14:creationId xmlns:p14="http://schemas.microsoft.com/office/powerpoint/2010/main" val="319504406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gradFill flip="none" rotWithShape="1">
          <a:gsLst>
            <a:gs pos="92000">
              <a:schemeClr val="bg1">
                <a:alpha val="42000"/>
                <a:lumMod val="0"/>
                <a:lumOff val="100000"/>
              </a:schemeClr>
            </a:gs>
            <a:gs pos="100000">
              <a:schemeClr val="bg1">
                <a:lumMod val="85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33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29" y="264902"/>
            <a:ext cx="12193057" cy="6328196"/>
          </a:xfrm>
          <a:prstGeom prst="rect">
            <a:avLst/>
          </a:prstGeom>
          <a:effectLst>
            <a:softEdge rad="127000"/>
          </a:effectLst>
        </p:spPr>
      </p:pic>
      <p:sp>
        <p:nvSpPr>
          <p:cNvPr id="2" name="Slide Number Placeholder 1"/>
          <p:cNvSpPr>
            <a:spLocks noGrp="1"/>
          </p:cNvSpPr>
          <p:nvPr>
            <p:ph type="sldNum" sz="quarter" idx="12"/>
          </p:nvPr>
        </p:nvSpPr>
        <p:spPr/>
        <p:txBody>
          <a:bodyPr/>
          <a:lstStyle/>
          <a:p>
            <a:fld id="{BB37DBC6-BAB2-41C9-AC77-B4E3C60A7728}" type="slidenum">
              <a:rPr lang="en-US" smtClean="0"/>
              <a:pPr/>
              <a:t>99</a:t>
            </a:fld>
            <a:endParaRPr lang="en-US"/>
          </a:p>
        </p:txBody>
      </p:sp>
      <p:sp>
        <p:nvSpPr>
          <p:cNvPr id="4" name="Rectangle 3"/>
          <p:cNvSpPr/>
          <p:nvPr/>
        </p:nvSpPr>
        <p:spPr>
          <a:xfrm>
            <a:off x="873351" y="942163"/>
            <a:ext cx="10105992" cy="2616101"/>
          </a:xfrm>
          <a:prstGeom prst="rect">
            <a:avLst/>
          </a:prstGeom>
        </p:spPr>
        <p:txBody>
          <a:bodyPr wrap="square">
            <a:spAutoFit/>
          </a:bodyPr>
          <a:lstStyle/>
          <a:p>
            <a:r>
              <a:rPr lang="en-US" sz="2000" b="1" dirty="0">
                <a:solidFill>
                  <a:schemeClr val="tx1">
                    <a:lumMod val="65000"/>
                    <a:lumOff val="35000"/>
                  </a:schemeClr>
                </a:solidFill>
              </a:rPr>
              <a:t>Program Goals</a:t>
            </a:r>
          </a:p>
          <a:p>
            <a:endParaRPr lang="en-US" dirty="0"/>
          </a:p>
          <a:p>
            <a:r>
              <a:rPr lang="en-US" dirty="0"/>
              <a:t>Service </a:t>
            </a:r>
          </a:p>
          <a:p>
            <a:r>
              <a:rPr lang="en-US" dirty="0"/>
              <a:t>It is the program’s overall objective to expand its practitioner base, extend street and shelter hours, and ultimately foster relationships with other area medical centers.</a:t>
            </a:r>
          </a:p>
          <a:p>
            <a:endParaRPr lang="en-US" dirty="0"/>
          </a:p>
          <a:p>
            <a:r>
              <a:rPr lang="en-US" dirty="0"/>
              <a:t>Curriculum </a:t>
            </a:r>
          </a:p>
          <a:p>
            <a:r>
              <a:rPr lang="en-US" dirty="0"/>
              <a:t>Next steps are currently being initiated to partner with SUNY Binghamton College of Pharmacy for Urban Med-Pharm Curriculum, as outgrowth from the existing Rural Medicine Program at both campuses.</a:t>
            </a:r>
          </a:p>
        </p:txBody>
      </p:sp>
      <p:sp>
        <p:nvSpPr>
          <p:cNvPr id="7" name="TextBox 6"/>
          <p:cNvSpPr txBox="1"/>
          <p:nvPr/>
        </p:nvSpPr>
        <p:spPr>
          <a:xfrm>
            <a:off x="5340770" y="5523722"/>
            <a:ext cx="1171154" cy="369332"/>
          </a:xfrm>
          <a:prstGeom prst="rect">
            <a:avLst/>
          </a:prstGeom>
          <a:noFill/>
        </p:spPr>
        <p:txBody>
          <a:bodyPr wrap="none" rtlCol="0">
            <a:spAutoFit/>
          </a:bodyPr>
          <a:lstStyle/>
          <a:p>
            <a:r>
              <a:rPr lang="en-US" b="1" dirty="0">
                <a:solidFill>
                  <a:schemeClr val="tx1">
                    <a:lumMod val="65000"/>
                    <a:lumOff val="35000"/>
                  </a:schemeClr>
                </a:solidFill>
              </a:rPr>
              <a:t>Thank You</a:t>
            </a:r>
          </a:p>
        </p:txBody>
      </p:sp>
    </p:spTree>
    <p:extLst>
      <p:ext uri="{BB962C8B-B14F-4D97-AF65-F5344CB8AC3E}">
        <p14:creationId xmlns:p14="http://schemas.microsoft.com/office/powerpoint/2010/main" val="2074086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tony Brook University">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835</TotalTime>
  <Words>3281</Words>
  <Application>Microsoft Office PowerPoint</Application>
  <PresentationFormat>Widescreen</PresentationFormat>
  <Paragraphs>516</Paragraphs>
  <Slides>107</Slides>
  <Notes>7</Notes>
  <HiddenSlides>8</HiddenSlides>
  <MMClips>0</MMClips>
  <ScaleCrop>false</ScaleCrop>
  <HeadingPairs>
    <vt:vector size="6" baseType="variant">
      <vt:variant>
        <vt:lpstr>Fonts Used</vt:lpstr>
      </vt:variant>
      <vt:variant>
        <vt:i4>21</vt:i4>
      </vt:variant>
      <vt:variant>
        <vt:lpstr>Theme</vt:lpstr>
      </vt:variant>
      <vt:variant>
        <vt:i4>6</vt:i4>
      </vt:variant>
      <vt:variant>
        <vt:lpstr>Slide Titles</vt:lpstr>
      </vt:variant>
      <vt:variant>
        <vt:i4>107</vt:i4>
      </vt:variant>
    </vt:vector>
  </HeadingPairs>
  <TitlesOfParts>
    <vt:vector size="134" baseType="lpstr">
      <vt:lpstr>Adobe Fan Heiti Std B</vt:lpstr>
      <vt:lpstr>MS Mincho</vt:lpstr>
      <vt:lpstr>ＭＳ Ｐゴシック</vt:lpstr>
      <vt:lpstr>SimSun</vt:lpstr>
      <vt:lpstr>Arial</vt:lpstr>
      <vt:lpstr>Calibri</vt:lpstr>
      <vt:lpstr>Calibri Light</vt:lpstr>
      <vt:lpstr>Castellar</vt:lpstr>
      <vt:lpstr>Century Gothic</vt:lpstr>
      <vt:lpstr>Effra Heavy</vt:lpstr>
      <vt:lpstr>Helvetica</vt:lpstr>
      <vt:lpstr>Helvetica Neue</vt:lpstr>
      <vt:lpstr>MicrosoftSansSerif</vt:lpstr>
      <vt:lpstr>Museo Slab 100</vt:lpstr>
      <vt:lpstr>Museo Slab 300</vt:lpstr>
      <vt:lpstr>Museo Slab 500</vt:lpstr>
      <vt:lpstr>Museo Slab 700</vt:lpstr>
      <vt:lpstr>Museo Slab 900</vt:lpstr>
      <vt:lpstr>Times New Roman</vt:lpstr>
      <vt:lpstr>Wingdings</vt:lpstr>
      <vt:lpstr>Wingdings 3</vt:lpstr>
      <vt:lpstr>Office Theme</vt:lpstr>
      <vt:lpstr>1_Office Theme</vt:lpstr>
      <vt:lpstr>2_Office Theme</vt:lpstr>
      <vt:lpstr>Wisp</vt:lpstr>
      <vt:lpstr>3_Office Theme</vt:lpstr>
      <vt:lpstr>Stony Brook University</vt:lpstr>
      <vt:lpstr>Extraordinary Responsibility</vt:lpstr>
      <vt:lpstr>At Work in NY’s Laboratories of Democracy June 10,2019</vt:lpstr>
      <vt:lpstr>Community Service: An Historic Role for the American Public University</vt:lpstr>
      <vt:lpstr>University Expertise for Governance SUNY is late to the Game</vt:lpstr>
      <vt:lpstr>PowerPoint Presentation</vt:lpstr>
      <vt:lpstr>Agenda Setting Research</vt:lpstr>
      <vt:lpstr>Assisting Local Governments</vt:lpstr>
      <vt:lpstr>Creating Resources and Measuring Results  for  Not-For-Profits</vt:lpstr>
      <vt:lpstr>Regional Economic Impact</vt:lpstr>
      <vt:lpstr>Discussion Briefs Policy With Local &amp; Regional Consequence</vt:lpstr>
      <vt:lpstr>Discussion Briefs:  State Issues With Regional Impact </vt:lpstr>
      <vt:lpstr>Faculty Collaborative Opportunities</vt:lpstr>
      <vt:lpstr>The student experience</vt:lpstr>
      <vt:lpstr>The Cetrino Family Scholarship</vt:lpstr>
      <vt:lpstr> Graduating from College Debt-Free </vt:lpstr>
      <vt:lpstr>Convenings</vt:lpstr>
      <vt:lpstr>Partnering with the Rockefeller Institute</vt:lpstr>
      <vt:lpstr> Professor Gary King (Class of 1980) Visiting Lecture in applied social research</vt:lpstr>
      <vt:lpstr> “Extremist Violence: Do U.S. Government Actions Make it Worse?”</vt:lpstr>
      <vt:lpstr>Next steps</vt:lpstr>
      <vt:lpstr>Over to you:</vt:lpstr>
      <vt:lpstr>“I am what survives me”  -- why and how emeriti faculty offer unique resources to SUNY and NY</vt:lpstr>
      <vt:lpstr>Generativity</vt:lpstr>
      <vt:lpstr>Generativity</vt:lpstr>
      <vt:lpstr>Who do you think “Distinguished emeriti faculty and librarians” are?</vt:lpstr>
      <vt:lpstr>Looking backwards at the fishbowl of our careers?</vt:lpstr>
      <vt:lpstr>Not who we are</vt:lpstr>
      <vt:lpstr>Not who we are</vt:lpstr>
      <vt:lpstr>Who we are now: (If in good health, financially solvent, engaged and involved):  We are in the harvest time of our lives</vt:lpstr>
      <vt:lpstr>Doing things we dreamed of doing </vt:lpstr>
      <vt:lpstr>With friends of long-standing, or recently met</vt:lpstr>
      <vt:lpstr>Seeing our former students succeed, sharing their proud and happy moments</vt:lpstr>
      <vt:lpstr>Recalling, and learning new ways to honor, painful moments  (personal and societal)</vt:lpstr>
      <vt:lpstr>Learning new skills and enjoying them in dazzling places</vt:lpstr>
      <vt:lpstr>Sample size of one:   My accomplishments during/post academic life</vt:lpstr>
      <vt:lpstr>Wise words:</vt:lpstr>
      <vt:lpstr>SUNY Retirees: By the Numbers (as of 2011) -- Total retirees since 1996: 20,000  </vt:lpstr>
      <vt:lpstr>SUNY Retirees Survey (2018) (n=600; 25% response rate): Involvement in volunteer activities:  Total yes:  82% (n=488); Total no 18% (n=112) </vt:lpstr>
      <vt:lpstr>SUNY Retirees Survey response: Involvement in volunteer activities </vt:lpstr>
      <vt:lpstr> “Failure is simply the opportunity to begin again, this time more intelligently.”  Henry Ford</vt:lpstr>
      <vt:lpstr> Why do SUNY retirees volunteer?  </vt:lpstr>
      <vt:lpstr>Wise words:</vt:lpstr>
      <vt:lpstr>Ruby slippers as metaphor:  Enable campuses and emeriti distinguished to decide how to redefine their new intellectual “homes” within SUNY</vt:lpstr>
      <vt:lpstr>Distinguished emeriti have time, capacity  and dispassion to look closer, to see what others might miss</vt:lpstr>
      <vt:lpstr>Distinguished emeriti may have flexibility to contribute as active distinguished often cannot</vt:lpstr>
      <vt:lpstr>Distinguished emeriti often think about things in new ways</vt:lpstr>
      <vt:lpstr> Corita Kent   “No noble, well grown tree ever disowned its dark roots, for it grows not only upwards but downwards as well.”    Carl Jung  </vt:lpstr>
      <vt:lpstr>Ram Chugh’s Research and  Action Plan (see handout)  </vt:lpstr>
      <vt:lpstr> My additions to his plan</vt:lpstr>
      <vt:lpstr>My Idea #2:</vt:lpstr>
      <vt:lpstr>My Idea #3:</vt:lpstr>
      <vt:lpstr>George Vaillant answers the “Why” for emeriti</vt:lpstr>
      <vt:lpstr>Jane Brody answers the “Why” question for emeriti and for the SUNY &amp; NY:</vt:lpstr>
      <vt:lpstr>Marc Freedman answers the “How” question:</vt:lpstr>
      <vt:lpstr>PowerPoint Presentation</vt:lpstr>
      <vt:lpstr>PowerPoint Presentation</vt:lpstr>
      <vt:lpstr>Distinguished emeriti are ready to serve  Distinguished emeriti have the talents to serve</vt:lpstr>
      <vt:lpstr>Thank you</vt:lpstr>
      <vt:lpstr> Libraries without Borders:  Global Library Initiatives at Stony Brook University      Michael Huang Distinguished Librarian Director, Global Library Initiatives     The 8th Annual Meeting of the SUNY Distinguished Academy Albany, NY June 10, 2019</vt:lpstr>
      <vt:lpstr>PowerPoint Presentation</vt:lpstr>
      <vt:lpstr>PowerPoint Presentation</vt:lpstr>
      <vt:lpstr>PowerPoint Presentation</vt:lpstr>
      <vt:lpstr>SUNY Korea</vt:lpstr>
      <vt:lpstr>PowerPoint Presentation</vt:lpstr>
      <vt:lpstr>PowerPoint Presentation</vt:lpstr>
      <vt:lpstr>PowerPoint Presentation</vt:lpstr>
      <vt:lpstr>Shanghai Normal University</vt:lpstr>
      <vt:lpstr>   Established in 1901 Location: Jinan, China Student population: 60,000 The Library Cooperation MOU between Stony Brook  University Libraries and Shandong University Library was signed on 9/23/2016.  </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“ACADEMIC LIBRARIES IN JAPAN” BY MR. YOJI NISHIGAYA SEPTEMBER 8, 2017 </vt:lpstr>
      <vt:lpstr>PowerPoint Presentation</vt:lpstr>
      <vt:lpstr>“The librarian in the transitional time: Exploration and practice in academic libraries in the United States.” Academic session organized and presented at the 2014 Chinese Library Annual Conference, Beijing, China. </vt:lpstr>
      <vt:lpstr>“The library’s role in social advancement: Current trends in academic and public libraries in the United States.” Academic session presented at the Chinese Library Annual Conference, Guangzhou, China (December 2015)</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  </vt:lpstr>
      <vt:lpstr>  </vt:lpstr>
      <vt:lpstr>  </vt:lpstr>
      <vt:lpstr>PowerPoint Presentation</vt:lpstr>
      <vt:lpstr>  </vt:lpstr>
      <vt:lpstr>PowerPoint Presentation</vt:lpstr>
      <vt:lpstr> </vt:lpstr>
      <vt:lpstr>PowerPoint Presentation</vt:lpstr>
      <vt:lpstr>PowerPoint Presentation</vt:lpstr>
      <vt:lpstr>Realizing a Comprehensive Vision for Lyceum</vt:lpstr>
      <vt:lpstr>Binghamton University’s Lyceum</vt:lpstr>
      <vt:lpstr>Vision and Goals</vt:lpstr>
      <vt:lpstr>Strategic Goals:  Strengthening Bonds with the University</vt:lpstr>
      <vt:lpstr>Strengthening Bonds with the Community</vt:lpstr>
      <vt:lpstr>Finding Inspiration from Lyceum’s Historical Roots</vt:lpstr>
      <vt:lpstr>Horizons</vt:lpstr>
      <vt:lpstr>Extraordinary Responsibility</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HouseCalls for the Homeless</dc:title>
  <dc:creator>Windows User</dc:creator>
  <cp:lastModifiedBy>Kufel, Taras</cp:lastModifiedBy>
  <cp:revision>35</cp:revision>
  <cp:lastPrinted>2018-07-31T15:34:52Z</cp:lastPrinted>
  <dcterms:created xsi:type="dcterms:W3CDTF">2018-07-26T14:59:11Z</dcterms:created>
  <dcterms:modified xsi:type="dcterms:W3CDTF">2019-07-09T15:35:34Z</dcterms:modified>
</cp:coreProperties>
</file>