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94" r:id="rId3"/>
    <p:sldId id="299" r:id="rId4"/>
    <p:sldId id="293" r:id="rId5"/>
    <p:sldId id="295" r:id="rId6"/>
    <p:sldId id="296" r:id="rId7"/>
    <p:sldId id="292" r:id="rId8"/>
    <p:sldId id="298" r:id="rId9"/>
    <p:sldId id="29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6" autoAdjust="0"/>
    <p:restoredTop sz="94670"/>
  </p:normalViewPr>
  <p:slideViewPr>
    <p:cSldViewPr snapToGrid="0" snapToObjects="1">
      <p:cViewPr varScale="1">
        <p:scale>
          <a:sx n="82" d="100"/>
          <a:sy n="82" d="100"/>
        </p:scale>
        <p:origin x="117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D6F1B-6A68-5C49-97CE-CC22A568F583}" type="datetimeFigureOut">
              <a:rPr lang="en-US" smtClean="0"/>
              <a:pPr/>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91B2-AB1B-ED40-9664-349D82307926}" type="slidenum">
              <a:rPr lang="en-US" smtClean="0"/>
              <a:pPr/>
              <a:t>‹#›</a:t>
            </a:fld>
            <a:endParaRPr lang="en-US"/>
          </a:p>
        </p:txBody>
      </p:sp>
    </p:spTree>
    <p:extLst>
      <p:ext uri="{BB962C8B-B14F-4D97-AF65-F5344CB8AC3E}">
        <p14:creationId xmlns:p14="http://schemas.microsoft.com/office/powerpoint/2010/main" val="8235409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6491B2-AB1B-ED40-9664-349D82307926}" type="slidenum">
              <a:rPr lang="en-US" smtClean="0"/>
              <a:pPr/>
              <a:t>1</a:t>
            </a:fld>
            <a:endParaRPr lang="en-US"/>
          </a:p>
        </p:txBody>
      </p:sp>
    </p:spTree>
    <p:extLst>
      <p:ext uri="{BB962C8B-B14F-4D97-AF65-F5344CB8AC3E}">
        <p14:creationId xmlns:p14="http://schemas.microsoft.com/office/powerpoint/2010/main" val="28892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6491B2-AB1B-ED40-9664-349D82307926}" type="slidenum">
              <a:rPr lang="en-US" smtClean="0"/>
              <a:pPr/>
              <a:t>7</a:t>
            </a:fld>
            <a:endParaRPr lang="en-US"/>
          </a:p>
        </p:txBody>
      </p:sp>
    </p:spTree>
    <p:extLst>
      <p:ext uri="{BB962C8B-B14F-4D97-AF65-F5344CB8AC3E}">
        <p14:creationId xmlns:p14="http://schemas.microsoft.com/office/powerpoint/2010/main" val="22162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4" descr="SUNY_blue_bkgrnd-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705100" y="2655889"/>
            <a:ext cx="6096000" cy="1230312"/>
          </a:xfrm>
        </p:spPr>
        <p:txBody>
          <a:bodyPr/>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705100" y="4183691"/>
            <a:ext cx="6096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7A11D02-872A-264A-A3F1-C571AE7706F8}" type="datetimeFigureOut">
              <a:rPr lang="en-US" smtClean="0"/>
              <a:pPr/>
              <a:t>7/9/2019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8140E1-E0C9-C041-8B9D-1AEFCEFBDF1E}" type="slidenum">
              <a:rPr lang="en-US" smtClean="0"/>
              <a:pPr/>
              <a:t>‹#›</a:t>
            </a:fld>
            <a:endParaRPr lang="en-US"/>
          </a:p>
        </p:txBody>
      </p:sp>
      <p:pic>
        <p:nvPicPr>
          <p:cNvPr id="12" name="Picture 13" descr="SUNY_Logo-01.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3" name="Picture 12" descr="SUNY_State_text-01.png"/>
          <p:cNvPicPr>
            <a:picLocks noChangeAspect="1"/>
          </p:cNvPicPr>
          <p:nvPr userDrawn="1"/>
        </p:nvPicPr>
        <p:blipFill>
          <a:blip r:embed="rId4"/>
          <a:srcRect/>
          <a:stretch>
            <a:fillRect/>
          </a:stretch>
        </p:blipFill>
        <p:spPr bwMode="auto">
          <a:xfrm>
            <a:off x="3175" y="0"/>
            <a:ext cx="9144000" cy="6858000"/>
          </a:xfrm>
          <a:prstGeom prst="rect">
            <a:avLst/>
          </a:prstGeom>
          <a:noFill/>
          <a:ln w="9525">
            <a:noFill/>
            <a:miter lim="800000"/>
            <a:headEnd/>
            <a:tailEnd/>
          </a:ln>
        </p:spPr>
      </p:pic>
      <p:pic>
        <p:nvPicPr>
          <p:cNvPr id="14" name="Picture 5" descr="SUNY_trns_circles-01.png"/>
          <p:cNvPicPr>
            <a:picLocks noChangeAspect="1"/>
          </p:cNvPicPr>
          <p:nvPr userDrawn="1"/>
        </p:nvPicPr>
        <p:blipFill>
          <a:blip r:embed="rId5"/>
          <a:srcRect/>
          <a:stretch>
            <a:fillRect/>
          </a:stretch>
        </p:blipFill>
        <p:spPr bwMode="auto">
          <a:xfrm>
            <a:off x="3175"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11D02-872A-264A-A3F1-C571AE7706F8}"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0053"/>
            <a:ext cx="2057400" cy="48561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0053"/>
            <a:ext cx="6019800" cy="48561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11D02-872A-264A-A3F1-C571AE7706F8}"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11D02-872A-264A-A3F1-C571AE7706F8}"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713"/>
            <a:ext cx="7772400" cy="1362075"/>
          </a:xfrm>
        </p:spPr>
        <p:txBody>
          <a:bodyPr anchor="t"/>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42687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11D02-872A-264A-A3F1-C571AE7706F8}"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79451"/>
            <a:ext cx="4038600" cy="414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79451"/>
            <a:ext cx="4038600" cy="414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11D02-872A-264A-A3F1-C571AE7706F8}"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945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619213"/>
            <a:ext cx="4040188" cy="3506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7945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619213"/>
            <a:ext cx="4041775" cy="3506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A11D02-872A-264A-A3F1-C571AE7706F8}" type="datetimeFigureOut">
              <a:rPr lang="en-US" smtClean="0"/>
              <a:pPr/>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11D02-872A-264A-A3F1-C571AE7706F8}" type="datetimeFigureOut">
              <a:rPr lang="en-US" smtClean="0"/>
              <a:pPr/>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11D02-872A-264A-A3F1-C571AE7706F8}" type="datetimeFigureOut">
              <a:rPr lang="en-US" smtClean="0"/>
              <a:pPr/>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937"/>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2937"/>
            <a:ext cx="5111750" cy="48332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54987"/>
            <a:ext cx="3008313" cy="36711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A11D02-872A-264A-A3F1-C571AE7706F8}"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81495"/>
            <a:ext cx="5486400" cy="3446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A11D02-872A-264A-A3F1-C571AE7706F8}"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140E1-E0C9-C041-8B9D-1AEFCEFBDF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6" descr="SUNY_Blue_bar-01.jpg"/>
          <p:cNvPicPr>
            <a:picLocks noChangeAspect="1"/>
          </p:cNvPicPr>
          <p:nvPr userDrawn="1"/>
        </p:nvPicPr>
        <p:blipFill>
          <a:blip r:embed="rId13"/>
          <a:srcRect/>
          <a:stretch>
            <a:fillRect/>
          </a:stretch>
        </p:blipFill>
        <p:spPr bwMode="auto">
          <a:xfrm>
            <a:off x="0" y="1588"/>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1281494"/>
            <a:ext cx="8229600" cy="6979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79452"/>
            <a:ext cx="8229600" cy="4146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11D02-872A-264A-A3F1-C571AE7706F8}" type="datetimeFigureOut">
              <a:rPr lang="en-US" smtClean="0"/>
              <a:pPr/>
              <a:t>7/9/2019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140E1-E0C9-C041-8B9D-1AEFCEFBDF1E}" type="slidenum">
              <a:rPr lang="en-US" smtClean="0"/>
              <a:pPr/>
              <a:t>‹#›</a:t>
            </a:fld>
            <a:endParaRPr lang="en-US"/>
          </a:p>
        </p:txBody>
      </p:sp>
      <p:pic>
        <p:nvPicPr>
          <p:cNvPr id="9" name="Picture 9" descr="SUNY_small_logo-01.png"/>
          <p:cNvPicPr>
            <a:picLocks noChangeAspect="1"/>
          </p:cNvPicPr>
          <p:nvPr userDrawn="1"/>
        </p:nvPicPr>
        <p:blipFill>
          <a:blip r:embed="rId14"/>
          <a:srcRect/>
          <a:stretch>
            <a:fillRect/>
          </a:stretch>
        </p:blipFill>
        <p:spPr bwMode="auto">
          <a:xfrm>
            <a:off x="-17463" y="1588"/>
            <a:ext cx="9144001" cy="6858000"/>
          </a:xfrm>
          <a:prstGeom prst="rect">
            <a:avLst/>
          </a:prstGeom>
          <a:noFill/>
          <a:ln w="9525">
            <a:noFill/>
            <a:miter lim="800000"/>
            <a:headEnd/>
            <a:tailEnd/>
          </a:ln>
        </p:spPr>
      </p:pic>
      <p:pic>
        <p:nvPicPr>
          <p:cNvPr id="10" name="Picture 8" descr="SUNY_logo_bottom_right-01.png"/>
          <p:cNvPicPr>
            <a:picLocks noChangeAspect="1"/>
          </p:cNvPicPr>
          <p:nvPr userDrawn="1"/>
        </p:nvPicPr>
        <p:blipFill>
          <a:blip r:embed="rId15"/>
          <a:srcRect/>
          <a:stretch>
            <a:fillRect/>
          </a:stretch>
        </p:blipFill>
        <p:spPr bwMode="auto">
          <a:xfrm>
            <a:off x="0" y="1588"/>
            <a:ext cx="9144000" cy="6858000"/>
          </a:xfrm>
          <a:prstGeom prst="rect">
            <a:avLst/>
          </a:prstGeom>
          <a:noFill/>
          <a:ln w="9525">
            <a:noFill/>
            <a:miter lim="800000"/>
            <a:headEnd/>
            <a:tailEnd/>
          </a:ln>
        </p:spPr>
      </p:pic>
      <p:pic>
        <p:nvPicPr>
          <p:cNvPr id="12" name="Picture 7" descr="SUNY_trans_circ_small_top-01.png"/>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1552A6"/>
          </a:solidFill>
          <a:latin typeface="AauxPro OT"/>
          <a:ea typeface="+mj-ea"/>
          <a:cs typeface="AauxPro OT"/>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AauxPro OT"/>
          <a:ea typeface="+mn-ea"/>
          <a:cs typeface="AauxPro OT"/>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auxPro OT"/>
          <a:ea typeface="+mn-ea"/>
          <a:cs typeface="AauxPro OT"/>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AauxPro OT"/>
          <a:ea typeface="+mn-ea"/>
          <a:cs typeface="AauxPro OT"/>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AauxPro OT"/>
          <a:ea typeface="+mn-ea"/>
          <a:cs typeface="AauxPro OT"/>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AauxPro OT"/>
          <a:ea typeface="+mn-ea"/>
          <a:cs typeface="AauxPro O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uny.edu/distinguished-academy/members/" TargetMode="External"/><Relationship Id="rId2" Type="http://schemas.openxmlformats.org/officeDocument/2006/relationships/hyperlink" Target="https://www.surveymonkey.com/r/DistinguishedAcademyProfi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anet.nepkie@Oneonta.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100" y="3271045"/>
            <a:ext cx="6096000" cy="1230312"/>
          </a:xfrm>
        </p:spPr>
        <p:txBody>
          <a:bodyPr>
            <a:noAutofit/>
          </a:bodyPr>
          <a:lstStyle/>
          <a:p>
            <a:pPr algn="ctr"/>
            <a:r>
              <a:rPr lang="en-US" dirty="0"/>
              <a:t>SUNY Distinguished Academy</a:t>
            </a:r>
          </a:p>
        </p:txBody>
      </p:sp>
      <p:sp>
        <p:nvSpPr>
          <p:cNvPr id="3" name="Subtitle 2"/>
          <p:cNvSpPr>
            <a:spLocks noGrp="1"/>
          </p:cNvSpPr>
          <p:nvPr>
            <p:ph type="subTitle" idx="1"/>
          </p:nvPr>
        </p:nvSpPr>
        <p:spPr>
          <a:xfrm>
            <a:off x="2705100" y="4627756"/>
            <a:ext cx="6096000" cy="2011169"/>
          </a:xfrm>
        </p:spPr>
        <p:txBody>
          <a:bodyPr>
            <a:normAutofit fontScale="47500" lnSpcReduction="20000"/>
          </a:bodyPr>
          <a:lstStyle/>
          <a:p>
            <a:r>
              <a:rPr lang="en-US" sz="4400" dirty="0"/>
              <a:t>Eighth Annual SUNY Distinguished Academy Meeting, Reception and Celebratory Dinner </a:t>
            </a:r>
          </a:p>
          <a:p>
            <a:endParaRPr lang="en-US" dirty="0"/>
          </a:p>
          <a:p>
            <a:r>
              <a:rPr lang="en-US" sz="2500" dirty="0"/>
              <a:t>June 10, 2019</a:t>
            </a:r>
          </a:p>
          <a:p>
            <a:endParaRPr lang="en-US" sz="2000" dirty="0"/>
          </a:p>
          <a:p>
            <a:r>
              <a:rPr lang="en-US" sz="3600" dirty="0"/>
              <a:t>Dr. Janet </a:t>
            </a:r>
            <a:r>
              <a:rPr lang="en-US" sz="3600" dirty="0" err="1"/>
              <a:t>Nepkie</a:t>
            </a:r>
            <a:r>
              <a:rPr lang="en-US" sz="3600" dirty="0"/>
              <a:t>, Chair</a:t>
            </a:r>
          </a:p>
          <a:p>
            <a:r>
              <a:rPr lang="en-US" sz="3600" dirty="0"/>
              <a:t>Distinguished Academy Executive Committee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8A0917-FA11-424A-AFD8-4E468942132A}"/>
              </a:ext>
            </a:extLst>
          </p:cNvPr>
          <p:cNvSpPr>
            <a:spLocks noGrp="1"/>
          </p:cNvSpPr>
          <p:nvPr>
            <p:ph type="title"/>
          </p:nvPr>
        </p:nvSpPr>
        <p:spPr/>
        <p:txBody>
          <a:bodyPr>
            <a:normAutofit fontScale="90000"/>
          </a:bodyPr>
          <a:lstStyle/>
          <a:p>
            <a:r>
              <a:rPr lang="en-US" dirty="0"/>
              <a:t>SUNY Distinguished Academy</a:t>
            </a:r>
          </a:p>
        </p:txBody>
      </p:sp>
      <p:sp>
        <p:nvSpPr>
          <p:cNvPr id="3" name="Content Placeholder 2">
            <a:extLst>
              <a:ext uri="{FF2B5EF4-FFF2-40B4-BE49-F238E27FC236}">
                <a16:creationId xmlns:a16="http://schemas.microsoft.com/office/drawing/2014/main" xmlns="" id="{5E7941CC-C4DE-794D-98E8-4C2D710BEDB7}"/>
              </a:ext>
            </a:extLst>
          </p:cNvPr>
          <p:cNvSpPr>
            <a:spLocks noGrp="1"/>
          </p:cNvSpPr>
          <p:nvPr>
            <p:ph idx="1"/>
          </p:nvPr>
        </p:nvSpPr>
        <p:spPr/>
        <p:txBody>
          <a:bodyPr>
            <a:normAutofit fontScale="92500" lnSpcReduction="20000"/>
          </a:bodyPr>
          <a:lstStyle/>
          <a:p>
            <a:r>
              <a:rPr lang="en-US" dirty="0"/>
              <a:t>Created by 2012 </a:t>
            </a:r>
            <a:r>
              <a:rPr lang="en-US"/>
              <a:t>SUNY Bd. </a:t>
            </a:r>
            <a:r>
              <a:rPr lang="en-US" dirty="0"/>
              <a:t>of Trustees Resolution</a:t>
            </a:r>
          </a:p>
          <a:p>
            <a:r>
              <a:rPr lang="en-US" dirty="0"/>
              <a:t>“Appointment to Distinguished rank carries with it an extraordinary responsibility”</a:t>
            </a:r>
          </a:p>
          <a:p>
            <a:r>
              <a:rPr lang="en-US" dirty="0"/>
              <a:t>“The Distinguished Academy will strive to ensure Academy member responsibility to the State University as a whole.” </a:t>
            </a:r>
          </a:p>
          <a:p>
            <a:r>
              <a:rPr lang="en-US" dirty="0"/>
              <a:t>“Governed by the Chancellor and a board representing all those with a Distinguished rank” </a:t>
            </a:r>
          </a:p>
        </p:txBody>
      </p:sp>
    </p:spTree>
    <p:extLst>
      <p:ext uri="{BB962C8B-B14F-4D97-AF65-F5344CB8AC3E}">
        <p14:creationId xmlns:p14="http://schemas.microsoft.com/office/powerpoint/2010/main" val="334243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71B29-BE25-094C-8BDC-5C571FE67830}"/>
              </a:ext>
            </a:extLst>
          </p:cNvPr>
          <p:cNvSpPr>
            <a:spLocks noGrp="1"/>
          </p:cNvSpPr>
          <p:nvPr>
            <p:ph type="title"/>
          </p:nvPr>
        </p:nvSpPr>
        <p:spPr/>
        <p:txBody>
          <a:bodyPr>
            <a:normAutofit fontScale="90000"/>
          </a:bodyPr>
          <a:lstStyle/>
          <a:p>
            <a:r>
              <a:rPr lang="en-US" dirty="0"/>
              <a:t>Executive Committee/Board</a:t>
            </a:r>
          </a:p>
        </p:txBody>
      </p:sp>
      <p:sp>
        <p:nvSpPr>
          <p:cNvPr id="3" name="Content Placeholder 2">
            <a:extLst>
              <a:ext uri="{FF2B5EF4-FFF2-40B4-BE49-F238E27FC236}">
                <a16:creationId xmlns:a16="http://schemas.microsoft.com/office/drawing/2014/main" xmlns="" id="{8E2DE64E-1A46-CE45-A820-4BC94A0C53C0}"/>
              </a:ext>
            </a:extLst>
          </p:cNvPr>
          <p:cNvSpPr>
            <a:spLocks noGrp="1"/>
          </p:cNvSpPr>
          <p:nvPr>
            <p:ph idx="1"/>
          </p:nvPr>
        </p:nvSpPr>
        <p:spPr/>
        <p:txBody>
          <a:bodyPr>
            <a:normAutofit fontScale="92500"/>
          </a:bodyPr>
          <a:lstStyle/>
          <a:p>
            <a:r>
              <a:rPr lang="en-US" dirty="0"/>
              <a:t>Prior to this year, all members were appointed by SUNY System Administration.</a:t>
            </a:r>
          </a:p>
          <a:p>
            <a:r>
              <a:rPr lang="en-US" dirty="0"/>
              <a:t>The DA Exec. Comm. worked with SUNY Office of General Counsel to create Bylaws to guide our actions and also specified that new Exec. Comm. members would be elected.  Care has been taken to be representative of our Academy membership and our University.</a:t>
            </a:r>
          </a:p>
        </p:txBody>
      </p:sp>
    </p:spTree>
    <p:extLst>
      <p:ext uri="{BB962C8B-B14F-4D97-AF65-F5344CB8AC3E}">
        <p14:creationId xmlns:p14="http://schemas.microsoft.com/office/powerpoint/2010/main" val="41068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EDBB5-C878-204D-8AF5-2C3CB415EFEF}"/>
              </a:ext>
            </a:extLst>
          </p:cNvPr>
          <p:cNvSpPr>
            <a:spLocks noGrp="1"/>
          </p:cNvSpPr>
          <p:nvPr>
            <p:ph type="title"/>
          </p:nvPr>
        </p:nvSpPr>
        <p:spPr>
          <a:xfrm>
            <a:off x="457200" y="1281494"/>
            <a:ext cx="8229600" cy="1595521"/>
          </a:xfrm>
        </p:spPr>
        <p:txBody>
          <a:bodyPr>
            <a:noAutofit/>
          </a:bodyPr>
          <a:lstStyle/>
          <a:p>
            <a:pPr algn="ctr"/>
            <a:r>
              <a:rPr lang="en-US" dirty="0"/>
              <a:t>Distinguished Academy Committees</a:t>
            </a:r>
          </a:p>
        </p:txBody>
      </p:sp>
      <p:sp>
        <p:nvSpPr>
          <p:cNvPr id="3" name="Content Placeholder 2">
            <a:extLst>
              <a:ext uri="{FF2B5EF4-FFF2-40B4-BE49-F238E27FC236}">
                <a16:creationId xmlns:a16="http://schemas.microsoft.com/office/drawing/2014/main" xmlns="" id="{C78F7D05-B3EA-AB4A-A361-18BF04D414EA}"/>
              </a:ext>
            </a:extLst>
          </p:cNvPr>
          <p:cNvSpPr>
            <a:spLocks noGrp="1"/>
          </p:cNvSpPr>
          <p:nvPr>
            <p:ph idx="1"/>
          </p:nvPr>
        </p:nvSpPr>
        <p:spPr>
          <a:xfrm>
            <a:off x="457200" y="2787805"/>
            <a:ext cx="8229600" cy="3338358"/>
          </a:xfrm>
        </p:spPr>
        <p:txBody>
          <a:bodyPr>
            <a:normAutofit fontScale="92500"/>
          </a:bodyPr>
          <a:lstStyle/>
          <a:p>
            <a:pPr marL="0" indent="0">
              <a:buNone/>
            </a:pPr>
            <a:endParaRPr lang="en-US" sz="4400" b="1" dirty="0"/>
          </a:p>
          <a:p>
            <a:pPr marL="0" indent="0">
              <a:buNone/>
            </a:pPr>
            <a:r>
              <a:rPr lang="en-US" sz="4400" b="1" dirty="0"/>
              <a:t>Mentorship: </a:t>
            </a:r>
            <a:r>
              <a:rPr lang="en-US" b="1" dirty="0"/>
              <a:t>Dr. Amit Bandyopadhyay </a:t>
            </a:r>
            <a:endParaRPr lang="en-US" sz="4400" b="1" dirty="0"/>
          </a:p>
          <a:p>
            <a:pPr marL="0" indent="0">
              <a:buNone/>
            </a:pPr>
            <a:r>
              <a:rPr lang="en-US" sz="4400" b="1" dirty="0"/>
              <a:t>Presentation: </a:t>
            </a:r>
            <a:r>
              <a:rPr lang="en-US" b="1" dirty="0"/>
              <a:t>Dr. Richard Rosenfeld  </a:t>
            </a:r>
          </a:p>
          <a:p>
            <a:pPr marL="0" indent="0">
              <a:buNone/>
            </a:pPr>
            <a:r>
              <a:rPr lang="en-US" sz="4400" b="1" dirty="0"/>
              <a:t>Visiting Scholar : </a:t>
            </a:r>
            <a:r>
              <a:rPr lang="en-US" b="1" dirty="0"/>
              <a:t>Mr. Steve Keeler</a:t>
            </a:r>
          </a:p>
        </p:txBody>
      </p:sp>
    </p:spTree>
    <p:extLst>
      <p:ext uri="{BB962C8B-B14F-4D97-AF65-F5344CB8AC3E}">
        <p14:creationId xmlns:p14="http://schemas.microsoft.com/office/powerpoint/2010/main" val="228456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8E00A-071E-1D48-BA93-E864ED62D0FC}"/>
              </a:ext>
            </a:extLst>
          </p:cNvPr>
          <p:cNvSpPr>
            <a:spLocks noGrp="1"/>
          </p:cNvSpPr>
          <p:nvPr>
            <p:ph type="title"/>
          </p:nvPr>
        </p:nvSpPr>
        <p:spPr/>
        <p:txBody>
          <a:bodyPr>
            <a:normAutofit fontScale="90000"/>
          </a:bodyPr>
          <a:lstStyle/>
          <a:p>
            <a:r>
              <a:rPr lang="en-US" dirty="0"/>
              <a:t>Internal Committees</a:t>
            </a:r>
          </a:p>
        </p:txBody>
      </p:sp>
      <p:sp>
        <p:nvSpPr>
          <p:cNvPr id="3" name="Content Placeholder 2">
            <a:extLst>
              <a:ext uri="{FF2B5EF4-FFF2-40B4-BE49-F238E27FC236}">
                <a16:creationId xmlns:a16="http://schemas.microsoft.com/office/drawing/2014/main" xmlns="" id="{35869838-77BE-E943-8B62-3189D7231A18}"/>
              </a:ext>
            </a:extLst>
          </p:cNvPr>
          <p:cNvSpPr>
            <a:spLocks noGrp="1"/>
          </p:cNvSpPr>
          <p:nvPr>
            <p:ph idx="1"/>
          </p:nvPr>
        </p:nvSpPr>
        <p:spPr/>
        <p:txBody>
          <a:bodyPr>
            <a:normAutofit fontScale="92500"/>
          </a:bodyPr>
          <a:lstStyle/>
          <a:p>
            <a:r>
              <a:rPr lang="en-US" dirty="0"/>
              <a:t>Executive Committee: Dr. Janet </a:t>
            </a:r>
            <a:r>
              <a:rPr lang="en-US" dirty="0" err="1"/>
              <a:t>Nepkie</a:t>
            </a:r>
            <a:endParaRPr lang="en-US" dirty="0"/>
          </a:p>
          <a:p>
            <a:endParaRPr lang="en-US" dirty="0"/>
          </a:p>
          <a:p>
            <a:r>
              <a:rPr lang="en-US" dirty="0"/>
              <a:t>Program Committee: Dr. Richard Rosenfeld</a:t>
            </a:r>
          </a:p>
          <a:p>
            <a:endParaRPr lang="en-US" dirty="0"/>
          </a:p>
          <a:p>
            <a:r>
              <a:rPr lang="en-US" dirty="0"/>
              <a:t>Bylaws Committee: Mr. Steve Keeler</a:t>
            </a:r>
          </a:p>
          <a:p>
            <a:endParaRPr lang="en-US" dirty="0"/>
          </a:p>
          <a:p>
            <a:r>
              <a:rPr lang="en-US" dirty="0"/>
              <a:t>Nomination Committee: Dr. Caroline Downing</a:t>
            </a:r>
          </a:p>
        </p:txBody>
      </p:sp>
    </p:spTree>
    <p:extLst>
      <p:ext uri="{BB962C8B-B14F-4D97-AF65-F5344CB8AC3E}">
        <p14:creationId xmlns:p14="http://schemas.microsoft.com/office/powerpoint/2010/main" val="134411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9B05A-714B-CD4A-AB3F-AD7853E4404B}"/>
              </a:ext>
            </a:extLst>
          </p:cNvPr>
          <p:cNvSpPr>
            <a:spLocks noGrp="1"/>
          </p:cNvSpPr>
          <p:nvPr>
            <p:ph type="title"/>
          </p:nvPr>
        </p:nvSpPr>
        <p:spPr>
          <a:xfrm>
            <a:off x="457200" y="1570739"/>
            <a:ext cx="8229600" cy="697957"/>
          </a:xfrm>
        </p:spPr>
        <p:txBody>
          <a:bodyPr>
            <a:normAutofit fontScale="90000"/>
          </a:bodyPr>
          <a:lstStyle/>
          <a:p>
            <a:r>
              <a:rPr lang="en-US" dirty="0"/>
              <a:t>SUNY System Administration Support</a:t>
            </a:r>
          </a:p>
        </p:txBody>
      </p:sp>
      <p:sp>
        <p:nvSpPr>
          <p:cNvPr id="3" name="Content Placeholder 2">
            <a:extLst>
              <a:ext uri="{FF2B5EF4-FFF2-40B4-BE49-F238E27FC236}">
                <a16:creationId xmlns:a16="http://schemas.microsoft.com/office/drawing/2014/main" xmlns="" id="{9D5590B0-A368-F04D-A00F-540947B76D5C}"/>
              </a:ext>
            </a:extLst>
          </p:cNvPr>
          <p:cNvSpPr>
            <a:spLocks noGrp="1"/>
          </p:cNvSpPr>
          <p:nvPr>
            <p:ph idx="1"/>
          </p:nvPr>
        </p:nvSpPr>
        <p:spPr>
          <a:xfrm>
            <a:off x="457200" y="2641917"/>
            <a:ext cx="8229600" cy="4146711"/>
          </a:xfrm>
        </p:spPr>
        <p:txBody>
          <a:bodyPr>
            <a:normAutofit fontScale="92500" lnSpcReduction="20000"/>
          </a:bodyPr>
          <a:lstStyle/>
          <a:p>
            <a:r>
              <a:rPr lang="en-US" dirty="0"/>
              <a:t>Chancellor Kristina M. Johnson</a:t>
            </a:r>
          </a:p>
          <a:p>
            <a:r>
              <a:rPr lang="en-US" dirty="0"/>
              <a:t>Dr. Elizabeth (Beth) </a:t>
            </a:r>
            <a:r>
              <a:rPr lang="en-US" dirty="0" err="1"/>
              <a:t>Bringsjord</a:t>
            </a:r>
            <a:endParaRPr lang="en-US" dirty="0"/>
          </a:p>
          <a:p>
            <a:r>
              <a:rPr lang="en-US" dirty="0"/>
              <a:t>Dr. Ann Hawkins</a:t>
            </a:r>
          </a:p>
          <a:p>
            <a:r>
              <a:rPr lang="en-US" dirty="0"/>
              <a:t>Ms. Yvette Roberts</a:t>
            </a:r>
          </a:p>
          <a:p>
            <a:r>
              <a:rPr lang="en-US" dirty="0"/>
              <a:t>Ms. Johanna Kendrick-Holmes</a:t>
            </a:r>
          </a:p>
          <a:p>
            <a:r>
              <a:rPr lang="en-US" dirty="0"/>
              <a:t>Ms. Sara </a:t>
            </a:r>
            <a:r>
              <a:rPr lang="en-US" dirty="0" err="1"/>
              <a:t>Saplin</a:t>
            </a:r>
            <a:endParaRPr lang="en-US" dirty="0"/>
          </a:p>
          <a:p>
            <a:r>
              <a:rPr lang="en-US" dirty="0"/>
              <a:t>Dr. Santiago Guerrero</a:t>
            </a:r>
          </a:p>
          <a:p>
            <a:r>
              <a:rPr lang="en-US" dirty="0"/>
              <a:t>Ms. Diane </a:t>
            </a:r>
            <a:r>
              <a:rPr lang="en-US" dirty="0" err="1"/>
              <a:t>Vandenburgh</a:t>
            </a:r>
            <a:r>
              <a:rPr lang="en-US" dirty="0"/>
              <a:t>, and</a:t>
            </a:r>
          </a:p>
          <a:p>
            <a:r>
              <a:rPr lang="en-US" dirty="0"/>
              <a:t>Many, many others</a:t>
            </a:r>
          </a:p>
          <a:p>
            <a:endParaRPr lang="en-US" dirty="0"/>
          </a:p>
        </p:txBody>
      </p:sp>
    </p:spTree>
    <p:extLst>
      <p:ext uri="{BB962C8B-B14F-4D97-AF65-F5344CB8AC3E}">
        <p14:creationId xmlns:p14="http://schemas.microsoft.com/office/powerpoint/2010/main" val="351802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00174"/>
            <a:ext cx="8229600" cy="1104901"/>
          </a:xfrm>
        </p:spPr>
        <p:txBody>
          <a:bodyPr>
            <a:normAutofit fontScale="90000"/>
          </a:bodyPr>
          <a:lstStyle/>
          <a:p>
            <a:r>
              <a:rPr lang="en-US" sz="4800" dirty="0"/>
              <a:t>Our Chancellor’s Four Goals</a:t>
            </a:r>
          </a:p>
        </p:txBody>
      </p:sp>
      <p:sp>
        <p:nvSpPr>
          <p:cNvPr id="5" name="Content Placeholder 4"/>
          <p:cNvSpPr>
            <a:spLocks noGrp="1"/>
          </p:cNvSpPr>
          <p:nvPr>
            <p:ph idx="1"/>
          </p:nvPr>
        </p:nvSpPr>
        <p:spPr>
          <a:xfrm>
            <a:off x="457200" y="2505075"/>
            <a:ext cx="8229600" cy="4146711"/>
          </a:xfrm>
        </p:spPr>
        <p:txBody>
          <a:bodyPr>
            <a:normAutofit lnSpcReduction="10000"/>
          </a:bodyPr>
          <a:lstStyle/>
          <a:p>
            <a:r>
              <a:rPr lang="en-US" sz="4400" b="1" dirty="0"/>
              <a:t>Innovation and Entrepreneurship, including scholarship and research </a:t>
            </a:r>
          </a:p>
          <a:p>
            <a:r>
              <a:rPr lang="en-US" sz="4400" b="1" dirty="0"/>
              <a:t>Individualized Education</a:t>
            </a:r>
          </a:p>
          <a:p>
            <a:r>
              <a:rPr lang="en-US" sz="4400" b="1" dirty="0"/>
              <a:t>Sustainability</a:t>
            </a:r>
          </a:p>
          <a:p>
            <a:r>
              <a:rPr lang="en-US" sz="4400" b="1" dirty="0"/>
              <a:t>Partnerships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2594B-6120-914A-BB8B-A1176F9CE01C}"/>
              </a:ext>
            </a:extLst>
          </p:cNvPr>
          <p:cNvSpPr>
            <a:spLocks noGrp="1"/>
          </p:cNvSpPr>
          <p:nvPr>
            <p:ph type="title"/>
          </p:nvPr>
        </p:nvSpPr>
        <p:spPr/>
        <p:txBody>
          <a:bodyPr>
            <a:normAutofit fontScale="90000"/>
          </a:bodyPr>
          <a:lstStyle/>
          <a:p>
            <a:r>
              <a:rPr lang="en-US" dirty="0"/>
              <a:t>Please keep us up to date</a:t>
            </a:r>
          </a:p>
        </p:txBody>
      </p:sp>
      <p:sp>
        <p:nvSpPr>
          <p:cNvPr id="3" name="Content Placeholder 2">
            <a:extLst>
              <a:ext uri="{FF2B5EF4-FFF2-40B4-BE49-F238E27FC236}">
                <a16:creationId xmlns:a16="http://schemas.microsoft.com/office/drawing/2014/main" xmlns="" id="{5F10EE52-0588-FE47-B30E-95CEDD45176B}"/>
              </a:ext>
            </a:extLst>
          </p:cNvPr>
          <p:cNvSpPr>
            <a:spLocks noGrp="1"/>
          </p:cNvSpPr>
          <p:nvPr>
            <p:ph idx="1"/>
          </p:nvPr>
        </p:nvSpPr>
        <p:spPr/>
        <p:txBody>
          <a:bodyPr>
            <a:normAutofit fontScale="85000" lnSpcReduction="20000"/>
          </a:bodyPr>
          <a:lstStyle/>
          <a:p>
            <a:r>
              <a:rPr lang="en-US" dirty="0"/>
              <a:t>Fill in or update your Distinguished Academy website Profile information and return often to keep it updated by completing the survey at the link below:</a:t>
            </a:r>
          </a:p>
          <a:p>
            <a:pPr marL="0" indent="0">
              <a:buNone/>
            </a:pPr>
            <a:r>
              <a:rPr lang="en-US" dirty="0"/>
              <a:t>  </a:t>
            </a:r>
          </a:p>
          <a:p>
            <a:r>
              <a:rPr lang="en-US" u="sng" dirty="0">
                <a:hlinkClick r:id="rId2"/>
              </a:rPr>
              <a:t>https://www.surveymonkey.com/r/DistinguishedAcademyProfile</a:t>
            </a:r>
            <a:endParaRPr lang="en-US" dirty="0"/>
          </a:p>
          <a:p>
            <a:pPr marL="0" indent="0">
              <a:buNone/>
            </a:pPr>
            <a:r>
              <a:rPr lang="en-US" dirty="0"/>
              <a:t> </a:t>
            </a:r>
          </a:p>
          <a:p>
            <a:pPr marL="0" indent="0">
              <a:buNone/>
            </a:pPr>
            <a:r>
              <a:rPr lang="en-US" dirty="0"/>
              <a:t>Your current Profiles are available here: </a:t>
            </a:r>
          </a:p>
          <a:p>
            <a:r>
              <a:rPr lang="en-US" u="sng" dirty="0">
                <a:hlinkClick r:id="rId3"/>
              </a:rPr>
              <a:t>http://www.suny.edu/distinguished-academy/members/</a:t>
            </a:r>
            <a:endParaRPr lang="en-US" dirty="0"/>
          </a:p>
          <a:p>
            <a:endParaRPr lang="en-US" dirty="0"/>
          </a:p>
        </p:txBody>
      </p:sp>
    </p:spTree>
    <p:extLst>
      <p:ext uri="{BB962C8B-B14F-4D97-AF65-F5344CB8AC3E}">
        <p14:creationId xmlns:p14="http://schemas.microsoft.com/office/powerpoint/2010/main" val="185772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14525-9137-E04D-BDBB-F7B3BAC9D445}"/>
              </a:ext>
            </a:extLst>
          </p:cNvPr>
          <p:cNvSpPr>
            <a:spLocks noGrp="1"/>
          </p:cNvSpPr>
          <p:nvPr>
            <p:ph type="title"/>
          </p:nvPr>
        </p:nvSpPr>
        <p:spPr>
          <a:xfrm>
            <a:off x="233265" y="1710700"/>
            <a:ext cx="8602825" cy="697957"/>
          </a:xfrm>
        </p:spPr>
        <p:txBody>
          <a:bodyPr>
            <a:normAutofit fontScale="90000"/>
          </a:bodyPr>
          <a:lstStyle/>
          <a:p>
            <a:r>
              <a:rPr lang="en-US" dirty="0"/>
              <a:t>Questions/comments/suggestions</a:t>
            </a:r>
          </a:p>
        </p:txBody>
      </p:sp>
      <p:sp>
        <p:nvSpPr>
          <p:cNvPr id="3" name="Content Placeholder 2">
            <a:extLst>
              <a:ext uri="{FF2B5EF4-FFF2-40B4-BE49-F238E27FC236}">
                <a16:creationId xmlns:a16="http://schemas.microsoft.com/office/drawing/2014/main" xmlns="" id="{9BA7C80E-7EAE-CB46-B129-383E6B893F68}"/>
              </a:ext>
            </a:extLst>
          </p:cNvPr>
          <p:cNvSpPr>
            <a:spLocks noGrp="1"/>
          </p:cNvSpPr>
          <p:nvPr>
            <p:ph idx="1"/>
          </p:nvPr>
        </p:nvSpPr>
        <p:spPr>
          <a:xfrm>
            <a:off x="457200" y="2529957"/>
            <a:ext cx="8229600" cy="4146711"/>
          </a:xfrm>
        </p:spPr>
        <p:txBody>
          <a:bodyPr>
            <a:normAutofit fontScale="85000" lnSpcReduction="20000"/>
          </a:bodyPr>
          <a:lstStyle/>
          <a:p>
            <a:pPr marL="0" indent="0" algn="ctr">
              <a:buNone/>
            </a:pPr>
            <a:r>
              <a:rPr lang="en-US" sz="3600" dirty="0"/>
              <a:t>What’s next for our Distinguished Academy?  Please share your thoughts.</a:t>
            </a:r>
          </a:p>
          <a:p>
            <a:pPr marL="0" indent="0" algn="ctr">
              <a:buNone/>
            </a:pPr>
            <a:r>
              <a:rPr lang="en-US" sz="3600" dirty="0"/>
              <a:t>We listen to you and we act on your comments.</a:t>
            </a:r>
          </a:p>
          <a:p>
            <a:pPr marL="0" indent="0" algn="ctr">
              <a:buNone/>
            </a:pPr>
            <a:endParaRPr lang="en-US" sz="3600" dirty="0"/>
          </a:p>
          <a:p>
            <a:pPr marL="0" indent="0" algn="ctr">
              <a:buNone/>
            </a:pPr>
            <a:r>
              <a:rPr lang="en-US" sz="3600" dirty="0"/>
              <a:t>Dr. Janet </a:t>
            </a:r>
            <a:r>
              <a:rPr lang="en-US" sz="3600" dirty="0" err="1"/>
              <a:t>Nepkie</a:t>
            </a:r>
            <a:r>
              <a:rPr lang="en-US" sz="3600" dirty="0"/>
              <a:t>, Chair</a:t>
            </a:r>
          </a:p>
          <a:p>
            <a:pPr marL="0" indent="0" algn="ctr">
              <a:buNone/>
            </a:pPr>
            <a:r>
              <a:rPr lang="en-US" dirty="0"/>
              <a:t>SUNY Distinguished Academy Executive Committee</a:t>
            </a:r>
          </a:p>
          <a:p>
            <a:pPr marL="0" indent="0" algn="ctr">
              <a:buNone/>
            </a:pPr>
            <a:r>
              <a:rPr lang="en-US" dirty="0">
                <a:hlinkClick r:id="rId2"/>
              </a:rPr>
              <a:t>Janet.nepkie@Oneonta.edu</a:t>
            </a:r>
            <a:endParaRPr lang="en-US" dirty="0"/>
          </a:p>
          <a:p>
            <a:pPr marL="0" indent="0" algn="ctr">
              <a:buNone/>
            </a:pPr>
            <a:r>
              <a:rPr lang="en-US" dirty="0"/>
              <a:t>607-435-1599</a:t>
            </a:r>
          </a:p>
        </p:txBody>
      </p:sp>
    </p:spTree>
    <p:extLst>
      <p:ext uri="{BB962C8B-B14F-4D97-AF65-F5344CB8AC3E}">
        <p14:creationId xmlns:p14="http://schemas.microsoft.com/office/powerpoint/2010/main" val="187147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3120</TotalTime>
  <Words>337</Words>
  <Application>Microsoft Office PowerPoint</Application>
  <PresentationFormat>On-screen Show (4:3)</PresentationFormat>
  <Paragraphs>60</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AauxPro OT</vt:lpstr>
      <vt:lpstr>Arial</vt:lpstr>
      <vt:lpstr>Calibri</vt:lpstr>
      <vt:lpstr>Office Theme</vt:lpstr>
      <vt:lpstr>SUNY Distinguished Academy</vt:lpstr>
      <vt:lpstr>SUNY Distinguished Academy</vt:lpstr>
      <vt:lpstr>Executive Committee/Board</vt:lpstr>
      <vt:lpstr>Distinguished Academy Committees</vt:lpstr>
      <vt:lpstr>Internal Committees</vt:lpstr>
      <vt:lpstr>SUNY System Administration Support</vt:lpstr>
      <vt:lpstr>Our Chancellor’s Four Goals</vt:lpstr>
      <vt:lpstr>Please keep us up to date</vt:lpstr>
      <vt:lpstr>Questions/comments/suggestions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Distinguished Academy</dc:title>
  <dc:creator>Nepkie, Janet</dc:creator>
  <cp:lastModifiedBy>Kufel, Taras</cp:lastModifiedBy>
  <cp:revision>41</cp:revision>
  <cp:lastPrinted>2019-06-09T16:13:34Z</cp:lastPrinted>
  <dcterms:created xsi:type="dcterms:W3CDTF">2018-05-22T13:51:04Z</dcterms:created>
  <dcterms:modified xsi:type="dcterms:W3CDTF">2019-07-09T15:45:22Z</dcterms:modified>
</cp:coreProperties>
</file>