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980" r:id="rId2"/>
    <p:sldId id="880" r:id="rId3"/>
    <p:sldId id="954" r:id="rId4"/>
    <p:sldId id="955" r:id="rId5"/>
    <p:sldId id="956" r:id="rId6"/>
    <p:sldId id="957" r:id="rId7"/>
    <p:sldId id="958" r:id="rId8"/>
    <p:sldId id="959" r:id="rId9"/>
    <p:sldId id="960" r:id="rId10"/>
    <p:sldId id="961" r:id="rId11"/>
    <p:sldId id="962" r:id="rId12"/>
    <p:sldId id="963" r:id="rId13"/>
    <p:sldId id="964" r:id="rId14"/>
    <p:sldId id="965" r:id="rId15"/>
    <p:sldId id="966" r:id="rId16"/>
    <p:sldId id="967" r:id="rId17"/>
    <p:sldId id="968" r:id="rId18"/>
    <p:sldId id="969" r:id="rId19"/>
    <p:sldId id="970" r:id="rId20"/>
    <p:sldId id="981" r:id="rId21"/>
    <p:sldId id="971" r:id="rId22"/>
    <p:sldId id="972" r:id="rId23"/>
    <p:sldId id="973" r:id="rId24"/>
    <p:sldId id="974" r:id="rId25"/>
    <p:sldId id="975" r:id="rId26"/>
    <p:sldId id="976" r:id="rId27"/>
    <p:sldId id="977" r:id="rId28"/>
    <p:sldId id="978" r:id="rId29"/>
    <p:sldId id="979" r:id="rId30"/>
    <p:sldId id="891" r:id="rId31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84CE7BF-EB6B-F24D-AC13-DF363EFFB364}">
          <p14:sldIdLst>
            <p14:sldId id="789"/>
            <p14:sldId id="677"/>
            <p14:sldId id="927"/>
            <p14:sldId id="678"/>
            <p14:sldId id="680"/>
            <p14:sldId id="790"/>
            <p14:sldId id="824"/>
            <p14:sldId id="897"/>
            <p14:sldId id="880"/>
            <p14:sldId id="791"/>
            <p14:sldId id="922"/>
            <p14:sldId id="932"/>
            <p14:sldId id="892"/>
            <p14:sldId id="901"/>
            <p14:sldId id="923"/>
            <p14:sldId id="898"/>
            <p14:sldId id="828"/>
            <p14:sldId id="861"/>
            <p14:sldId id="772"/>
            <p14:sldId id="933"/>
            <p14:sldId id="936"/>
            <p14:sldId id="934"/>
            <p14:sldId id="935"/>
            <p14:sldId id="902"/>
            <p14:sldId id="763"/>
            <p14:sldId id="950"/>
            <p14:sldId id="827"/>
            <p14:sldId id="864"/>
            <p14:sldId id="794"/>
            <p14:sldId id="928"/>
            <p14:sldId id="792"/>
            <p14:sldId id="802"/>
            <p14:sldId id="847"/>
            <p14:sldId id="915"/>
            <p14:sldId id="929"/>
            <p14:sldId id="849"/>
            <p14:sldId id="850"/>
            <p14:sldId id="884"/>
            <p14:sldId id="910"/>
            <p14:sldId id="800"/>
            <p14:sldId id="912"/>
            <p14:sldId id="938"/>
            <p14:sldId id="939"/>
            <p14:sldId id="863"/>
            <p14:sldId id="908"/>
            <p14:sldId id="853"/>
            <p14:sldId id="914"/>
            <p14:sldId id="913"/>
            <p14:sldId id="885"/>
            <p14:sldId id="807"/>
            <p14:sldId id="667"/>
            <p14:sldId id="899"/>
            <p14:sldId id="877"/>
            <p14:sldId id="917"/>
            <p14:sldId id="926"/>
            <p14:sldId id="925"/>
            <p14:sldId id="882"/>
            <p14:sldId id="940"/>
            <p14:sldId id="801"/>
            <p14:sldId id="679"/>
            <p14:sldId id="894"/>
            <p14:sldId id="881"/>
            <p14:sldId id="809"/>
            <p14:sldId id="937"/>
            <p14:sldId id="941"/>
            <p14:sldId id="886"/>
            <p14:sldId id="889"/>
            <p14:sldId id="942"/>
            <p14:sldId id="784"/>
            <p14:sldId id="888"/>
            <p14:sldId id="919"/>
            <p14:sldId id="930"/>
            <p14:sldId id="895"/>
            <p14:sldId id="943"/>
            <p14:sldId id="944"/>
            <p14:sldId id="862"/>
            <p14:sldId id="833"/>
            <p14:sldId id="945"/>
            <p14:sldId id="838"/>
            <p14:sldId id="909"/>
            <p14:sldId id="931"/>
            <p14:sldId id="951"/>
            <p14:sldId id="875"/>
            <p14:sldId id="952"/>
            <p14:sldId id="836"/>
            <p14:sldId id="819"/>
            <p14:sldId id="953"/>
            <p14:sldId id="710"/>
            <p14:sldId id="891"/>
            <p14:sldId id="954"/>
            <p14:sldId id="955"/>
            <p14:sldId id="956"/>
            <p14:sldId id="957"/>
            <p14:sldId id="825"/>
            <p14:sldId id="804"/>
            <p14:sldId id="874"/>
            <p14:sldId id="71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clrMru>
    <a:srgbClr val="118BD9"/>
    <a:srgbClr val="81C56E"/>
    <a:srgbClr val="72D765"/>
    <a:srgbClr val="094688"/>
    <a:srgbClr val="7EEA6E"/>
    <a:srgbClr val="F6BD30"/>
    <a:srgbClr val="D94D3D"/>
    <a:srgbClr val="00529B"/>
    <a:srgbClr val="0D346D"/>
    <a:srgbClr val="00539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17" autoAdjust="0"/>
    <p:restoredTop sz="88343" autoAdjust="0"/>
  </p:normalViewPr>
  <p:slideViewPr>
    <p:cSldViewPr snapToGrid="0" snapToObjects="1">
      <p:cViewPr>
        <p:scale>
          <a:sx n="70" d="100"/>
          <a:sy n="70" d="100"/>
        </p:scale>
        <p:origin x="-2514" y="-112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>
        <p:scale>
          <a:sx n="200" d="100"/>
          <a:sy n="200" d="100"/>
        </p:scale>
        <p:origin x="-576" y="474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21FFFF7-9A75-48C4-9FCF-B5F9F75806F5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D62C596-F55E-4E3D-9319-9CC9AB728D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4434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C0E5E36-BA11-409B-967C-5602C7C0D848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C2A6502-EEF5-4ABE-8183-4E59069798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164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baseline="0" dirty="0" smtClean="0"/>
          </a:p>
          <a:p>
            <a:pPr defTabSz="931774"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07E52-98E5-4F6A-9B70-BFE9B84B039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14706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A6502-EEF5-4ABE-8183-4E5906979868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0256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3808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995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1814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16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9199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304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43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880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6240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363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253E4-FCBC-6B46-91D9-D89156D6F57C}" type="datetimeFigureOut">
              <a:rPr lang="en-US" smtClean="0"/>
              <a:pPr/>
              <a:t>5/11/2015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2C2C6-8DCD-1142-B89F-4C5A1BF6A3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613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image" Target="../media/image32.emf"/><Relationship Id="rId18" Type="http://schemas.openxmlformats.org/officeDocument/2006/relationships/image" Target="../media/image37.emf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40.emf"/><Relationship Id="rId7" Type="http://schemas.openxmlformats.org/officeDocument/2006/relationships/image" Target="../media/image26.emf"/><Relationship Id="rId12" Type="http://schemas.openxmlformats.org/officeDocument/2006/relationships/image" Target="../media/image31.emf"/><Relationship Id="rId17" Type="http://schemas.openxmlformats.org/officeDocument/2006/relationships/image" Target="../media/image36.emf"/><Relationship Id="rId25" Type="http://schemas.openxmlformats.org/officeDocument/2006/relationships/image" Target="../media/image6.png"/><Relationship Id="rId2" Type="http://schemas.openxmlformats.org/officeDocument/2006/relationships/tags" Target="../tags/tag2.xml"/><Relationship Id="rId16" Type="http://schemas.openxmlformats.org/officeDocument/2006/relationships/image" Target="../media/image35.emf"/><Relationship Id="rId20" Type="http://schemas.openxmlformats.org/officeDocument/2006/relationships/image" Target="../media/image39.emf"/><Relationship Id="rId1" Type="http://schemas.openxmlformats.org/officeDocument/2006/relationships/tags" Target="../tags/tag1.xml"/><Relationship Id="rId6" Type="http://schemas.openxmlformats.org/officeDocument/2006/relationships/image" Target="../media/image25.png"/><Relationship Id="rId11" Type="http://schemas.openxmlformats.org/officeDocument/2006/relationships/image" Target="../media/image30.emf"/><Relationship Id="rId24" Type="http://schemas.openxmlformats.org/officeDocument/2006/relationships/image" Target="../media/image43.emf"/><Relationship Id="rId5" Type="http://schemas.openxmlformats.org/officeDocument/2006/relationships/image" Target="../media/image23.png"/><Relationship Id="rId15" Type="http://schemas.openxmlformats.org/officeDocument/2006/relationships/image" Target="../media/image34.emf"/><Relationship Id="rId23" Type="http://schemas.openxmlformats.org/officeDocument/2006/relationships/image" Target="../media/image42.emf"/><Relationship Id="rId10" Type="http://schemas.openxmlformats.org/officeDocument/2006/relationships/image" Target="../media/image29.emf"/><Relationship Id="rId19" Type="http://schemas.openxmlformats.org/officeDocument/2006/relationships/image" Target="../media/image38.emf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28.emf"/><Relationship Id="rId14" Type="http://schemas.openxmlformats.org/officeDocument/2006/relationships/image" Target="../media/image33.emf"/><Relationship Id="rId22" Type="http://schemas.openxmlformats.org/officeDocument/2006/relationships/image" Target="../media/image4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7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.emf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6.png"/><Relationship Id="rId9" Type="http://schemas.openxmlformats.org/officeDocument/2006/relationships/image" Target="../media/image4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/>
          <p:cNvGrpSpPr/>
          <p:nvPr/>
        </p:nvGrpSpPr>
        <p:grpSpPr>
          <a:xfrm>
            <a:off x="-376605" y="-499533"/>
            <a:ext cx="9647320" cy="6231466"/>
            <a:chOff x="-391849" y="-499533"/>
            <a:chExt cx="9647320" cy="6231466"/>
          </a:xfrm>
        </p:grpSpPr>
        <p:sp>
          <p:nvSpPr>
            <p:cNvPr id="10" name="Rectangle 9"/>
            <p:cNvSpPr/>
            <p:nvPr/>
          </p:nvSpPr>
          <p:spPr>
            <a:xfrm>
              <a:off x="-216186" y="0"/>
              <a:ext cx="9471657" cy="5241439"/>
            </a:xfrm>
            <a:prstGeom prst="rect">
              <a:avLst/>
            </a:prstGeom>
            <a:gradFill flip="none" rotWithShape="1">
              <a:gsLst>
                <a:gs pos="0">
                  <a:srgbClr val="81C56E"/>
                </a:gs>
                <a:gs pos="82000">
                  <a:srgbClr val="FFFFFF"/>
                </a:gs>
              </a:gsLst>
              <a:lin ang="14820000" scaled="0"/>
              <a:tileRect/>
            </a:gra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rot="10800000" flipH="1">
              <a:off x="-391849" y="-499533"/>
              <a:ext cx="8674482" cy="623146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 descr="#44 Higher Degree of Access Ripple Map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7678" y="238224"/>
            <a:ext cx="4137690" cy="3251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29093" y="548640"/>
            <a:ext cx="56416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cap="all" dirty="0" smtClean="0">
                <a:solidFill>
                  <a:srgbClr val="118BD9"/>
                </a:solidFill>
                <a:latin typeface="Arial" pitchFamily="34" charset="0"/>
                <a:cs typeface="Arial" pitchFamily="34" charset="0"/>
              </a:rPr>
              <a:t>Working Together to Achieve </a:t>
            </a:r>
          </a:p>
          <a:p>
            <a:pPr algn="ctr"/>
            <a:r>
              <a:rPr lang="en-US" sz="3600" b="1" cap="all" dirty="0" smtClean="0">
                <a:solidFill>
                  <a:srgbClr val="118BD9"/>
                </a:solidFill>
                <a:latin typeface="Arial" pitchFamily="34" charset="0"/>
                <a:cs typeface="Arial" pitchFamily="34" charset="0"/>
              </a:rPr>
              <a:t>a Higher Degree of Success</a:t>
            </a:r>
            <a:endParaRPr lang="en-US" sz="3600" b="1" cap="all" dirty="0">
              <a:solidFill>
                <a:srgbClr val="118BD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39435" y="3489424"/>
            <a:ext cx="64312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1600" b="1" dirty="0" smtClean="0">
              <a:solidFill>
                <a:srgbClr val="118BD9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118BD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Paul Marthers, Associate Vice Chancellor/Vice Provost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118BD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for Enrollment Management and Student Success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600" b="1" dirty="0" smtClean="0">
              <a:solidFill>
                <a:srgbClr val="118BD9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118BD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2015 School Counselor Forum</a:t>
            </a:r>
            <a:r>
              <a:rPr lang="en-US" sz="1600" b="1" dirty="0" smtClean="0">
                <a:solidFill>
                  <a:srgbClr val="118BD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118BD9"/>
                </a:solidFill>
                <a:latin typeface="Arial" pitchFamily="34" charset="0"/>
                <a:cs typeface="Arial" pitchFamily="34" charset="0"/>
              </a:rPr>
              <a:t>	Fashion Institute of Technology • May 8, 2015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1600" b="1" dirty="0" smtClean="0">
              <a:solidFill>
                <a:srgbClr val="118BD9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4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3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-110928" y="-254000"/>
            <a:ext cx="9375409" cy="5769482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 rot="10800000">
            <a:off x="-1" y="-499533"/>
            <a:ext cx="9372600" cy="62314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51" y="1217533"/>
            <a:ext cx="8758923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kern="1000" dirty="0" smtClean="0">
                <a:solidFill>
                  <a:srgbClr val="009EE0"/>
                </a:solidFill>
                <a:latin typeface="Arial"/>
                <a:cs typeface="Arial"/>
              </a:rPr>
              <a:t>A </a:t>
            </a:r>
            <a:r>
              <a:rPr lang="en-US" sz="13800" b="1" kern="1000" dirty="0" smtClean="0">
                <a:solidFill>
                  <a:srgbClr val="81C56E"/>
                </a:solidFill>
                <a:latin typeface="Arial"/>
                <a:cs typeface="Arial"/>
              </a:rPr>
              <a:t>+</a:t>
            </a:r>
            <a:r>
              <a:rPr lang="en-US" sz="13800" b="1" kern="1000" dirty="0" smtClean="0">
                <a:solidFill>
                  <a:srgbClr val="009EE0"/>
                </a:solidFill>
                <a:latin typeface="Arial"/>
                <a:cs typeface="Arial"/>
              </a:rPr>
              <a:t> C </a:t>
            </a:r>
            <a:r>
              <a:rPr lang="en-US" sz="13800" b="1" kern="1000" dirty="0" smtClean="0">
                <a:solidFill>
                  <a:srgbClr val="81C56E"/>
                </a:solidFill>
                <a:latin typeface="Arial"/>
                <a:cs typeface="Arial"/>
              </a:rPr>
              <a:t>=</a:t>
            </a:r>
            <a:r>
              <a:rPr lang="en-US" sz="13800" b="1" kern="1000" dirty="0" smtClean="0">
                <a:solidFill>
                  <a:srgbClr val="009EE0"/>
                </a:solidFill>
                <a:latin typeface="Arial"/>
                <a:cs typeface="Arial"/>
              </a:rPr>
              <a:t> S</a:t>
            </a:r>
          </a:p>
          <a:p>
            <a:pPr algn="ctr"/>
            <a:endParaRPr lang="en-US" sz="12500" spc="300" dirty="0" smtClean="0">
              <a:solidFill>
                <a:srgbClr val="009EE0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6095" y="3257550"/>
            <a:ext cx="202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kern="1000" spc="300" dirty="0" smtClean="0">
                <a:solidFill>
                  <a:srgbClr val="009EE0"/>
                </a:solidFill>
                <a:latin typeface="Arial"/>
                <a:cs typeface="Arial"/>
              </a:rPr>
              <a:t>ACCESS</a:t>
            </a:r>
            <a:endParaRPr lang="en-US" sz="2400" kern="1000" spc="300" dirty="0">
              <a:solidFill>
                <a:srgbClr val="009EE0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72284" y="3257550"/>
            <a:ext cx="2775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kern="1000" spc="300" dirty="0" smtClean="0">
                <a:solidFill>
                  <a:srgbClr val="118BD9"/>
                </a:solidFill>
                <a:latin typeface="Arial"/>
                <a:cs typeface="Arial"/>
              </a:rPr>
              <a:t>COMPLETION</a:t>
            </a:r>
            <a:endParaRPr lang="en-US" sz="2400" kern="1000" spc="300" dirty="0">
              <a:solidFill>
                <a:srgbClr val="118BD9"/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04459" y="3257550"/>
            <a:ext cx="202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kern="1000" spc="300" dirty="0" smtClean="0">
                <a:solidFill>
                  <a:srgbClr val="009EE0"/>
                </a:solidFill>
                <a:latin typeface="Arial"/>
                <a:cs typeface="Arial"/>
              </a:rPr>
              <a:t>SUCCESS</a:t>
            </a:r>
            <a:endParaRPr lang="en-US" sz="2400" kern="1000" spc="300" dirty="0">
              <a:solidFill>
                <a:srgbClr val="009EE0"/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6095" y="590551"/>
            <a:ext cx="2129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9EE0"/>
                </a:solidFill>
                <a:latin typeface="Arial"/>
                <a:cs typeface="Arial"/>
              </a:rPr>
              <a:t>Educating more people</a:t>
            </a:r>
            <a:endParaRPr lang="en-US" sz="2400" dirty="0">
              <a:solidFill>
                <a:srgbClr val="009EE0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55644" y="594361"/>
            <a:ext cx="1903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9EE0"/>
                </a:solidFill>
                <a:latin typeface="Arial"/>
                <a:cs typeface="Arial"/>
              </a:rPr>
              <a:t>Educating them better</a:t>
            </a:r>
            <a:endParaRPr lang="en-US" sz="2400" dirty="0">
              <a:solidFill>
                <a:srgbClr val="009EE0"/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8157" y="557047"/>
            <a:ext cx="29958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9EE0"/>
                </a:solidFill>
                <a:latin typeface="Arial"/>
                <a:cs typeface="Arial"/>
              </a:rPr>
              <a:t>Best bet a </a:t>
            </a:r>
            <a:br>
              <a:rPr lang="en-US" sz="2400" dirty="0" smtClean="0">
                <a:solidFill>
                  <a:srgbClr val="009EE0"/>
                </a:solidFill>
                <a:latin typeface="Arial"/>
                <a:cs typeface="Arial"/>
              </a:rPr>
            </a:br>
            <a:r>
              <a:rPr lang="en-US" sz="2400" dirty="0" smtClean="0">
                <a:solidFill>
                  <a:srgbClr val="009EE0"/>
                </a:solidFill>
                <a:latin typeface="Arial"/>
                <a:cs typeface="Arial"/>
              </a:rPr>
              <a:t>society can make</a:t>
            </a:r>
            <a:endParaRPr lang="en-US" sz="2400" dirty="0">
              <a:solidFill>
                <a:srgbClr val="009EE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81332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/>
          <p:cNvGrpSpPr/>
          <p:nvPr/>
        </p:nvGrpSpPr>
        <p:grpSpPr>
          <a:xfrm>
            <a:off x="-391849" y="-499533"/>
            <a:ext cx="9647320" cy="6231466"/>
            <a:chOff x="-391849" y="-499533"/>
            <a:chExt cx="9647320" cy="6231466"/>
          </a:xfrm>
        </p:grpSpPr>
        <p:sp>
          <p:nvSpPr>
            <p:cNvPr id="10" name="Rectangle 9"/>
            <p:cNvSpPr/>
            <p:nvPr/>
          </p:nvSpPr>
          <p:spPr>
            <a:xfrm>
              <a:off x="-216186" y="0"/>
              <a:ext cx="9471657" cy="5241439"/>
            </a:xfrm>
            <a:prstGeom prst="rect">
              <a:avLst/>
            </a:prstGeom>
            <a:gradFill flip="none" rotWithShape="1">
              <a:gsLst>
                <a:gs pos="0">
                  <a:srgbClr val="81C56E"/>
                </a:gs>
                <a:gs pos="82000">
                  <a:srgbClr val="FFFFFF"/>
                </a:gs>
              </a:gsLst>
              <a:lin ang="14820000" scaled="0"/>
              <a:tileRect/>
            </a:gra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rot="10800000" flipH="1">
              <a:off x="-391849" y="-499533"/>
              <a:ext cx="8674482" cy="623146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12"/>
          <p:cNvGrpSpPr/>
          <p:nvPr/>
        </p:nvGrpSpPr>
        <p:grpSpPr>
          <a:xfrm>
            <a:off x="-1722735" y="-4999199"/>
            <a:ext cx="13508950" cy="13893306"/>
            <a:chOff x="-1722735" y="-4999199"/>
            <a:chExt cx="13508950" cy="13893306"/>
          </a:xfrm>
        </p:grpSpPr>
        <p:pic>
          <p:nvPicPr>
            <p:cNvPr id="2" name="Picture 1" descr="#44 Higher Degree of Access circles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722735" y="-4999199"/>
              <a:ext cx="13508950" cy="13893306"/>
            </a:xfrm>
            <a:prstGeom prst="rect">
              <a:avLst/>
            </a:prstGeom>
          </p:spPr>
        </p:pic>
        <p:pic>
          <p:nvPicPr>
            <p:cNvPr id="3" name="Picture 2" descr="#44 Higher Degree of Access Ripple Map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313910" y="159550"/>
              <a:ext cx="4137690" cy="3251200"/>
            </a:xfrm>
            <a:prstGeom prst="rect">
              <a:avLst/>
            </a:prstGeom>
          </p:spPr>
        </p:pic>
        <p:pic>
          <p:nvPicPr>
            <p:cNvPr id="4" name="Picture 3" descr="#44 Higher Degree of Access text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341366" y="2837144"/>
              <a:ext cx="2105689" cy="290743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1438597" y="4274186"/>
            <a:ext cx="5847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1C56E"/>
                </a:solidFill>
                <a:latin typeface="Arial"/>
                <a:cs typeface="Arial"/>
              </a:rPr>
              <a:t>empowers the citizens of New York State</a:t>
            </a:r>
            <a:endParaRPr lang="en-US" sz="2400" dirty="0">
              <a:solidFill>
                <a:srgbClr val="81C56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41755" y="3721405"/>
            <a:ext cx="2381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81C56E"/>
                </a:solidFill>
                <a:latin typeface="Arial" pitchFamily="34" charset="0"/>
                <a:cs typeface="Arial" pitchFamily="34" charset="0"/>
              </a:rPr>
              <a:t>of ACCESS</a:t>
            </a:r>
            <a:endParaRPr lang="en-US" sz="3200" b="1" dirty="0">
              <a:solidFill>
                <a:srgbClr val="81C56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4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1MM4663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496675"/>
            <a:ext cx="9207500" cy="6129126"/>
          </a:xfrm>
          <a:prstGeom prst="rect">
            <a:avLst/>
          </a:prstGeom>
        </p:spPr>
      </p:pic>
      <p:pic>
        <p:nvPicPr>
          <p:cNvPr id="6" name="Picture 5" descr="Simply_the_Best_Map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  <p:pic>
        <p:nvPicPr>
          <p:cNvPr id="7" name="Picture 6" descr="SOU 2015 PPT Map logo Rev SUNY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0480"/>
            <a:ext cx="1293520" cy="10157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66553" y="4087733"/>
            <a:ext cx="4677395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Early Advisement  </a:t>
            </a:r>
            <a:endParaRPr lang="en-US"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dvisement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472435"/>
            <a:ext cx="9144000" cy="6088370"/>
          </a:xfrm>
          <a:prstGeom prst="rect">
            <a:avLst/>
          </a:prstGeom>
        </p:spPr>
      </p:pic>
      <p:pic>
        <p:nvPicPr>
          <p:cNvPr id="6" name="Picture 5" descr="Simply_the_Best_Map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66553" y="4087733"/>
            <a:ext cx="7113252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College Advisors in High School</a:t>
            </a:r>
            <a:endParaRPr lang="en-US"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" descr="C:\Users\morganm2\Documents\suny bags.JPG"/>
          <p:cNvPicPr>
            <a:picLocks noChangeAspect="1" noChangeArrowheads="1"/>
          </p:cNvPicPr>
          <p:nvPr/>
        </p:nvPicPr>
        <p:blipFill>
          <a:blip r:embed="rId3" cstate="print"/>
          <a:srcRect l="17435" t="22571" r="19531" b="2415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-166553" y="4087733"/>
            <a:ext cx="4427565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Early Engagement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6" name="Picture 5" descr="Simply_the_Best_Map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336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6225600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53946"/>
            <a:ext cx="9144000" cy="609842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66553" y="4087733"/>
            <a:ext cx="5822457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College Readiness MOOC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6" name="Picture 5" descr="Simply_the_Best_Map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120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222443"/>
            <a:ext cx="9195181" cy="6896386"/>
          </a:xfrm>
          <a:prstGeom prst="rect">
            <a:avLst/>
          </a:prstGeom>
        </p:spPr>
      </p:pic>
      <p:pic>
        <p:nvPicPr>
          <p:cNvPr id="9" name="Picture 8" descr="SOU 2015 PPT Map logo Rev SUNY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0480"/>
            <a:ext cx="1293520" cy="101574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166553" y="4087733"/>
            <a:ext cx="7453300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High School Electronic Transcripts</a:t>
            </a:r>
            <a:endParaRPr lang="en-US"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814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OP_1MM5199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086856"/>
          </a:xfrm>
          <a:prstGeom prst="rect">
            <a:avLst/>
          </a:prstGeom>
        </p:spPr>
      </p:pic>
      <p:pic>
        <p:nvPicPr>
          <p:cNvPr id="6" name="Picture 5" descr="SOU 2015 PPT Map logo Rev SUNY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0480"/>
            <a:ext cx="1293520" cy="101574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66553" y="4087733"/>
            <a:ext cx="7328384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Educational Opportunity Program</a:t>
            </a:r>
            <a:endParaRPr lang="en-US"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3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-110928" y="-254000"/>
            <a:ext cx="9375409" cy="576948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0800000">
            <a:off x="-1" y="-499533"/>
            <a:ext cx="9372600" cy="62314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imply_the_Best_Map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57200" y="1762791"/>
            <a:ext cx="8229600" cy="1125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9600" b="1" spc="-150" dirty="0" smtClean="0">
                <a:solidFill>
                  <a:srgbClr val="FFFFFF"/>
                </a:solidFill>
                <a:latin typeface="Arial"/>
                <a:cs typeface="Arial"/>
              </a:rPr>
              <a:t>30,000</a:t>
            </a:r>
            <a:r>
              <a:rPr lang="en-US" sz="6000" b="1" spc="-150" dirty="0" smtClean="0">
                <a:solidFill>
                  <a:srgbClr val="118BD9"/>
                </a:solidFill>
                <a:latin typeface="Arial"/>
                <a:cs typeface="Arial"/>
              </a:rPr>
              <a:t> </a:t>
            </a:r>
            <a:r>
              <a:rPr lang="en-US" spc="-150" dirty="0" smtClean="0">
                <a:solidFill>
                  <a:srgbClr val="118BD9"/>
                </a:solidFill>
                <a:latin typeface="Arial"/>
                <a:cs typeface="Arial"/>
              </a:rPr>
              <a:t>people apply for</a:t>
            </a:r>
            <a:r>
              <a:rPr lang="en-US" sz="3600" spc="-150" dirty="0" smtClean="0">
                <a:solidFill>
                  <a:srgbClr val="118BD9"/>
                </a:solidFill>
                <a:latin typeface="Arial"/>
                <a:cs typeface="Arial"/>
              </a:rPr>
              <a:t/>
            </a:r>
            <a:br>
              <a:rPr lang="en-US" sz="3600" spc="-150" dirty="0" smtClean="0">
                <a:solidFill>
                  <a:srgbClr val="118BD9"/>
                </a:solidFill>
                <a:latin typeface="Arial"/>
                <a:cs typeface="Arial"/>
              </a:rPr>
            </a:br>
            <a:r>
              <a:rPr lang="en-US" sz="9600" b="1" spc="-150" dirty="0" smtClean="0">
                <a:solidFill>
                  <a:srgbClr val="FFFFFF"/>
                </a:solidFill>
                <a:latin typeface="Arial"/>
                <a:cs typeface="Arial"/>
              </a:rPr>
              <a:t>2,500 </a:t>
            </a:r>
            <a:r>
              <a:rPr lang="en-US" spc="-150" dirty="0" smtClean="0">
                <a:solidFill>
                  <a:srgbClr val="118BD9"/>
                </a:solidFill>
                <a:latin typeface="Arial"/>
                <a:cs typeface="Arial"/>
              </a:rPr>
              <a:t>seats</a:t>
            </a:r>
            <a:endParaRPr lang="en-US" sz="4000" spc="-150" dirty="0">
              <a:solidFill>
                <a:srgbClr val="118BD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645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inghamton-12-02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94590"/>
            <a:ext cx="9144000" cy="5892800"/>
          </a:xfrm>
          <a:prstGeom prst="rect">
            <a:avLst/>
          </a:prstGeom>
        </p:spPr>
      </p:pic>
      <p:pic>
        <p:nvPicPr>
          <p:cNvPr id="4" name="Picture 3" descr="SOU 2015 PPT Map logo Rev SUNY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0480"/>
            <a:ext cx="1293520" cy="10157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66552" y="4087733"/>
            <a:ext cx="2678746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Diversity</a:t>
            </a:r>
            <a:endParaRPr lang="en-US" sz="32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3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-110928" y="-254000"/>
            <a:ext cx="9375409" cy="57694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0800000">
            <a:off x="-1" y="-499533"/>
            <a:ext cx="9372600" cy="62314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370667" y="1382364"/>
            <a:ext cx="25010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18BD9"/>
                </a:solidFill>
                <a:latin typeface="Arial"/>
                <a:cs typeface="Arial"/>
              </a:rPr>
              <a:t>of New York’s High School graduates are African American</a:t>
            </a:r>
            <a:endParaRPr lang="en-US" dirty="0">
              <a:solidFill>
                <a:srgbClr val="118BD9"/>
              </a:solidFill>
              <a:latin typeface="Arial"/>
              <a:cs typeface="Arial"/>
            </a:endParaRPr>
          </a:p>
        </p:txBody>
      </p:sp>
      <p:pic>
        <p:nvPicPr>
          <p:cNvPr id="3" name="Picture 2" descr="Simply_the_Best_Map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85369" y="1511943"/>
            <a:ext cx="327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18BD9"/>
                </a:solidFill>
                <a:latin typeface="Arial"/>
                <a:cs typeface="Arial"/>
              </a:rPr>
              <a:t>Compared to 11.4% of our freshman system-wide</a:t>
            </a:r>
            <a:endParaRPr lang="en-US" dirty="0">
              <a:solidFill>
                <a:srgbClr val="118BD9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0667" y="2684400"/>
            <a:ext cx="2154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18BD9"/>
                </a:solidFill>
                <a:latin typeface="Arial"/>
                <a:cs typeface="Arial"/>
              </a:rPr>
              <a:t>of New York’s High School graduates are Hispanic</a:t>
            </a:r>
            <a:endParaRPr lang="en-US" dirty="0">
              <a:solidFill>
                <a:srgbClr val="118BD9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5369" y="2840093"/>
            <a:ext cx="327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18BD9"/>
                </a:solidFill>
                <a:latin typeface="Arial"/>
                <a:cs typeface="Arial"/>
              </a:rPr>
              <a:t>Compared to 9.3% of our freshman system-wide</a:t>
            </a:r>
            <a:endParaRPr lang="en-US" dirty="0">
              <a:solidFill>
                <a:srgbClr val="118BD9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1521" y="1404890"/>
            <a:ext cx="1883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pc="-150" dirty="0">
                <a:solidFill>
                  <a:schemeClr val="bg1"/>
                </a:solidFill>
                <a:latin typeface="Arial"/>
                <a:cs typeface="Arial"/>
              </a:rPr>
              <a:t>15.8%</a:t>
            </a:r>
            <a:r>
              <a:rPr lang="en-US" sz="4800" spc="-15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US" sz="4800" spc="-15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1521" y="2703542"/>
            <a:ext cx="18839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pc="-150" dirty="0" smtClean="0">
                <a:solidFill>
                  <a:schemeClr val="bg1"/>
                </a:solidFill>
                <a:latin typeface="Arial"/>
                <a:cs typeface="Arial"/>
              </a:rPr>
              <a:t>14.7% </a:t>
            </a:r>
            <a:endParaRPr lang="en-US" sz="4800" b="1" spc="-1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1MM4016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97925"/>
            <a:ext cx="9144000" cy="6086856"/>
          </a:xfrm>
          <a:prstGeom prst="rect">
            <a:avLst/>
          </a:prstGeom>
        </p:spPr>
      </p:pic>
      <p:pic>
        <p:nvPicPr>
          <p:cNvPr id="5" name="Picture 4" descr="SOU 2015 PPT Map logo Rev SUNY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0480"/>
            <a:ext cx="1293520" cy="10157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66553" y="4087733"/>
            <a:ext cx="5413011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Chief Diversity Officers</a:t>
            </a:r>
            <a:endParaRPr lang="en-US"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481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-391849" y="-499533"/>
            <a:ext cx="9647320" cy="6231466"/>
            <a:chOff x="-391849" y="-499533"/>
            <a:chExt cx="9647320" cy="6231466"/>
          </a:xfrm>
        </p:grpSpPr>
        <p:sp>
          <p:nvSpPr>
            <p:cNvPr id="12" name="Rectangle 11"/>
            <p:cNvSpPr/>
            <p:nvPr/>
          </p:nvSpPr>
          <p:spPr>
            <a:xfrm>
              <a:off x="-216186" y="0"/>
              <a:ext cx="9471657" cy="5241439"/>
            </a:xfrm>
            <a:prstGeom prst="rect">
              <a:avLst/>
            </a:prstGeom>
            <a:gradFill flip="none" rotWithShape="1">
              <a:gsLst>
                <a:gs pos="0">
                  <a:srgbClr val="81C56E"/>
                </a:gs>
                <a:gs pos="82000">
                  <a:srgbClr val="FFFFFF"/>
                </a:gs>
              </a:gsLst>
              <a:lin ang="14820000" scaled="0"/>
              <a:tileRect/>
            </a:gra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 rot="10800000" flipH="1">
              <a:off x="-391849" y="-499533"/>
              <a:ext cx="8674482" cy="623146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 descr="#44 Higher Degree of Access circle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22735" y="-4999199"/>
            <a:ext cx="13508950" cy="138933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24330" y="630936"/>
            <a:ext cx="5140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9EE0"/>
                </a:solidFill>
                <a:latin typeface="Arial" pitchFamily="34" charset="0"/>
                <a:cs typeface="Arial" pitchFamily="34" charset="0"/>
              </a:rPr>
              <a:t>ACCESS</a:t>
            </a:r>
            <a:endParaRPr lang="en-US" sz="5400" b="1" dirty="0">
              <a:solidFill>
                <a:srgbClr val="009EE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Simply_the_Best_Map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35060" y="3842601"/>
            <a:ext cx="1292551" cy="10149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7593" y="1553030"/>
            <a:ext cx="336823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9EE0"/>
                </a:solidFill>
                <a:latin typeface="Arial" pitchFamily="34" charset="0"/>
                <a:cs typeface="Arial" pitchFamily="34" charset="0"/>
              </a:rPr>
              <a:t> Early Advisement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9EE0"/>
                </a:solidFill>
                <a:latin typeface="Arial" pitchFamily="34" charset="0"/>
                <a:cs typeface="Arial" pitchFamily="34" charset="0"/>
              </a:rPr>
              <a:t> Early Engagement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9EE0"/>
                </a:solidFill>
                <a:latin typeface="Arial" pitchFamily="34" charset="0"/>
                <a:cs typeface="Arial" pitchFamily="34" charset="0"/>
              </a:rPr>
              <a:t> Diversity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009EE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rgbClr val="009EE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833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/>
          <p:cNvGrpSpPr/>
          <p:nvPr/>
        </p:nvGrpSpPr>
        <p:grpSpPr>
          <a:xfrm>
            <a:off x="-391849" y="-499533"/>
            <a:ext cx="9647320" cy="6231466"/>
            <a:chOff x="-391849" y="-499533"/>
            <a:chExt cx="9647320" cy="6231466"/>
          </a:xfrm>
        </p:grpSpPr>
        <p:sp>
          <p:nvSpPr>
            <p:cNvPr id="10" name="Rectangle 9"/>
            <p:cNvSpPr/>
            <p:nvPr/>
          </p:nvSpPr>
          <p:spPr>
            <a:xfrm>
              <a:off x="-216186" y="0"/>
              <a:ext cx="9471657" cy="5241439"/>
            </a:xfrm>
            <a:prstGeom prst="rect">
              <a:avLst/>
            </a:prstGeom>
            <a:gradFill flip="none" rotWithShape="1">
              <a:gsLst>
                <a:gs pos="0">
                  <a:srgbClr val="81C56E"/>
                </a:gs>
                <a:gs pos="82000">
                  <a:srgbClr val="FFFFFF"/>
                </a:gs>
              </a:gsLst>
              <a:lin ang="14820000" scaled="0"/>
              <a:tileRect/>
            </a:gra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rot="10800000" flipH="1">
              <a:off x="-391849" y="-499533"/>
              <a:ext cx="8674482" cy="623146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12"/>
          <p:cNvGrpSpPr/>
          <p:nvPr/>
        </p:nvGrpSpPr>
        <p:grpSpPr>
          <a:xfrm>
            <a:off x="-1722735" y="-4999199"/>
            <a:ext cx="13508950" cy="13893306"/>
            <a:chOff x="-1722735" y="-4999199"/>
            <a:chExt cx="13508950" cy="13893306"/>
          </a:xfrm>
        </p:grpSpPr>
        <p:pic>
          <p:nvPicPr>
            <p:cNvPr id="2" name="Picture 1" descr="#44 Higher Degree of Access circles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722735" y="-4999199"/>
              <a:ext cx="13508950" cy="13893306"/>
            </a:xfrm>
            <a:prstGeom prst="rect">
              <a:avLst/>
            </a:prstGeom>
          </p:spPr>
        </p:pic>
        <p:pic>
          <p:nvPicPr>
            <p:cNvPr id="3" name="Picture 2" descr="#44 Higher Degree of Access Ripple Map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313910" y="292676"/>
              <a:ext cx="4137690" cy="3251200"/>
            </a:xfrm>
            <a:prstGeom prst="rect">
              <a:avLst/>
            </a:prstGeom>
          </p:spPr>
        </p:pic>
        <p:pic>
          <p:nvPicPr>
            <p:cNvPr id="4" name="Picture 3" descr="#44 Higher Degree of Access text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341366" y="2768243"/>
              <a:ext cx="2105689" cy="290743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1438597" y="4274186"/>
            <a:ext cx="6531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1C56E"/>
                </a:solidFill>
                <a:latin typeface="Arial"/>
                <a:cs typeface="Arial"/>
              </a:rPr>
              <a:t>ensures a strong workforce in New York State</a:t>
            </a:r>
            <a:endParaRPr lang="en-US" sz="2400" dirty="0">
              <a:solidFill>
                <a:srgbClr val="81C56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8351" y="3723519"/>
            <a:ext cx="349025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81C56E"/>
                </a:solidFill>
                <a:latin typeface="Arial" pitchFamily="34" charset="0"/>
                <a:cs typeface="Arial" pitchFamily="34" charset="0"/>
              </a:rPr>
              <a:t>of COMPLETION</a:t>
            </a:r>
            <a:endParaRPr lang="en-US" sz="3200" b="1" dirty="0">
              <a:solidFill>
                <a:srgbClr val="81C56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112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3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-110928" y="-254000"/>
            <a:ext cx="9375409" cy="576948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10800000">
            <a:off x="-1" y="-499533"/>
            <a:ext cx="9372600" cy="62314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66553" y="4087733"/>
            <a:ext cx="3358842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Remediation</a:t>
            </a:r>
            <a:endParaRPr lang="en-US" sz="3200" b="1" dirty="0">
              <a:latin typeface="Arial"/>
              <a:cs typeface="Arial"/>
            </a:endParaRPr>
          </a:p>
        </p:txBody>
      </p:sp>
      <p:pic>
        <p:nvPicPr>
          <p:cNvPr id="8" name="Picture 7" descr="remediation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28802">
            <a:off x="3589385" y="-67727"/>
            <a:ext cx="4021637" cy="5298379"/>
          </a:xfrm>
          <a:prstGeom prst="rect">
            <a:avLst/>
          </a:prstGeom>
          <a:effectLst>
            <a:outerShdw blurRad="180975" dist="38100" dir="108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Simply_the_Best_Map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258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924" r="12698" b="1363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374747" y="3449243"/>
            <a:ext cx="3497639" cy="1105050"/>
          </a:xfrm>
          <a:prstGeom prst="rect">
            <a:avLst/>
          </a:prstGeom>
          <a:solidFill>
            <a:srgbClr val="FFFFFF">
              <a:alpha val="71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rnegi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421" y="3610435"/>
            <a:ext cx="2297061" cy="778866"/>
          </a:xfrm>
          <a:prstGeom prst="rect">
            <a:avLst/>
          </a:prstGeom>
        </p:spPr>
      </p:pic>
      <p:pic>
        <p:nvPicPr>
          <p:cNvPr id="6" name="Picture 5" descr="Simply_the_Best_Map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325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th-teache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50889"/>
            <a:ext cx="9144000" cy="6229350"/>
          </a:xfrm>
          <a:prstGeom prst="rect">
            <a:avLst/>
          </a:prstGeom>
        </p:spPr>
      </p:pic>
      <p:pic>
        <p:nvPicPr>
          <p:cNvPr id="8" name="Picture 7" descr="SOU 2015 PPT Map logo Rev SUNY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0480"/>
            <a:ext cx="1293520" cy="10157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66553" y="4087733"/>
            <a:ext cx="4857830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err="1" smtClean="0">
                <a:latin typeface="Arial"/>
                <a:cs typeface="Arial"/>
              </a:rPr>
              <a:t>Quantway</a:t>
            </a:r>
            <a:r>
              <a:rPr lang="en-US" sz="3200" b="1" dirty="0" smtClean="0">
                <a:latin typeface="Arial"/>
                <a:cs typeface="Arial"/>
              </a:rPr>
              <a:t> &amp; </a:t>
            </a:r>
            <a:r>
              <a:rPr lang="en-US" sz="3200" b="1" dirty="0" err="1" smtClean="0">
                <a:latin typeface="Arial"/>
                <a:cs typeface="Arial"/>
              </a:rPr>
              <a:t>Statway</a:t>
            </a:r>
            <a:endParaRPr lang="en-US"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733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duate_Girl_0632.jpg"/>
          <p:cNvPicPr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34328" y="-109771"/>
            <a:ext cx="9277106" cy="5500215"/>
          </a:xfrm>
          <a:prstGeom prst="rect">
            <a:avLst/>
          </a:prstGeom>
        </p:spPr>
      </p:pic>
      <p:pic>
        <p:nvPicPr>
          <p:cNvPr id="10" name="Picture 9" descr="SOU 2015 PPT Map logo Rev SUNY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0480"/>
            <a:ext cx="1293520" cy="10157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66552" y="4087733"/>
            <a:ext cx="3060432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Finish in 4</a:t>
            </a:r>
            <a:endParaRPr lang="en-US"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294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6096000"/>
          </a:xfrm>
          <a:prstGeom prst="rect">
            <a:avLst/>
          </a:prstGeom>
        </p:spPr>
      </p:pic>
      <p:pic>
        <p:nvPicPr>
          <p:cNvPr id="5" name="Picture 4" descr="SOU 2015 PPT Map logo Rev SUNY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0480"/>
            <a:ext cx="1293520" cy="101574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66552" y="4087733"/>
            <a:ext cx="7078552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Finish in 4 for Graduate Students</a:t>
            </a:r>
            <a:endParaRPr lang="en-US"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813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000025143461Larg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359070"/>
            <a:ext cx="9174788" cy="6106052"/>
          </a:xfrm>
          <a:prstGeom prst="rect">
            <a:avLst/>
          </a:prstGeom>
        </p:spPr>
      </p:pic>
      <p:pic>
        <p:nvPicPr>
          <p:cNvPr id="5" name="Picture 4" descr="rings.png"/>
          <p:cNvPicPr>
            <a:picLocks noChangeAspect="1"/>
          </p:cNvPicPr>
          <p:nvPr/>
        </p:nvPicPr>
        <p:blipFill>
          <a:blip r:embed="rId4" cstate="print">
            <a:alphaModFix amt="7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3096074"/>
            <a:ext cx="9220200" cy="9220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57400" y="-171450"/>
            <a:ext cx="9448800" cy="5867400"/>
          </a:xfrm>
          <a:prstGeom prst="rect">
            <a:avLst/>
          </a:prstGeom>
          <a:gradFill>
            <a:gsLst>
              <a:gs pos="0">
                <a:srgbClr val="F8C01B">
                  <a:alpha val="0"/>
                </a:srgbClr>
              </a:gs>
              <a:gs pos="80000">
                <a:srgbClr val="F8C01B"/>
              </a:gs>
              <a:gs pos="100000">
                <a:srgbClr val="F8C01B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imply_the_Best_Map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  <p:pic>
        <p:nvPicPr>
          <p:cNvPr id="8" name="Picture 7" descr="OPEN SUNY logo 287C.eps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70301" y="406992"/>
            <a:ext cx="1486096" cy="80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191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2057400" y="-171450"/>
            <a:ext cx="9448800" cy="5867400"/>
          </a:xfrm>
          <a:prstGeom prst="rect">
            <a:avLst/>
          </a:prstGeom>
          <a:gradFill>
            <a:gsLst>
              <a:gs pos="0">
                <a:srgbClr val="F8C01B">
                  <a:alpha val="0"/>
                </a:srgbClr>
              </a:gs>
              <a:gs pos="80000">
                <a:srgbClr val="F8C01B"/>
              </a:gs>
              <a:gs pos="100000">
                <a:srgbClr val="F8C01B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 descr="rings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-2993572"/>
            <a:ext cx="9149444" cy="9149444"/>
          </a:xfrm>
          <a:prstGeom prst="rect">
            <a:avLst/>
          </a:prstGeom>
        </p:spPr>
      </p:pic>
      <p:sp>
        <p:nvSpPr>
          <p:cNvPr id="16" name="Rectangle 3"/>
          <p:cNvSpPr txBox="1"/>
          <p:nvPr>
            <p:custDataLst>
              <p:tags r:id="rId1"/>
            </p:custDataLst>
          </p:nvPr>
        </p:nvSpPr>
        <p:spPr>
          <a:xfrm>
            <a:off x="9784749" y="4446539"/>
            <a:ext cx="2018349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587" lvl="1" indent="0">
              <a:spcBef>
                <a:spcPts val="600"/>
              </a:spcBef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0" name="Rectangle 3"/>
          <p:cNvSpPr txBox="1"/>
          <p:nvPr>
            <p:custDataLst>
              <p:tags r:id="rId2"/>
            </p:custDataLst>
          </p:nvPr>
        </p:nvSpPr>
        <p:spPr>
          <a:xfrm>
            <a:off x="8437526" y="2203384"/>
            <a:ext cx="1620874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marL="1587" lvl="1" indent="0">
              <a:spcBef>
                <a:spcPts val="600"/>
              </a:spcBef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58" name="Picture 57" descr="Monroe logo (2 color)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20485" y="4465155"/>
            <a:ext cx="1932515" cy="382979"/>
          </a:xfrm>
          <a:prstGeom prst="rect">
            <a:avLst/>
          </a:prstGeom>
        </p:spPr>
      </p:pic>
      <p:pic>
        <p:nvPicPr>
          <p:cNvPr id="31" name="Picture 30" descr="Finger Lakes logo.eps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18139" y="3430946"/>
            <a:ext cx="1128595" cy="306099"/>
          </a:xfrm>
          <a:prstGeom prst="rect">
            <a:avLst/>
          </a:prstGeom>
        </p:spPr>
      </p:pic>
      <p:pic>
        <p:nvPicPr>
          <p:cNvPr id="33" name="Picture 32" descr="Delhi logo.eps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50162" y="1947948"/>
            <a:ext cx="940727" cy="532435"/>
          </a:xfrm>
          <a:prstGeom prst="rect">
            <a:avLst/>
          </a:prstGeom>
        </p:spPr>
      </p:pic>
      <p:pic>
        <p:nvPicPr>
          <p:cNvPr id="3" name="Picture 2" descr="Plattsburgh logo VB11.ep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2257" y="2878415"/>
            <a:ext cx="1245531" cy="295899"/>
          </a:xfrm>
          <a:prstGeom prst="rect">
            <a:avLst/>
          </a:prstGeom>
        </p:spPr>
      </p:pic>
      <p:pic>
        <p:nvPicPr>
          <p:cNvPr id="5" name="Picture 4" descr="Brockport (horizontal).eps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30420" y="3578989"/>
            <a:ext cx="1369814" cy="316111"/>
          </a:xfrm>
          <a:prstGeom prst="rect">
            <a:avLst/>
          </a:prstGeom>
        </p:spPr>
      </p:pic>
      <p:pic>
        <p:nvPicPr>
          <p:cNvPr id="6" name="Picture 5" descr="Rockland logo B.eps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4437" y="4529893"/>
            <a:ext cx="1110909" cy="387289"/>
          </a:xfrm>
          <a:prstGeom prst="rect">
            <a:avLst/>
          </a:prstGeom>
        </p:spPr>
      </p:pic>
      <p:pic>
        <p:nvPicPr>
          <p:cNvPr id="2" name="Picture 1" descr="Niagara Logo.eps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2112" y="3292604"/>
            <a:ext cx="842960" cy="927256"/>
          </a:xfrm>
          <a:prstGeom prst="rect">
            <a:avLst/>
          </a:prstGeom>
        </p:spPr>
      </p:pic>
      <p:pic>
        <p:nvPicPr>
          <p:cNvPr id="7" name="Picture 6" descr="Stony Brook logo (stacked).ep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409" y="3693841"/>
            <a:ext cx="1308101" cy="459227"/>
          </a:xfrm>
          <a:prstGeom prst="rect">
            <a:avLst/>
          </a:prstGeom>
        </p:spPr>
      </p:pic>
      <p:pic>
        <p:nvPicPr>
          <p:cNvPr id="8" name="Picture 7" descr="Buffalo University logo.eps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1228" y="3627050"/>
            <a:ext cx="1286348" cy="494427"/>
          </a:xfrm>
          <a:prstGeom prst="rect">
            <a:avLst/>
          </a:prstGeom>
        </p:spPr>
      </p:pic>
      <p:pic>
        <p:nvPicPr>
          <p:cNvPr id="9" name="Picture 8" descr="Canton logo.eps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0823" y="3430946"/>
            <a:ext cx="752774" cy="592810"/>
          </a:xfrm>
          <a:prstGeom prst="rect">
            <a:avLst/>
          </a:prstGeom>
        </p:spPr>
      </p:pic>
      <p:pic>
        <p:nvPicPr>
          <p:cNvPr id="10" name="Picture 9" descr="Buffalo State Crest Logo Horizontal.eps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5387" y="2743677"/>
            <a:ext cx="1581901" cy="322239"/>
          </a:xfrm>
          <a:prstGeom prst="rect">
            <a:avLst/>
          </a:prstGeom>
        </p:spPr>
      </p:pic>
      <p:pic>
        <p:nvPicPr>
          <p:cNvPr id="12" name="Picture 11" descr="Empire State logo.eps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0162" y="287746"/>
            <a:ext cx="864808" cy="621116"/>
          </a:xfrm>
          <a:prstGeom prst="rect">
            <a:avLst/>
          </a:prstGeom>
        </p:spPr>
      </p:pic>
      <p:pic>
        <p:nvPicPr>
          <p:cNvPr id="13" name="Picture 12" descr="primary-darkbg.eps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9904" y="3970725"/>
            <a:ext cx="1693757" cy="300413"/>
          </a:xfrm>
          <a:prstGeom prst="rect">
            <a:avLst/>
          </a:prstGeom>
        </p:spPr>
      </p:pic>
      <p:pic>
        <p:nvPicPr>
          <p:cNvPr id="14" name="Picture 13" descr="Herkimer_College_logo.eps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3713" y="4515481"/>
            <a:ext cx="1347110" cy="298265"/>
          </a:xfrm>
          <a:prstGeom prst="rect">
            <a:avLst/>
          </a:prstGeom>
        </p:spPr>
      </p:pic>
      <p:pic>
        <p:nvPicPr>
          <p:cNvPr id="15" name="Picture 14" descr="Oswego logo VB11.eps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409" y="4451196"/>
            <a:ext cx="1138193" cy="396995"/>
          </a:xfrm>
          <a:prstGeom prst="rect">
            <a:avLst/>
          </a:prstGeom>
        </p:spPr>
      </p:pic>
      <p:pic>
        <p:nvPicPr>
          <p:cNvPr id="17" name="Picture 16" descr="Jamestown CC Logo_SUNY_2 color.ep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5969" y="1217779"/>
            <a:ext cx="693167" cy="543944"/>
          </a:xfrm>
          <a:prstGeom prst="rect">
            <a:avLst/>
          </a:prstGeom>
        </p:spPr>
      </p:pic>
      <p:pic>
        <p:nvPicPr>
          <p:cNvPr id="18" name="Picture 17" descr="Albany logo.eps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1885" y="2823455"/>
            <a:ext cx="1559531" cy="48492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68121" y="478947"/>
            <a:ext cx="32736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pc="-150" dirty="0">
                <a:solidFill>
                  <a:srgbClr val="0D346D"/>
                </a:solidFill>
                <a:latin typeface="Arial"/>
                <a:cs typeface="Arial"/>
              </a:rPr>
              <a:t>Open SUNY+ Partner </a:t>
            </a:r>
            <a:endParaRPr lang="en-US" sz="4000" b="1" spc="-150" dirty="0" smtClean="0">
              <a:solidFill>
                <a:srgbClr val="0D346D"/>
              </a:solidFill>
              <a:latin typeface="Arial"/>
              <a:cs typeface="Arial"/>
            </a:endParaRPr>
          </a:p>
          <a:p>
            <a:r>
              <a:rPr lang="en-US" sz="4000" b="1" spc="-150" dirty="0" smtClean="0">
                <a:solidFill>
                  <a:srgbClr val="0D346D"/>
                </a:solidFill>
                <a:latin typeface="Arial"/>
                <a:cs typeface="Arial"/>
              </a:rPr>
              <a:t>Programs</a:t>
            </a:r>
            <a:endParaRPr lang="en-US" sz="4000" b="1" spc="-150" dirty="0">
              <a:solidFill>
                <a:srgbClr val="0D346D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pic>
        <p:nvPicPr>
          <p:cNvPr id="21" name="Picture 20" descr="Onondaga logo.eps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50162" y="2677935"/>
            <a:ext cx="904826" cy="683880"/>
          </a:xfrm>
          <a:prstGeom prst="rect">
            <a:avLst/>
          </a:prstGeom>
        </p:spPr>
      </p:pic>
      <p:pic>
        <p:nvPicPr>
          <p:cNvPr id="22" name="Picture 21" descr="Sullivan logo.eps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3409" y="3023758"/>
            <a:ext cx="1581756" cy="26884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691318" y="908862"/>
            <a:ext cx="3358844" cy="1364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2000" b="1" dirty="0" smtClean="0">
                <a:solidFill>
                  <a:srgbClr val="118BD9"/>
                </a:solidFill>
                <a:latin typeface="Arial"/>
                <a:cs typeface="Arial"/>
              </a:rPr>
              <a:t>19</a:t>
            </a:r>
            <a:r>
              <a:rPr lang="en-US" sz="2000" dirty="0" smtClean="0">
                <a:solidFill>
                  <a:srgbClr val="118BD9"/>
                </a:solidFill>
                <a:latin typeface="Arial"/>
                <a:cs typeface="Arial"/>
              </a:rPr>
              <a:t> Campuses</a:t>
            </a:r>
          </a:p>
          <a:p>
            <a:pPr>
              <a:lnSpc>
                <a:spcPct val="140000"/>
              </a:lnSpc>
            </a:pPr>
            <a:r>
              <a:rPr lang="en-US" sz="2000" b="1" dirty="0" smtClean="0">
                <a:solidFill>
                  <a:srgbClr val="118BD9"/>
                </a:solidFill>
                <a:latin typeface="Arial"/>
                <a:cs typeface="Arial"/>
              </a:rPr>
              <a:t>64</a:t>
            </a:r>
            <a:r>
              <a:rPr lang="en-US" sz="2000" dirty="0" smtClean="0">
                <a:solidFill>
                  <a:srgbClr val="118BD9"/>
                </a:solidFill>
                <a:latin typeface="Arial"/>
                <a:cs typeface="Arial"/>
              </a:rPr>
              <a:t> Programs</a:t>
            </a:r>
          </a:p>
          <a:p>
            <a:pPr>
              <a:lnSpc>
                <a:spcPct val="140000"/>
              </a:lnSpc>
            </a:pPr>
            <a:r>
              <a:rPr lang="en-US" sz="2000" dirty="0" smtClean="0">
                <a:solidFill>
                  <a:srgbClr val="118BD9"/>
                </a:solidFill>
                <a:latin typeface="Arial"/>
                <a:cs typeface="Arial"/>
              </a:rPr>
              <a:t>Certificate to Masters</a:t>
            </a:r>
            <a:endParaRPr lang="en-US" sz="2000" dirty="0">
              <a:solidFill>
                <a:srgbClr val="118BD9"/>
              </a:solidFill>
              <a:latin typeface="Arial"/>
              <a:cs typeface="Arial"/>
            </a:endParaRPr>
          </a:p>
        </p:txBody>
      </p:sp>
      <p:pic>
        <p:nvPicPr>
          <p:cNvPr id="27" name="Picture 26" descr="Simply_the_Best_Map.png"/>
          <p:cNvPicPr>
            <a:picLocks noChangeAspect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9509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-391849" y="-499533"/>
            <a:ext cx="9647320" cy="6231466"/>
            <a:chOff x="-391849" y="-499533"/>
            <a:chExt cx="9647320" cy="6231466"/>
          </a:xfrm>
        </p:grpSpPr>
        <p:sp>
          <p:nvSpPr>
            <p:cNvPr id="12" name="Rectangle 11"/>
            <p:cNvSpPr/>
            <p:nvPr/>
          </p:nvSpPr>
          <p:spPr>
            <a:xfrm>
              <a:off x="-216186" y="0"/>
              <a:ext cx="9471657" cy="5241439"/>
            </a:xfrm>
            <a:prstGeom prst="rect">
              <a:avLst/>
            </a:prstGeom>
            <a:gradFill flip="none" rotWithShape="1">
              <a:gsLst>
                <a:gs pos="0">
                  <a:srgbClr val="81C56E"/>
                </a:gs>
                <a:gs pos="82000">
                  <a:srgbClr val="FFFFFF"/>
                </a:gs>
              </a:gsLst>
              <a:lin ang="14820000" scaled="0"/>
              <a:tileRect/>
            </a:gra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 rot="10800000" flipH="1">
              <a:off x="-391849" y="-499533"/>
              <a:ext cx="8674482" cy="623146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 descr="#44 Higher Degree of Access circle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22735" y="-4999199"/>
            <a:ext cx="13508950" cy="138933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24330" y="630936"/>
            <a:ext cx="5140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9EE0"/>
                </a:solidFill>
                <a:latin typeface="Arial" pitchFamily="34" charset="0"/>
                <a:cs typeface="Arial" pitchFamily="34" charset="0"/>
              </a:rPr>
              <a:t>COMPLETION</a:t>
            </a:r>
            <a:endParaRPr lang="en-US" sz="5400" b="1" dirty="0">
              <a:solidFill>
                <a:srgbClr val="009EE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Simply_the_Best_Map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35060" y="3842601"/>
            <a:ext cx="1292551" cy="10149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7593" y="1553030"/>
            <a:ext cx="243047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9EE0"/>
                </a:solidFill>
                <a:latin typeface="Arial" pitchFamily="34" charset="0"/>
                <a:cs typeface="Arial" pitchFamily="34" charset="0"/>
              </a:rPr>
              <a:t> Remediation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9EE0"/>
                </a:solidFill>
                <a:latin typeface="Arial" pitchFamily="34" charset="0"/>
                <a:cs typeface="Arial" pitchFamily="34" charset="0"/>
              </a:rPr>
              <a:t> Finish in 4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9EE0"/>
                </a:solidFill>
                <a:latin typeface="Arial" pitchFamily="34" charset="0"/>
                <a:cs typeface="Arial" pitchFamily="34" charset="0"/>
              </a:rPr>
              <a:t> Open SUNY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009EE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rgbClr val="009EE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981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/>
          <p:cNvGrpSpPr/>
          <p:nvPr/>
        </p:nvGrpSpPr>
        <p:grpSpPr>
          <a:xfrm>
            <a:off x="-391849" y="-499533"/>
            <a:ext cx="10569979" cy="6251554"/>
            <a:chOff x="-391849" y="-499533"/>
            <a:chExt cx="10569979" cy="6251554"/>
          </a:xfrm>
        </p:grpSpPr>
        <p:sp>
          <p:nvSpPr>
            <p:cNvPr id="10" name="Rectangle 9"/>
            <p:cNvSpPr/>
            <p:nvPr/>
          </p:nvSpPr>
          <p:spPr>
            <a:xfrm>
              <a:off x="-216186" y="0"/>
              <a:ext cx="10394316" cy="5752021"/>
            </a:xfrm>
            <a:prstGeom prst="rect">
              <a:avLst/>
            </a:prstGeom>
            <a:gradFill flip="none" rotWithShape="1">
              <a:gsLst>
                <a:gs pos="0">
                  <a:srgbClr val="81C56E"/>
                </a:gs>
                <a:gs pos="82000">
                  <a:srgbClr val="FFFFFF"/>
                </a:gs>
              </a:gsLst>
              <a:lin ang="14820000" scaled="0"/>
              <a:tileRect/>
            </a:gra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rot="10800000" flipH="1">
              <a:off x="-391849" y="-499533"/>
              <a:ext cx="8674482" cy="623146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12"/>
          <p:cNvGrpSpPr/>
          <p:nvPr/>
        </p:nvGrpSpPr>
        <p:grpSpPr>
          <a:xfrm>
            <a:off x="-1722735" y="-4999199"/>
            <a:ext cx="13508950" cy="13893306"/>
            <a:chOff x="-1722735" y="-4999199"/>
            <a:chExt cx="13508950" cy="13893306"/>
          </a:xfrm>
        </p:grpSpPr>
        <p:pic>
          <p:nvPicPr>
            <p:cNvPr id="2" name="Picture 1" descr="#44 Higher Degree of Access circles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1722735" y="-4999199"/>
              <a:ext cx="13508950" cy="13893306"/>
            </a:xfrm>
            <a:prstGeom prst="rect">
              <a:avLst/>
            </a:prstGeom>
          </p:spPr>
        </p:pic>
        <p:pic>
          <p:nvPicPr>
            <p:cNvPr id="3" name="Picture 2" descr="#44 Higher Degree of Access Ripple Map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313910" y="159550"/>
              <a:ext cx="4137690" cy="3251200"/>
            </a:xfrm>
            <a:prstGeom prst="rect">
              <a:avLst/>
            </a:prstGeom>
          </p:spPr>
        </p:pic>
        <p:pic>
          <p:nvPicPr>
            <p:cNvPr id="4" name="Picture 3" descr="#44 Higher Degree of Access text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341366" y="2837144"/>
              <a:ext cx="2105689" cy="290743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282978" y="4274186"/>
            <a:ext cx="8704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1C56E"/>
                </a:solidFill>
                <a:latin typeface="Arial"/>
                <a:cs typeface="Arial"/>
              </a:rPr>
              <a:t>provides a better quality of life for everyone in New York State</a:t>
            </a:r>
            <a:endParaRPr lang="en-US" sz="2400" dirty="0">
              <a:solidFill>
                <a:srgbClr val="81C56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45728" y="3722173"/>
            <a:ext cx="266992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81C56E"/>
                </a:solidFill>
                <a:latin typeface="Arial" pitchFamily="34" charset="0"/>
                <a:cs typeface="Arial" pitchFamily="34" charset="0"/>
              </a:rPr>
              <a:t>of SUCCESS</a:t>
            </a:r>
            <a:endParaRPr lang="en-US" sz="3200" b="1" dirty="0">
              <a:solidFill>
                <a:srgbClr val="81C56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766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ply_the_Best_Map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  <p:pic>
        <p:nvPicPr>
          <p:cNvPr id="25602" name="Picture 2" descr="http://www.suny.edu/media/suny/content-assets/images/research/sliders---research/Research-slider-AlfredUniv-la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579078" y="0"/>
            <a:ext cx="14144624" cy="5143500"/>
          </a:xfrm>
          <a:prstGeom prst="rect">
            <a:avLst/>
          </a:prstGeom>
          <a:noFill/>
        </p:spPr>
      </p:pic>
      <p:pic>
        <p:nvPicPr>
          <p:cNvPr id="5" name="Picture 4" descr="Simply_the_Best_Map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87458" y="3995001"/>
            <a:ext cx="1292551" cy="10149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66552" y="4087733"/>
            <a:ext cx="4684335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Master Innovators</a:t>
            </a:r>
            <a:endParaRPr lang="en-US"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95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ffaloUniv-12-057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034"/>
          <a:stretch/>
        </p:blipFill>
        <p:spPr>
          <a:xfrm>
            <a:off x="-17641" y="-105823"/>
            <a:ext cx="9278503" cy="5379399"/>
          </a:xfrm>
          <a:prstGeom prst="rect">
            <a:avLst/>
          </a:prstGeom>
        </p:spPr>
      </p:pic>
      <p:pic>
        <p:nvPicPr>
          <p:cNvPr id="5" name="Picture 4" descr="Simply_the_Best_Map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87458" y="3995001"/>
            <a:ext cx="1292551" cy="101498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66552" y="4087733"/>
            <a:ext cx="4684335" cy="617670"/>
          </a:xfrm>
          <a:prstGeom prst="rect">
            <a:avLst/>
          </a:prstGeom>
          <a:solidFill>
            <a:srgbClr val="81C56E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 smtClean="0">
                <a:latin typeface="Arial"/>
                <a:cs typeface="Arial"/>
              </a:rPr>
              <a:t>Master Innovators</a:t>
            </a:r>
            <a:endParaRPr lang="en-US" sz="3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56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UNY WORKS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10560" y="-11339"/>
            <a:ext cx="9465900" cy="5283816"/>
          </a:xfrm>
          <a:prstGeom prst="rect">
            <a:avLst/>
          </a:prstGeom>
        </p:spPr>
      </p:pic>
      <p:pic>
        <p:nvPicPr>
          <p:cNvPr id="7" name="Picture 6" descr="SUNY Works logo (rev).ep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3965" y="3502709"/>
            <a:ext cx="2968550" cy="1354876"/>
          </a:xfrm>
          <a:prstGeom prst="rect">
            <a:avLst/>
          </a:prstGeom>
        </p:spPr>
      </p:pic>
      <p:pic>
        <p:nvPicPr>
          <p:cNvPr id="11" name="Picture 10" descr="SOU 2015 PPT Map logo Rev SUNY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0480"/>
            <a:ext cx="1293520" cy="10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729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3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-110928" y="-254000"/>
            <a:ext cx="9375409" cy="576948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 rot="10800000">
            <a:off x="-1" y="-499533"/>
            <a:ext cx="9372600" cy="62314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-222073" y="735659"/>
            <a:ext cx="9594671" cy="2602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imply_the_Best_Map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761" y="870423"/>
            <a:ext cx="2422126" cy="1064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46237" y="2198137"/>
            <a:ext cx="2365155" cy="10012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91489" y="1994378"/>
            <a:ext cx="1351866" cy="12050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32237" y="931872"/>
            <a:ext cx="1924018" cy="1002946"/>
          </a:xfrm>
          <a:prstGeom prst="rect">
            <a:avLst/>
          </a:prstGeom>
        </p:spPr>
      </p:pic>
      <p:pic>
        <p:nvPicPr>
          <p:cNvPr id="12" name="Picture 11" descr="SUNY Works logo (rev).eps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3965" y="3502709"/>
            <a:ext cx="2968550" cy="1354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-391849" y="-499533"/>
            <a:ext cx="9647320" cy="6231466"/>
            <a:chOff x="-391849" y="-499533"/>
            <a:chExt cx="9647320" cy="6231466"/>
          </a:xfrm>
        </p:grpSpPr>
        <p:sp>
          <p:nvSpPr>
            <p:cNvPr id="12" name="Rectangle 11"/>
            <p:cNvSpPr/>
            <p:nvPr/>
          </p:nvSpPr>
          <p:spPr>
            <a:xfrm>
              <a:off x="-216186" y="0"/>
              <a:ext cx="9471657" cy="5241439"/>
            </a:xfrm>
            <a:prstGeom prst="rect">
              <a:avLst/>
            </a:prstGeom>
            <a:gradFill flip="none" rotWithShape="1">
              <a:gsLst>
                <a:gs pos="0">
                  <a:srgbClr val="81C56E"/>
                </a:gs>
                <a:gs pos="82000">
                  <a:srgbClr val="FFFFFF"/>
                </a:gs>
              </a:gsLst>
              <a:lin ang="14820000" scaled="0"/>
              <a:tileRect/>
            </a:gra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 rot="10800000" flipH="1">
              <a:off x="-391849" y="-499533"/>
              <a:ext cx="8674482" cy="623146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0000">
                  <a:schemeClr val="bg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 descr="#44 Higher Degree of Access circle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22735" y="-4999199"/>
            <a:ext cx="13508950" cy="138933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24330" y="630936"/>
            <a:ext cx="5140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9EE0"/>
                </a:solidFill>
                <a:latin typeface="Arial" pitchFamily="34" charset="0"/>
                <a:cs typeface="Arial" pitchFamily="34" charset="0"/>
              </a:rPr>
              <a:t>SUCCESS</a:t>
            </a:r>
            <a:endParaRPr lang="en-US" sz="5400" b="1" dirty="0">
              <a:solidFill>
                <a:srgbClr val="009EE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Simply_the_Best_Map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35060" y="3842601"/>
            <a:ext cx="1292551" cy="10149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7593" y="1553030"/>
            <a:ext cx="327525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9EE0"/>
                </a:solidFill>
                <a:latin typeface="Arial" pitchFamily="34" charset="0"/>
                <a:cs typeface="Arial" pitchFamily="34" charset="0"/>
              </a:rPr>
              <a:t> Master Innovators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9EE0"/>
                </a:solidFill>
                <a:latin typeface="Arial" pitchFamily="34" charset="0"/>
                <a:cs typeface="Arial" pitchFamily="34" charset="0"/>
              </a:rPr>
              <a:t> SUNY Works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rgbClr val="009EE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rgbClr val="009EE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917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3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-110928" y="-254000"/>
            <a:ext cx="9375409" cy="5769482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 rot="10800000">
            <a:off x="-1" y="-499533"/>
            <a:ext cx="9372600" cy="623146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0000">
                <a:schemeClr val="bg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5051" y="1217533"/>
            <a:ext cx="8758923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kern="1000" dirty="0" smtClean="0">
                <a:solidFill>
                  <a:srgbClr val="009EE0"/>
                </a:solidFill>
                <a:latin typeface="Arial"/>
                <a:cs typeface="Arial"/>
              </a:rPr>
              <a:t>A </a:t>
            </a:r>
            <a:r>
              <a:rPr lang="en-US" sz="13800" b="1" kern="1000" dirty="0" smtClean="0">
                <a:solidFill>
                  <a:srgbClr val="81C56E"/>
                </a:solidFill>
                <a:latin typeface="Arial"/>
                <a:cs typeface="Arial"/>
              </a:rPr>
              <a:t>+</a:t>
            </a:r>
            <a:r>
              <a:rPr lang="en-US" sz="13800" b="1" kern="1000" dirty="0" smtClean="0">
                <a:solidFill>
                  <a:srgbClr val="009EE0"/>
                </a:solidFill>
                <a:latin typeface="Arial"/>
                <a:cs typeface="Arial"/>
              </a:rPr>
              <a:t> C </a:t>
            </a:r>
            <a:r>
              <a:rPr lang="en-US" sz="13800" b="1" kern="1000" dirty="0" smtClean="0">
                <a:solidFill>
                  <a:srgbClr val="81C56E"/>
                </a:solidFill>
                <a:latin typeface="Arial"/>
                <a:cs typeface="Arial"/>
              </a:rPr>
              <a:t>=</a:t>
            </a:r>
            <a:r>
              <a:rPr lang="en-US" sz="13800" b="1" kern="1000" dirty="0" smtClean="0">
                <a:solidFill>
                  <a:srgbClr val="009EE0"/>
                </a:solidFill>
                <a:latin typeface="Arial"/>
                <a:cs typeface="Arial"/>
              </a:rPr>
              <a:t> S</a:t>
            </a:r>
          </a:p>
          <a:p>
            <a:pPr algn="ctr"/>
            <a:endParaRPr lang="en-US" sz="12500" spc="300" dirty="0" smtClean="0">
              <a:solidFill>
                <a:srgbClr val="009EE0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6095" y="3257550"/>
            <a:ext cx="202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kern="1000" spc="300" dirty="0" smtClean="0">
                <a:solidFill>
                  <a:srgbClr val="009EE0"/>
                </a:solidFill>
                <a:latin typeface="Arial"/>
                <a:cs typeface="Arial"/>
              </a:rPr>
              <a:t>ACCESS</a:t>
            </a:r>
            <a:endParaRPr lang="en-US" sz="2400" kern="1000" spc="300" dirty="0">
              <a:solidFill>
                <a:srgbClr val="009EE0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72284" y="3257550"/>
            <a:ext cx="2775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kern="1000" spc="300" dirty="0" smtClean="0">
                <a:solidFill>
                  <a:srgbClr val="118BD9"/>
                </a:solidFill>
                <a:latin typeface="Arial"/>
                <a:cs typeface="Arial"/>
              </a:rPr>
              <a:t>COMPLETION</a:t>
            </a:r>
            <a:endParaRPr lang="en-US" sz="2400" kern="1000" spc="300" dirty="0">
              <a:solidFill>
                <a:srgbClr val="118BD9"/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04459" y="3257550"/>
            <a:ext cx="202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kern="1000" spc="300" dirty="0" smtClean="0">
                <a:solidFill>
                  <a:srgbClr val="009EE0"/>
                </a:solidFill>
                <a:latin typeface="Arial"/>
                <a:cs typeface="Arial"/>
              </a:rPr>
              <a:t>SUCCESS</a:t>
            </a:r>
            <a:endParaRPr lang="en-US" sz="2400" kern="1000" spc="300" dirty="0">
              <a:solidFill>
                <a:srgbClr val="009EE0"/>
              </a:solidFill>
              <a:latin typeface="Arial"/>
              <a:cs typeface="Arial"/>
            </a:endParaRPr>
          </a:p>
        </p:txBody>
      </p:sp>
      <p:pic>
        <p:nvPicPr>
          <p:cNvPr id="13" name="Picture 12" descr="Simply_the_Best_Map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35058" y="3842601"/>
            <a:ext cx="1292551" cy="10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813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Dul4_mmOEm8TIJM6w97E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GWUXf4k70iTCpmwf1gwqw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13139</TotalTime>
  <Words>218</Words>
  <Application>Microsoft Office PowerPoint</Application>
  <PresentationFormat>On-screen Show (16:9)</PresentationFormat>
  <Paragraphs>94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The State University of New York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Schillinger</dc:creator>
  <cp:lastModifiedBy>picheti</cp:lastModifiedBy>
  <cp:revision>884</cp:revision>
  <cp:lastPrinted>2015-01-23T02:45:39Z</cp:lastPrinted>
  <dcterms:created xsi:type="dcterms:W3CDTF">2015-01-19T17:33:45Z</dcterms:created>
  <dcterms:modified xsi:type="dcterms:W3CDTF">2015-05-11T13:09:25Z</dcterms:modified>
</cp:coreProperties>
</file>