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75" r:id="rId5"/>
    <p:sldId id="276" r:id="rId6"/>
    <p:sldId id="277" r:id="rId7"/>
    <p:sldId id="260" r:id="rId8"/>
    <p:sldId id="263" r:id="rId9"/>
    <p:sldId id="261" r:id="rId10"/>
    <p:sldId id="262" r:id="rId11"/>
    <p:sldId id="266" r:id="rId12"/>
    <p:sldId id="265" r:id="rId13"/>
    <p:sldId id="264" r:id="rId14"/>
    <p:sldId id="267" r:id="rId15"/>
    <p:sldId id="268" r:id="rId16"/>
    <p:sldId id="269" r:id="rId17"/>
    <p:sldId id="278" r:id="rId18"/>
    <p:sldId id="274" r:id="rId19"/>
  </p:sldIdLst>
  <p:sldSz cx="9144000" cy="6858000" type="screen4x3"/>
  <p:notesSz cx="6946900" cy="9220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p14="http://schemas.microsoft.com/office/powerpoint/2010/main" xmlns:mv="urn:schemas-microsoft-com:mac:vml" xmlns:mc="http://schemas.openxmlformats.org/markup-compatibility/2006" val="1"/>
      </p:ext>
    </p:extLst>
  </p:showPr>
  <p:clrMru>
    <a:srgbClr val="D9642C"/>
    <a:srgbClr val="DE7434"/>
  </p:clrMru>
  <p:extLst>
    <p:ext uri="{E76CE94A-603C-4142-B9EB-6D1370010A27}">
      <p14:discardImageEditData xmlns="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7587" autoAdjust="0"/>
  </p:normalViewPr>
  <p:slideViewPr>
    <p:cSldViewPr snapToGrid="0" snapToObjects="1">
      <p:cViewPr>
        <p:scale>
          <a:sx n="100" d="100"/>
          <a:sy n="100" d="100"/>
        </p:scale>
        <p:origin x="-194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21085-15E2-413E-9801-FBF4B41EC3E2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79913"/>
            <a:ext cx="5556250" cy="41481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ABA74-4E47-40E1-BAFA-BF08F30F6B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381087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876113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756058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756058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756058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889442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578176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288366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0ABA74-4E47-40E1-BAFA-BF08F30F6B4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8720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6702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2619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57704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28523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95140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38999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91989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65146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47448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95451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1D7AE-FF16-F748-B9CE-449B9454BCF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2721-B426-984F-98C2-0CDBD12E0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10179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emf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64" y="5672937"/>
            <a:ext cx="1879600" cy="927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226" y="4007344"/>
            <a:ext cx="1540608" cy="15406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1039" y="4595736"/>
            <a:ext cx="2448984" cy="2448984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-570906" y="112247"/>
            <a:ext cx="4765208" cy="4765208"/>
            <a:chOff x="4737626" y="1207047"/>
            <a:chExt cx="4765208" cy="4765208"/>
          </a:xfrm>
        </p:grpSpPr>
        <p:pic>
          <p:nvPicPr>
            <p:cNvPr id="18" name="Picture 17" descr="1MM5334.png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="" xmlns:a14="http://schemas.microsoft.com/office/drawing/2010/main" xmlns:mv="urn:schemas-microsoft-com:mac:vml" xmlns:mc="http://schemas.openxmlformats.org/markup-compatibility/2006">
                    <a14:imgLayer r:embed="rId7">
                      <a14:imgEffect>
                        <a14:backgroundRemoval t="380" b="99431" l="10606" r="88889">
                          <a14:foregroundMark x1="10732" y1="35674" x2="10732" y2="35674"/>
                          <a14:foregroundMark x1="88889" y1="28083" x2="88889" y2="280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 l="16491" t="1297" r="16292"/>
            <a:stretch/>
          </p:blipFill>
          <p:spPr>
            <a:xfrm>
              <a:off x="5194384" y="1810565"/>
              <a:ext cx="3952932" cy="386237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37626" y="1207047"/>
              <a:ext cx="4765208" cy="4765208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9496" y="4096124"/>
            <a:ext cx="1833684" cy="18336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6193" y="1125557"/>
            <a:ext cx="36398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A View from Behind the Desk in Admissions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72013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used in Admissions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Information</a:t>
            </a:r>
            <a:r>
              <a:rPr lang="en-US" sz="2800" dirty="0" smtClean="0"/>
              <a:t> Flow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SUNY Application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Common Application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Information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Presentation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baseline="0" dirty="0" smtClean="0"/>
              <a:t>Review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Evaluation</a:t>
            </a:r>
            <a:endParaRPr lang="en-US" sz="28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Agenda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7114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800358" y="2447925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Who is the Technology</a:t>
            </a:r>
            <a:r>
              <a:rPr lang="en-US" sz="2800" dirty="0" smtClean="0"/>
              <a:t> for?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baseline="0" dirty="0" smtClean="0"/>
              <a:t>Student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School Counselor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baseline="0" dirty="0" smtClean="0"/>
              <a:t>Admissions Office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Technology Used in Admissions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924800" cy="37338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Social Media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College Search Engines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Virtual Tours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Interactive Tour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FAQ Engines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iTunes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Messaging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Smart Phones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Virtual College Fairs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College Search Apps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College Application</a:t>
            </a:r>
            <a:endParaRPr lang="en-US" sz="2800" dirty="0"/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Technology for Students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407192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High School Data</a:t>
            </a:r>
            <a:r>
              <a:rPr lang="en-US" sz="2800" dirty="0" smtClean="0"/>
              <a:t> System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CAO Online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Counselor Connect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Email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Video Chat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Technology for School Counselors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185832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381001" y="1981200"/>
            <a:ext cx="8467724" cy="3733800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/>
          <a:p>
            <a:pPr>
              <a:buClr>
                <a:srgbClr val="FF4A00"/>
              </a:buClr>
              <a:buSzPct val="130000"/>
              <a:buFont typeface="Wingdings" pitchFamily="2" charset="2"/>
              <a:buChar char="§"/>
            </a:pPr>
            <a:r>
              <a:rPr lang="en-US" sz="2800" dirty="0" smtClean="0"/>
              <a:t> Data </a:t>
            </a:r>
            <a:r>
              <a:rPr lang="en-US" sz="2800" dirty="0"/>
              <a:t>Systems</a:t>
            </a:r>
          </a:p>
          <a:p>
            <a:pPr lvl="1">
              <a:buClr>
                <a:srgbClr val="00B0F0"/>
              </a:buClr>
              <a:buSzPct val="100000"/>
              <a:buFont typeface="Wingdings" pitchFamily="2" charset="2"/>
              <a:buChar char="ü"/>
            </a:pPr>
            <a:r>
              <a:rPr lang="en-US" sz="2800" dirty="0"/>
              <a:t>Banner, </a:t>
            </a:r>
            <a:r>
              <a:rPr lang="en-US" sz="2800" dirty="0" err="1"/>
              <a:t>Peoplesoft</a:t>
            </a:r>
            <a:r>
              <a:rPr lang="en-US" sz="2800" dirty="0"/>
              <a:t>, </a:t>
            </a:r>
            <a:r>
              <a:rPr lang="en-US" sz="2800" dirty="0" err="1"/>
              <a:t>Datatel</a:t>
            </a:r>
            <a:r>
              <a:rPr lang="en-US" sz="2800" dirty="0"/>
              <a:t>, </a:t>
            </a:r>
            <a:r>
              <a:rPr lang="en-US" sz="2800" dirty="0" smtClean="0"/>
              <a:t>etc.</a:t>
            </a:r>
            <a:endParaRPr lang="en-US" sz="2800" dirty="0"/>
          </a:p>
          <a:p>
            <a:pPr>
              <a:buClr>
                <a:srgbClr val="FF4A00"/>
              </a:buClr>
              <a:buSzPct val="130000"/>
              <a:buFont typeface="Wingdings" pitchFamily="2" charset="2"/>
              <a:buChar char="§"/>
            </a:pPr>
            <a:r>
              <a:rPr lang="en-US" sz="2800" dirty="0" smtClean="0"/>
              <a:t> Data </a:t>
            </a:r>
            <a:r>
              <a:rPr lang="en-US" sz="2800" dirty="0"/>
              <a:t>Imaging/Pushing</a:t>
            </a:r>
          </a:p>
          <a:p>
            <a:pPr lvl="1">
              <a:buClr>
                <a:srgbClr val="00B0F0"/>
              </a:buClr>
              <a:buSzPct val="100000"/>
              <a:buFont typeface="Wingdings" pitchFamily="2" charset="2"/>
              <a:buChar char="ü"/>
            </a:pPr>
            <a:r>
              <a:rPr lang="en-US" sz="2800" dirty="0"/>
              <a:t>Banner Extender (</a:t>
            </a:r>
            <a:r>
              <a:rPr lang="en-US" sz="2800" dirty="0" err="1"/>
              <a:t>BDMS</a:t>
            </a:r>
            <a:r>
              <a:rPr lang="en-US" sz="2800" dirty="0"/>
              <a:t>),</a:t>
            </a:r>
            <a:r>
              <a:rPr lang="en-US" sz="2800" dirty="0" err="1"/>
              <a:t>Onbase</a:t>
            </a:r>
            <a:endParaRPr lang="en-US" sz="2800" dirty="0"/>
          </a:p>
          <a:p>
            <a:pPr>
              <a:lnSpc>
                <a:spcPct val="90000"/>
              </a:lnSpc>
              <a:buClr>
                <a:srgbClr val="FF4A00"/>
              </a:buClr>
              <a:buSzPct val="130000"/>
              <a:buFont typeface="Wingdings" pitchFamily="2" charset="2"/>
              <a:buChar char="§"/>
            </a:pPr>
            <a:r>
              <a:rPr lang="en-US" sz="2800" dirty="0" smtClean="0"/>
              <a:t> Email </a:t>
            </a:r>
            <a:r>
              <a:rPr lang="en-US" sz="2800" dirty="0"/>
              <a:t>Managers</a:t>
            </a:r>
          </a:p>
          <a:p>
            <a:pPr lvl="1">
              <a:lnSpc>
                <a:spcPct val="90000"/>
              </a:lnSpc>
              <a:buClr>
                <a:srgbClr val="00B0F0"/>
              </a:buClr>
              <a:buSzPct val="100000"/>
              <a:buFont typeface="Wingdings" pitchFamily="2" charset="2"/>
              <a:buChar char="ü"/>
            </a:pPr>
            <a:r>
              <a:rPr lang="en-US" sz="2800" dirty="0"/>
              <a:t>Right Now Technology, Fire Engine Red, 422 </a:t>
            </a:r>
            <a:r>
              <a:rPr lang="en-US" sz="2800" dirty="0" smtClean="0"/>
              <a:t>Group,</a:t>
            </a:r>
          </a:p>
          <a:p>
            <a:pPr lvl="1">
              <a:lnSpc>
                <a:spcPct val="90000"/>
              </a:lnSpc>
              <a:buClr>
                <a:srgbClr val="00B0F0"/>
              </a:buClr>
              <a:buSzPct val="100000"/>
            </a:pPr>
            <a:r>
              <a:rPr lang="en-US" sz="2800" dirty="0" smtClean="0"/>
              <a:t>    Constant Contact, Hobsons</a:t>
            </a:r>
            <a:endParaRPr lang="en-US" sz="2800" dirty="0"/>
          </a:p>
          <a:p>
            <a:pPr>
              <a:lnSpc>
                <a:spcPct val="90000"/>
              </a:lnSpc>
              <a:buClr>
                <a:srgbClr val="FF4A00"/>
              </a:buClr>
              <a:buSzPct val="130000"/>
              <a:buFont typeface="Wingdings" pitchFamily="2" charset="2"/>
              <a:buChar char="§"/>
            </a:pPr>
            <a:r>
              <a:rPr lang="en-US" sz="2800" dirty="0" smtClean="0"/>
              <a:t> Electronic </a:t>
            </a:r>
            <a:r>
              <a:rPr lang="en-US" sz="2800" dirty="0"/>
              <a:t>Transcripts</a:t>
            </a:r>
          </a:p>
          <a:p>
            <a:pPr lvl="1">
              <a:lnSpc>
                <a:spcPct val="90000"/>
              </a:lnSpc>
              <a:buClr>
                <a:srgbClr val="00B0F0"/>
              </a:buClr>
              <a:buSzPct val="100000"/>
              <a:buFont typeface="Wingdings" pitchFamily="2" charset="2"/>
              <a:buChar char="ü"/>
            </a:pPr>
            <a:r>
              <a:rPr lang="en-US" sz="2800" dirty="0"/>
              <a:t>SOAR</a:t>
            </a:r>
          </a:p>
          <a:p>
            <a:pPr lvl="1">
              <a:lnSpc>
                <a:spcPct val="90000"/>
              </a:lnSpc>
              <a:buClr>
                <a:srgbClr val="00B0F0"/>
              </a:buClr>
              <a:buSzPct val="100000"/>
              <a:buFont typeface="Wingdings" pitchFamily="2" charset="2"/>
              <a:buChar char="ü"/>
            </a:pPr>
            <a:r>
              <a:rPr lang="en-US" sz="2800" dirty="0" err="1"/>
              <a:t>STARs</a:t>
            </a:r>
            <a:endParaRPr lang="en-US" sz="28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Technology for the Admissions Officer 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86224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SUNY </a:t>
            </a:r>
            <a:r>
              <a:rPr lang="en-US" sz="2800" dirty="0"/>
              <a:t>Application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/>
              <a:t>Common </a:t>
            </a:r>
            <a:r>
              <a:rPr lang="en-US" sz="2800" dirty="0" smtClean="0"/>
              <a:t>Application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Processing Time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Downloads/Mailing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Confirmation/Reminders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D9642C"/>
              </a:buClr>
              <a:buFont typeface="Wingdings" pitchFamily="2" charset="2"/>
              <a:buChar char="§"/>
              <a:defRPr/>
            </a:pPr>
            <a:r>
              <a:rPr lang="en-US" sz="2800" dirty="0" smtClean="0"/>
              <a:t>Student Communication/ Counselor Communication </a:t>
            </a:r>
            <a:endParaRPr lang="en-US" sz="28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Information Flow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View of Materials Received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by a College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File</a:t>
            </a:r>
            <a:r>
              <a:rPr lang="en-US" sz="2800" dirty="0" smtClean="0"/>
              <a:t> Review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dirty="0" smtClean="0"/>
              <a:t>Document Imaging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B0F0"/>
              </a:buClr>
              <a:buFont typeface="Wingdings" pitchFamily="2" charset="2"/>
              <a:buChar char="ü"/>
              <a:defRPr/>
            </a:pPr>
            <a:r>
              <a:rPr lang="en-US" sz="2800" dirty="0" smtClean="0"/>
              <a:t>Used by other Offices on Campus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Transcript</a:t>
            </a:r>
            <a:r>
              <a:rPr lang="en-US" sz="2800" dirty="0" smtClean="0"/>
              <a:t> Evaluation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What</a:t>
            </a:r>
            <a:r>
              <a:rPr lang="en-US" sz="2800" dirty="0" smtClean="0"/>
              <a:t> we are Looking for 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z="2800" baseline="0" dirty="0" smtClean="0"/>
              <a:t>Volume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Information Presentation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Information Presentation 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1026" name="Picture 2" descr="http://i.huffpost.com/gen/1245189/thumbs/o-COLLEGE-APPLICATION-faceboo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22540" y="1923420"/>
            <a:ext cx="4001881" cy="26679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Users\bezek\Old Computer\Common App\CAC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52080"/>
          <a:stretch/>
        </p:blipFill>
        <p:spPr bwMode="auto">
          <a:xfrm>
            <a:off x="4495799" y="1923420"/>
            <a:ext cx="4312075" cy="30263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53749" y="746258"/>
            <a:ext cx="10989916" cy="36881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Agenda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943805"/>
            <a:ext cx="9144000" cy="49703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Agenda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080931" y="746258"/>
            <a:ext cx="4834274" cy="6053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Agenda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108247" y="793430"/>
            <a:ext cx="6126034" cy="60645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69081" y="756923"/>
            <a:ext cx="4550027" cy="59294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Agenda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81000" y="669491"/>
            <a:ext cx="547698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Evaluation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9121" y="2260600"/>
            <a:ext cx="727620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Academic</a:t>
            </a:r>
            <a:r>
              <a:rPr lang="en-US" sz="2800" dirty="0" smtClean="0"/>
              <a:t>: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Strength of Schedule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Coursework</a:t>
            </a:r>
          </a:p>
          <a:p>
            <a:r>
              <a:rPr lang="en-US" sz="2800" dirty="0" smtClean="0"/>
              <a:t>	Sequence</a:t>
            </a:r>
          </a:p>
          <a:p>
            <a:r>
              <a:rPr lang="en-US" sz="2800" dirty="0" smtClean="0"/>
              <a:t>	Subjects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Academic Performance (GPA and Class Rank)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Test Scores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39122" y="1828800"/>
            <a:ext cx="4014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  <a:latin typeface="Calibri" pitchFamily="34" charset="0"/>
              </a:rPr>
              <a:t>What are we Looking for?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1981200"/>
            <a:ext cx="7467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D9642C"/>
              </a:buClr>
              <a:buSzTx/>
              <a:buFont typeface="Wingdings" pitchFamily="2" charset="2"/>
              <a:buChar char="§"/>
              <a:tabLst/>
              <a:defRPr/>
            </a:pPr>
            <a:endParaRPr lang="en-US" sz="3200" baseline="0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Evaluation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9122" y="2131457"/>
            <a:ext cx="564742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Non-Academic</a:t>
            </a:r>
            <a:r>
              <a:rPr lang="en-US" sz="2800" dirty="0" smtClean="0"/>
              <a:t>: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Character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Work Ethic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Involvement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‘Fit’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Demonstrated Interest</a:t>
            </a:r>
          </a:p>
          <a:p>
            <a:pPr>
              <a:buClr>
                <a:srgbClr val="D9642C"/>
              </a:buClr>
              <a:buFont typeface="Wingdings" pitchFamily="2" charset="2"/>
              <a:buChar char="§"/>
            </a:pPr>
            <a:r>
              <a:rPr lang="en-US" sz="2800" dirty="0" smtClean="0"/>
              <a:t>Ability to Benefit</a:t>
            </a:r>
          </a:p>
          <a:p>
            <a:endParaRPr lang="en-US" sz="2000" dirty="0" smtClean="0"/>
          </a:p>
          <a:p>
            <a:r>
              <a:rPr lang="en-US" sz="2800" dirty="0" smtClean="0"/>
              <a:t>A Student who will be Successful!</a:t>
            </a:r>
          </a:p>
          <a:p>
            <a:endParaRPr lang="en-US" sz="2400" dirty="0" smtClean="0"/>
          </a:p>
          <a:p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1039122" y="1724025"/>
            <a:ext cx="4014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  <a:latin typeface="Calibri" pitchFamily="34" charset="0"/>
              </a:rPr>
              <a:t>What are we Looking for?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054541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9144000" cy="6694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1"/>
            <a:ext cx="2815759" cy="66949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UNY_NEW_LOGO_W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" t="29403" r="49467" b="22800"/>
          <a:stretch/>
        </p:blipFill>
        <p:spPr>
          <a:xfrm>
            <a:off x="1039122" y="-3920"/>
            <a:ext cx="1626296" cy="750178"/>
          </a:xfrm>
          <a:prstGeom prst="rect">
            <a:avLst/>
          </a:prstGeom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685800" y="2807936"/>
            <a:ext cx="7467600" cy="2907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b="1" dirty="0">
                <a:solidFill>
                  <a:srgbClr val="000090"/>
                </a:solidFill>
                <a:latin typeface="Calibri" pitchFamily="34" charset="0"/>
              </a:rPr>
              <a:t>Questions and Discussion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1066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200" b="1" i="0" dirty="0" smtClean="0">
                <a:solidFill>
                  <a:srgbClr val="000090"/>
                </a:solidFill>
                <a:latin typeface="Calibri" pitchFamily="34" charset="0"/>
              </a:rPr>
              <a:t>Thank You!</a:t>
            </a:r>
            <a:endParaRPr lang="en-US" sz="3200" b="1" i="0" dirty="0">
              <a:solidFill>
                <a:srgbClr val="00009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9167" y="34926"/>
            <a:ext cx="379988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 smtClean="0">
                <a:solidFill>
                  <a:schemeClr val="bg1"/>
                </a:solidFill>
              </a:rPr>
              <a:t>OpInform</a:t>
            </a:r>
            <a:r>
              <a:rPr lang="en-US" sz="3200" dirty="0" smtClean="0">
                <a:solidFill>
                  <a:schemeClr val="bg1"/>
                </a:solidFill>
              </a:rPr>
              <a:t> 2014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130" y="4949743"/>
            <a:ext cx="2171319" cy="2171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049" y="5889684"/>
            <a:ext cx="1144162" cy="11441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285603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271</Words>
  <Application>Microsoft Office PowerPoint</Application>
  <PresentationFormat>On-screen Show (4:3)</PresentationFormat>
  <Paragraphs>117</Paragraphs>
  <Slides>18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The State University of New York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Schillinger</dc:creator>
  <cp:lastModifiedBy>picheti</cp:lastModifiedBy>
  <cp:revision>26</cp:revision>
  <dcterms:created xsi:type="dcterms:W3CDTF">2014-09-25T19:06:43Z</dcterms:created>
  <dcterms:modified xsi:type="dcterms:W3CDTF">2014-10-01T18:28:33Z</dcterms:modified>
</cp:coreProperties>
</file>