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648" r:id="rId1"/>
  </p:sldMasterIdLst>
  <p:notesMasterIdLst>
    <p:notesMasterId r:id="rId18"/>
  </p:notesMasterIdLst>
  <p:sldIdLst>
    <p:sldId id="395" r:id="rId2"/>
    <p:sldId id="398" r:id="rId3"/>
    <p:sldId id="403" r:id="rId4"/>
    <p:sldId id="355" r:id="rId5"/>
    <p:sldId id="347" r:id="rId6"/>
    <p:sldId id="402" r:id="rId7"/>
    <p:sldId id="404" r:id="rId8"/>
    <p:sldId id="405" r:id="rId9"/>
    <p:sldId id="406" r:id="rId10"/>
    <p:sldId id="371" r:id="rId11"/>
    <p:sldId id="372" r:id="rId12"/>
    <p:sldId id="374" r:id="rId13"/>
    <p:sldId id="359" r:id="rId14"/>
    <p:sldId id="407" r:id="rId15"/>
    <p:sldId id="408" r:id="rId16"/>
    <p:sldId id="365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  <a:srgbClr val="1552A6"/>
    <a:srgbClr val="165FC2"/>
    <a:srgbClr val="7899CA"/>
    <a:srgbClr val="3A4FEA"/>
    <a:srgbClr val="78A5E8"/>
    <a:srgbClr val="628AE4"/>
    <a:srgbClr val="22518A"/>
    <a:srgbClr val="587FEE"/>
    <a:srgbClr val="048A4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80869" autoAdjust="0"/>
  </p:normalViewPr>
  <p:slideViewPr>
    <p:cSldViewPr snapToGrid="0" snapToObjects="1">
      <p:cViewPr>
        <p:scale>
          <a:sx n="100" d="100"/>
          <a:sy n="100" d="100"/>
        </p:scale>
        <p:origin x="-1314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5297476785990034"/>
          <c:y val="2.9382300749827228E-2"/>
          <c:w val="0.44769282516156178"/>
          <c:h val="0.87739125551602104"/>
        </c:manualLayout>
      </c:layout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NYS</c:v>
                </c:pt>
              </c:strCache>
            </c:strRef>
          </c:tx>
          <c:spPr>
            <a:solidFill>
              <a:srgbClr val="FFFF00"/>
            </a:solidFill>
          </c:spPr>
          <c:dLbls>
            <c:txPr>
              <a:bodyPr/>
              <a:lstStyle/>
              <a:p>
                <a:pPr>
                  <a:defRPr sz="1300" baseline="0"/>
                </a:pPr>
                <a:endParaRPr lang="en-US"/>
              </a:p>
            </c:txPr>
            <c:showVal val="1"/>
          </c:dLbls>
          <c:cat>
            <c:strRef>
              <c:f>Sheet1!$A$2:$A$11</c:f>
              <c:strCache>
                <c:ptCount val="10"/>
                <c:pt idx="0">
                  <c:v>Mechanical Engineers</c:v>
                </c:pt>
                <c:pt idx="1">
                  <c:v>Materials Engineers</c:v>
                </c:pt>
                <c:pt idx="2">
                  <c:v>Environmental Engineering Technicians</c:v>
                </c:pt>
                <c:pt idx="3">
                  <c:v>Environmental Engineers</c:v>
                </c:pt>
                <c:pt idx="4">
                  <c:v>Electro-Mechanical Technicians</c:v>
                </c:pt>
                <c:pt idx="5">
                  <c:v>Electrical Engineers</c:v>
                </c:pt>
                <c:pt idx="6">
                  <c:v>Construction Managers</c:v>
                </c:pt>
                <c:pt idx="7">
                  <c:v>Civil Engineers</c:v>
                </c:pt>
                <c:pt idx="8">
                  <c:v>Biomedical Engineers</c:v>
                </c:pt>
                <c:pt idx="9">
                  <c:v>Architectural and Engineering Managers</c:v>
                </c:pt>
              </c:strCache>
            </c:strRef>
          </c:cat>
          <c:val>
            <c:numRef>
              <c:f>Sheet1!$B$2:$B$11</c:f>
              <c:numCache>
                <c:formatCode>0.00%</c:formatCode>
                <c:ptCount val="10"/>
                <c:pt idx="0">
                  <c:v>4.8000000000000001E-2</c:v>
                </c:pt>
                <c:pt idx="1">
                  <c:v>6.7000000000000004E-2</c:v>
                </c:pt>
                <c:pt idx="2">
                  <c:v>0.14399999999999999</c:v>
                </c:pt>
                <c:pt idx="3">
                  <c:v>8.8999999999999996E-2</c:v>
                </c:pt>
                <c:pt idx="4">
                  <c:v>8.3000000000000004E-2</c:v>
                </c:pt>
                <c:pt idx="5">
                  <c:v>3.2000000000000001E-2</c:v>
                </c:pt>
                <c:pt idx="6">
                  <c:v>0.105</c:v>
                </c:pt>
                <c:pt idx="7">
                  <c:v>9.2999999999999999E-2</c:v>
                </c:pt>
                <c:pt idx="8">
                  <c:v>0.58499999999999996</c:v>
                </c:pt>
                <c:pt idx="9">
                  <c:v>3.5999999999999997E-2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USA</c:v>
                </c:pt>
              </c:strCache>
            </c:strRef>
          </c:tx>
          <c:spPr>
            <a:solidFill>
              <a:srgbClr val="33CC33"/>
            </a:solidFill>
          </c:spPr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Lbl>
              <c:idx val="2"/>
              <c:layout/>
              <c:showVal val="1"/>
            </c:dLbl>
            <c:dLbl>
              <c:idx val="3"/>
              <c:layout/>
              <c:showVal val="1"/>
            </c:dLbl>
            <c:dLbl>
              <c:idx val="4"/>
              <c:layout/>
              <c:showVal val="1"/>
            </c:dLbl>
            <c:dLbl>
              <c:idx val="5"/>
              <c:layout/>
              <c:showVal val="1"/>
            </c:dLbl>
            <c:dLbl>
              <c:idx val="6"/>
              <c:layout/>
              <c:showVal val="1"/>
            </c:dLbl>
            <c:dLbl>
              <c:idx val="7"/>
              <c:layout/>
              <c:showVal val="1"/>
            </c:dLbl>
            <c:dLbl>
              <c:idx val="8"/>
              <c:layout/>
              <c:showVal val="1"/>
            </c:dLbl>
            <c:dLbl>
              <c:idx val="9"/>
              <c:layout/>
              <c:showVal val="1"/>
            </c:dLbl>
            <c:delete val="1"/>
            <c:txPr>
              <a:bodyPr/>
              <a:lstStyle/>
              <a:p>
                <a:pPr>
                  <a:defRPr sz="1300" baseline="0"/>
                </a:pPr>
                <a:endParaRPr lang="en-US"/>
              </a:p>
            </c:txPr>
          </c:dLbls>
          <c:cat>
            <c:strRef>
              <c:f>Sheet1!$A$2:$A$11</c:f>
              <c:strCache>
                <c:ptCount val="10"/>
                <c:pt idx="0">
                  <c:v>Mechanical Engineers</c:v>
                </c:pt>
                <c:pt idx="1">
                  <c:v>Materials Engineers</c:v>
                </c:pt>
                <c:pt idx="2">
                  <c:v>Environmental Engineering Technicians</c:v>
                </c:pt>
                <c:pt idx="3">
                  <c:v>Environmental Engineers</c:v>
                </c:pt>
                <c:pt idx="4">
                  <c:v>Electro-Mechanical Technicians</c:v>
                </c:pt>
                <c:pt idx="5">
                  <c:v>Electrical Engineers</c:v>
                </c:pt>
                <c:pt idx="6">
                  <c:v>Construction Managers</c:v>
                </c:pt>
                <c:pt idx="7">
                  <c:v>Civil Engineers</c:v>
                </c:pt>
                <c:pt idx="8">
                  <c:v>Biomedical Engineers</c:v>
                </c:pt>
                <c:pt idx="9">
                  <c:v>Architectural and Engineering Managers</c:v>
                </c:pt>
              </c:strCache>
            </c:strRef>
          </c:cat>
          <c:val>
            <c:numRef>
              <c:f>Sheet1!$C$2:$C$11</c:f>
              <c:numCache>
                <c:formatCode>0%</c:formatCode>
                <c:ptCount val="10"/>
                <c:pt idx="0">
                  <c:v>0.05</c:v>
                </c:pt>
                <c:pt idx="1">
                  <c:v>0.01</c:v>
                </c:pt>
                <c:pt idx="2">
                  <c:v>0.18</c:v>
                </c:pt>
                <c:pt idx="3">
                  <c:v>0.15</c:v>
                </c:pt>
                <c:pt idx="4">
                  <c:v>0.04</c:v>
                </c:pt>
                <c:pt idx="5">
                  <c:v>0.04</c:v>
                </c:pt>
                <c:pt idx="6">
                  <c:v>0.16</c:v>
                </c:pt>
                <c:pt idx="7">
                  <c:v>0.2</c:v>
                </c:pt>
                <c:pt idx="8">
                  <c:v>0.27</c:v>
                </c:pt>
                <c:pt idx="9">
                  <c:v>7.0000000000000007E-2</c:v>
                </c:pt>
              </c:numCache>
            </c:numRef>
          </c:val>
        </c:ser>
        <c:axId val="88062592"/>
        <c:axId val="81391616"/>
      </c:barChart>
      <c:catAx>
        <c:axId val="88062592"/>
        <c:scaling>
          <c:orientation val="minMax"/>
        </c:scaling>
        <c:axPos val="l"/>
        <c:tickLblPos val="nextTo"/>
        <c:crossAx val="81391616"/>
        <c:crosses val="autoZero"/>
        <c:auto val="1"/>
        <c:lblAlgn val="ctr"/>
        <c:lblOffset val="100"/>
      </c:catAx>
      <c:valAx>
        <c:axId val="81391616"/>
        <c:scaling>
          <c:orientation val="minMax"/>
        </c:scaling>
        <c:delete val="1"/>
        <c:axPos val="b"/>
        <c:majorGridlines/>
        <c:numFmt formatCode="0.00%" sourceLinked="1"/>
        <c:tickLblPos val="none"/>
        <c:crossAx val="880625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9.5896346290048479E-3"/>
          <c:y val="0.22937096545364227"/>
          <c:w val="7.8266834292772494E-2"/>
          <c:h val="0.13605488652153774"/>
        </c:manualLayout>
      </c:layout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0.55094</cdr:x>
      <cdr:y>0.92371</cdr:y>
    </cdr:from>
    <cdr:to>
      <cdr:x>0.99059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289698" y="5208616"/>
          <a:ext cx="4221126" cy="4301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dirty="0" smtClean="0"/>
        </a:p>
        <a:p xmlns:a="http://schemas.openxmlformats.org/drawingml/2006/main">
          <a:r>
            <a:rPr lang="en-US" dirty="0" smtClean="0"/>
            <a:t>Source:  New York State Department of Labor </a:t>
          </a:r>
          <a:endParaRPr lang="en-U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9BA5B-4665-4B44-AE36-06F17981237A}" type="datetimeFigureOut">
              <a:rPr lang="en-US" smtClean="0"/>
              <a:pPr/>
              <a:t>5/12/2014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51B3D8-1162-419A-BB26-F54890FAB6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27697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642A4-60C0-4D99-8CF7-E5A1BA2AB5E3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642A4-60C0-4D99-8CF7-E5A1BA2AB5E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8642A4-60C0-4D99-8CF7-E5A1BA2AB5E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51B3D8-1162-419A-BB26-F54890FAB6FE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51B3D8-1162-419A-BB26-F54890FAB6FE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898290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51B3D8-1162-419A-BB26-F54890FAB6FE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51B3D8-1162-419A-BB26-F54890FAB6FE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51B3D8-1162-419A-BB26-F54890FAB6FE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51B3D8-1162-419A-BB26-F54890FAB6FE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094CE-3A42-6F46-9620-A415DE6758C4}" type="datetimeFigureOut">
              <a:rPr lang="en-US" smtClean="0"/>
              <a:pPr/>
              <a:t>5/12/2014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82B13-F593-224D-BA00-C18C518B326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094CE-3A42-6F46-9620-A415DE6758C4}" type="datetimeFigureOut">
              <a:rPr lang="en-US" smtClean="0"/>
              <a:pPr/>
              <a:t>5/12/2014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82B13-F593-224D-BA00-C18C518B326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094CE-3A42-6F46-9620-A415DE6758C4}" type="datetimeFigureOut">
              <a:rPr lang="en-US" smtClean="0"/>
              <a:pPr/>
              <a:t>5/12/2014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82B13-F593-224D-BA00-C18C518B326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094CE-3A42-6F46-9620-A415DE6758C4}" type="datetimeFigureOut">
              <a:rPr lang="en-US" smtClean="0"/>
              <a:pPr/>
              <a:t>5/12/2014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82B13-F593-224D-BA00-C18C518B326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094CE-3A42-6F46-9620-A415DE6758C4}" type="datetimeFigureOut">
              <a:rPr lang="en-US" smtClean="0"/>
              <a:pPr/>
              <a:t>5/12/2014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82B13-F593-224D-BA00-C18C518B326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094CE-3A42-6F46-9620-A415DE6758C4}" type="datetimeFigureOut">
              <a:rPr lang="en-US" smtClean="0"/>
              <a:pPr/>
              <a:t>5/12/2014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82B13-F593-224D-BA00-C18C518B326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094CE-3A42-6F46-9620-A415DE6758C4}" type="datetimeFigureOut">
              <a:rPr lang="en-US" smtClean="0"/>
              <a:pPr/>
              <a:t>5/12/2014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82B13-F593-224D-BA00-C18C518B326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094CE-3A42-6F46-9620-A415DE6758C4}" type="datetimeFigureOut">
              <a:rPr lang="en-US" smtClean="0"/>
              <a:pPr/>
              <a:t>5/12/2014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82B13-F593-224D-BA00-C18C518B326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094CE-3A42-6F46-9620-A415DE6758C4}" type="datetimeFigureOut">
              <a:rPr lang="en-US" smtClean="0"/>
              <a:pPr/>
              <a:t>5/12/2014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82B13-F593-224D-BA00-C18C518B326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094CE-3A42-6F46-9620-A415DE6758C4}" type="datetimeFigureOut">
              <a:rPr lang="en-US" smtClean="0"/>
              <a:pPr/>
              <a:t>5/12/2014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82B13-F593-224D-BA00-C18C518B326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094CE-3A42-6F46-9620-A415DE6758C4}" type="datetimeFigureOut">
              <a:rPr lang="en-US" smtClean="0"/>
              <a:pPr/>
              <a:t>5/12/2014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82B13-F593-224D-BA00-C18C518B326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GreenTransitionSlide.png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7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AdvantageBlueGreenTransitionSlide.png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350" y="0"/>
            <a:ext cx="9167813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AdvantageBlueGreenTransitionSlide.png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350" y="0"/>
            <a:ext cx="9167813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094CE-3A42-6F46-9620-A415DE6758C4}" type="datetimeFigureOut">
              <a:rPr lang="en-US" smtClean="0"/>
              <a:pPr/>
              <a:t>5/12/2014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82B13-F593-224D-BA00-C18C518B326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3" r:id="rId13"/>
    <p:sldLayoutId id="2147483693" r:id="rId14"/>
  </p:sldLayoutIdLst>
  <p:transition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1.x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1543050" y="1400175"/>
            <a:ext cx="73533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5400" b="1" dirty="0" smtClean="0">
                <a:solidFill>
                  <a:schemeClr val="bg1"/>
                </a:solidFill>
              </a:rPr>
              <a:t>Bigger Problem - Solving: Engineering and Engineering Technology Majors</a:t>
            </a:r>
            <a:endParaRPr lang="en-US" sz="5400" b="1" dirty="0" smtClean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800100" y="2053087"/>
            <a:ext cx="8343899" cy="212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5400" b="1" dirty="0" smtClean="0">
                <a:solidFill>
                  <a:schemeClr val="bg1"/>
                </a:solidFill>
                <a:latin typeface="+mj-lt"/>
              </a:rPr>
              <a:t>	Engineering </a:t>
            </a:r>
          </a:p>
          <a:p>
            <a:r>
              <a:rPr lang="en-US" sz="5400" b="1" dirty="0" smtClean="0">
                <a:solidFill>
                  <a:schemeClr val="bg1"/>
                </a:solidFill>
                <a:latin typeface="AauxPro OT"/>
              </a:rPr>
              <a:t>         </a:t>
            </a:r>
            <a:r>
              <a:rPr lang="en-US" sz="5400" b="1" dirty="0" smtClean="0">
                <a:solidFill>
                  <a:schemeClr val="bg1"/>
                </a:solidFill>
                <a:latin typeface="+mj-lt"/>
              </a:rPr>
              <a:t>or</a:t>
            </a:r>
            <a:r>
              <a:rPr lang="en-US" sz="5400" b="1" dirty="0" smtClean="0">
                <a:solidFill>
                  <a:schemeClr val="bg1"/>
                </a:solidFill>
                <a:latin typeface="AauxPro OT"/>
              </a:rPr>
              <a:t> </a:t>
            </a:r>
          </a:p>
          <a:p>
            <a:r>
              <a:rPr lang="en-US" sz="5400" b="1" dirty="0" smtClean="0">
                <a:solidFill>
                  <a:schemeClr val="bg1"/>
                </a:solidFill>
              </a:rPr>
              <a:t>	Engineering Technology?</a:t>
            </a:r>
            <a:endParaRPr lang="en-US" sz="5400" b="1" dirty="0" smtClean="0">
              <a:solidFill>
                <a:schemeClr val="bg1"/>
              </a:solidFill>
              <a:latin typeface="AauxPro OT"/>
            </a:endParaRPr>
          </a:p>
          <a:p>
            <a:r>
              <a:rPr lang="en-US" sz="5400" b="1" dirty="0" smtClean="0">
                <a:solidFill>
                  <a:schemeClr val="bg1"/>
                </a:solidFill>
                <a:latin typeface="+mj-lt"/>
              </a:rPr>
              <a:t>	</a:t>
            </a:r>
          </a:p>
        </p:txBody>
      </p:sp>
      <p:pic>
        <p:nvPicPr>
          <p:cNvPr id="6" name="Picture 5" descr="white_bracket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150" y="2408238"/>
            <a:ext cx="471488" cy="156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438400"/>
            <a:ext cx="9144000" cy="12192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4400" b="1" dirty="0" smtClean="0">
              <a:solidFill>
                <a:srgbClr val="FFFF00"/>
              </a:solidFill>
              <a:latin typeface="AauxPro OT"/>
            </a:endParaRPr>
          </a:p>
          <a:p>
            <a:pPr algn="ctr"/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</a:rPr>
              <a:t>Engineering &amp; Engineering Technology Programs</a:t>
            </a:r>
          </a:p>
          <a:p>
            <a:pPr lvl="0" algn="ctr"/>
            <a:r>
              <a:rPr lang="en-US" sz="4100" b="1" dirty="0" smtClean="0">
                <a:solidFill>
                  <a:prstClr val="white"/>
                </a:solidFill>
                <a:latin typeface="AauxPro OT"/>
                <a:cs typeface="Arial" charset="0"/>
              </a:rPr>
              <a:t> </a:t>
            </a:r>
            <a:endParaRPr lang="en-US" sz="4100" b="1" dirty="0">
              <a:solidFill>
                <a:prstClr val="white"/>
              </a:solidFill>
              <a:latin typeface="AauxPro OT"/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875" y="361950"/>
            <a:ext cx="86677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University at Albany ● Buffalo State College ● Alfred State ● Adirondack ●Binghamton ● Cortland ● Canton ● Fredonia ● Morrisville ● Genesee ● Environmental Science and Forestry ● Corning ● New </a:t>
            </a:r>
            <a:r>
              <a:rPr lang="en-US" sz="2400" dirty="0" err="1" smtClean="0">
                <a:solidFill>
                  <a:schemeClr val="bg1"/>
                </a:solidFill>
              </a:rPr>
              <a:t>Paltz</a:t>
            </a:r>
            <a:r>
              <a:rPr lang="en-US" sz="2400" dirty="0" smtClean="0">
                <a:solidFill>
                  <a:schemeClr val="bg1"/>
                </a:solidFill>
              </a:rPr>
              <a:t> ● </a:t>
            </a:r>
            <a:r>
              <a:rPr lang="en-US" sz="2400" dirty="0" err="1" smtClean="0">
                <a:solidFill>
                  <a:schemeClr val="bg1"/>
                </a:solidFill>
              </a:rPr>
              <a:t>Dutchess</a:t>
            </a:r>
            <a:r>
              <a:rPr lang="en-US" sz="2400" dirty="0" smtClean="0">
                <a:solidFill>
                  <a:schemeClr val="bg1"/>
                </a:solidFill>
              </a:rPr>
              <a:t> ● Cobleskill ● Stony Brook ● Farmingdale ● Oneonta ● Mohawk Valley ● University at Buffalo ●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2875" y="3657600"/>
            <a:ext cx="815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Maritime ● Tompkins Cortland ● Plattsburgh ● Ulster ● Onondaga ● Erie ● Finger Lakes ● </a:t>
            </a:r>
            <a:r>
              <a:rPr lang="en-US" sz="2400" dirty="0" smtClean="0">
                <a:solidFill>
                  <a:schemeClr val="bg1"/>
                </a:solidFill>
              </a:rPr>
              <a:t>SUNYIT </a:t>
            </a:r>
            <a:r>
              <a:rPr lang="en-US" sz="2400" dirty="0" smtClean="0">
                <a:solidFill>
                  <a:schemeClr val="bg1"/>
                </a:solidFill>
              </a:rPr>
              <a:t>● Broome ● Hudson Valley ● Jamestown ● Oswego ● Jefferson ● Delhi ●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3850" y="4733925"/>
            <a:ext cx="63627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Orange ● Niagara ● Monroe ● Nassau ● Suffolk ● </a:t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Rockland ● Westchester ● Sullivan ●</a:t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Fulton-Montgomery ● Columbia-Greene ● Schenectady ● NYS College of Ceramics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945397"/>
            <a:ext cx="9377733" cy="59126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10" descr="SUNY_NEW_LOGO_W.eps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7650" y="65088"/>
            <a:ext cx="14763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ontent Placeholder 17"/>
          <p:cNvSpPr txBox="1">
            <a:spLocks/>
          </p:cNvSpPr>
          <p:nvPr/>
        </p:nvSpPr>
        <p:spPr>
          <a:xfrm>
            <a:off x="-74610" y="2775098"/>
            <a:ext cx="9143998" cy="3657272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4-year Engineering Program                 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	      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“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Engineer”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4-year Engineering Tech Program 		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   	“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Engineering Technologist”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2-year Engineering Tech Program   	   </a:t>
            </a:r>
            <a:r>
              <a:rPr lang="en-US" sz="2400" dirty="0" smtClean="0"/>
              <a:t>  	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“Engineering Technician”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 Placeholder 14"/>
          <p:cNvSpPr txBox="1">
            <a:spLocks/>
          </p:cNvSpPr>
          <p:nvPr/>
        </p:nvSpPr>
        <p:spPr>
          <a:xfrm>
            <a:off x="247650" y="2135336"/>
            <a:ext cx="4040188" cy="6397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i="0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Degree Earned</a:t>
            </a:r>
            <a:endParaRPr kumimoji="0" lang="en-US" sz="2800" i="0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 Placeholder 16"/>
          <p:cNvSpPr txBox="1">
            <a:spLocks/>
          </p:cNvSpPr>
          <p:nvPr/>
        </p:nvSpPr>
        <p:spPr>
          <a:xfrm>
            <a:off x="5513130" y="2135336"/>
            <a:ext cx="4041775" cy="6397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i="0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Career</a:t>
            </a:r>
            <a:endParaRPr kumimoji="0" lang="en-US" sz="2800" i="0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71961" y="1237784"/>
            <a:ext cx="62112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7030A0"/>
                </a:solidFill>
              </a:rPr>
              <a:t>Difference in Career Paths</a:t>
            </a:r>
            <a:endParaRPr lang="en-US" sz="3200" b="1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3734" y="580499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Accreditation </a:t>
            </a:r>
            <a:r>
              <a:rPr lang="en-US" i="1" dirty="0"/>
              <a:t>Board for Engineering and Technology (ABET)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4645025" y="3948223"/>
            <a:ext cx="526312" cy="180754"/>
          </a:xfrm>
          <a:prstGeom prst="rightArrow">
            <a:avLst/>
          </a:prstGeom>
          <a:solidFill>
            <a:srgbClr val="703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4662230" y="4781107"/>
            <a:ext cx="526312" cy="180754"/>
          </a:xfrm>
          <a:prstGeom prst="rightArrow">
            <a:avLst/>
          </a:prstGeom>
          <a:solidFill>
            <a:srgbClr val="703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4643882" y="3037367"/>
            <a:ext cx="526312" cy="180754"/>
          </a:xfrm>
          <a:prstGeom prst="rightArrow">
            <a:avLst/>
          </a:prstGeom>
          <a:solidFill>
            <a:srgbClr val="703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dvantageBlueGreenTransitionSlide.png"/>
          <p:cNvPicPr>
            <a:picLocks noChangeAspect="1"/>
          </p:cNvPicPr>
          <p:nvPr/>
        </p:nvPicPr>
        <p:blipFill>
          <a:blip r:embed="rId3" cstate="email"/>
          <a:srcRect b="87747"/>
          <a:stretch>
            <a:fillRect/>
          </a:stretch>
        </p:blipFill>
        <p:spPr bwMode="auto">
          <a:xfrm>
            <a:off x="-6350" y="0"/>
            <a:ext cx="9167813" cy="84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0" y="785813"/>
            <a:ext cx="9144000" cy="60721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accent1"/>
              </a:solidFill>
            </a:endParaRPr>
          </a:p>
        </p:txBody>
      </p:sp>
      <p:pic>
        <p:nvPicPr>
          <p:cNvPr id="3" name="Picture 10" descr="SUNY_NEW_LOGO_W.eps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7650" y="65088"/>
            <a:ext cx="14763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072231499"/>
              </p:ext>
            </p:extLst>
          </p:nvPr>
        </p:nvGraphicFramePr>
        <p:xfrm>
          <a:off x="-101010" y="1146450"/>
          <a:ext cx="960120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457200" y="842648"/>
            <a:ext cx="8229600" cy="5289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New York State and National Employment Prospects 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AdvantageBlueGreenTransitionSlide.pn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-6350" y="0"/>
            <a:ext cx="9167813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1"/>
          <p:cNvSpPr txBox="1">
            <a:spLocks/>
          </p:cNvSpPr>
          <p:nvPr/>
        </p:nvSpPr>
        <p:spPr bwMode="auto">
          <a:xfrm>
            <a:off x="800100" y="2664843"/>
            <a:ext cx="8343899" cy="107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5400" b="1" dirty="0" smtClean="0">
                <a:solidFill>
                  <a:schemeClr val="bg1"/>
                </a:solidFill>
                <a:latin typeface="+mj-lt"/>
              </a:rPr>
              <a:t>	Meet our Campuses</a:t>
            </a:r>
            <a:endParaRPr lang="en-US" sz="5400" b="1" dirty="0" smtClean="0">
              <a:solidFill>
                <a:schemeClr val="bg1"/>
              </a:solidFill>
              <a:latin typeface="AauxPro OT"/>
            </a:endParaRPr>
          </a:p>
          <a:p>
            <a:r>
              <a:rPr lang="en-US" sz="5400" b="1" dirty="0" smtClean="0">
                <a:solidFill>
                  <a:schemeClr val="bg1"/>
                </a:solidFill>
                <a:latin typeface="+mj-lt"/>
              </a:rPr>
              <a:t>	</a:t>
            </a:r>
          </a:p>
        </p:txBody>
      </p:sp>
      <p:pic>
        <p:nvPicPr>
          <p:cNvPr id="5" name="Picture 4" descr="white_bracket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150" y="2408238"/>
            <a:ext cx="471488" cy="156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 l="12445" r="12372"/>
          <a:stretch>
            <a:fillRect/>
          </a:stretch>
        </p:blipFill>
        <p:spPr bwMode="auto">
          <a:xfrm>
            <a:off x="0" y="0"/>
            <a:ext cx="9782175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729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12445" r="12592"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14101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12518" r="12372"/>
          <a:stretch>
            <a:fillRect/>
          </a:stretch>
        </p:blipFill>
        <p:spPr bwMode="auto">
          <a:xfrm>
            <a:off x="0" y="0"/>
            <a:ext cx="97726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6557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60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861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785813"/>
            <a:ext cx="9144000" cy="60721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accent1"/>
              </a:solidFill>
            </a:endParaRPr>
          </a:p>
        </p:txBody>
      </p:sp>
      <p:pic>
        <p:nvPicPr>
          <p:cNvPr id="3" name="Picture 10" descr="SUNY_NEW_LOGO_W.eps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7650" y="65088"/>
            <a:ext cx="14763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485774" y="785812"/>
            <a:ext cx="8096251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33CC33"/>
                </a:solidFill>
              </a:rPr>
              <a:t>SUNY OSWEGO </a:t>
            </a:r>
          </a:p>
          <a:p>
            <a:pPr algn="ctr"/>
            <a:r>
              <a:rPr lang="en-US" sz="3200" b="1" dirty="0" smtClean="0">
                <a:solidFill>
                  <a:srgbClr val="33CC33"/>
                </a:solidFill>
              </a:rPr>
              <a:t>Electrical and Computer Engineering (ECE), B.S. </a:t>
            </a:r>
          </a:p>
          <a:p>
            <a:endParaRPr lang="en-US" sz="1600" b="1" dirty="0" smtClean="0">
              <a:solidFill>
                <a:srgbClr val="33CC33"/>
              </a:solidFill>
            </a:endParaRPr>
          </a:p>
          <a:p>
            <a:pPr marL="347472" indent="-347472">
              <a:buClr>
                <a:srgbClr val="33CC33"/>
              </a:buClr>
              <a:buFont typeface="Arial" pitchFamily="34" charset="0"/>
              <a:buChar char="•"/>
            </a:pPr>
            <a:r>
              <a:rPr lang="en-US" sz="2400" dirty="0" smtClean="0"/>
              <a:t>Oswego’s newest major in an engineering field </a:t>
            </a:r>
          </a:p>
          <a:p>
            <a:pPr marL="347472" indent="-347472">
              <a:buClr>
                <a:srgbClr val="33CC33"/>
              </a:buClr>
              <a:buFont typeface="Arial" pitchFamily="34" charset="0"/>
              <a:buChar char="•"/>
            </a:pPr>
            <a:r>
              <a:rPr lang="en-US" sz="2400" dirty="0" smtClean="0"/>
              <a:t>State-of-the-art facilities and equipment </a:t>
            </a:r>
          </a:p>
          <a:p>
            <a:pPr marL="347472" indent="-347472">
              <a:buClr>
                <a:srgbClr val="33CC33"/>
              </a:buClr>
              <a:buFont typeface="Arial" pitchFamily="34" charset="0"/>
              <a:buChar char="•"/>
            </a:pPr>
            <a:r>
              <a:rPr lang="en-US" sz="2400" dirty="0" smtClean="0"/>
              <a:t>Teaching is conducted through combined lectures and laboratory experiments in specially designed studio classrooms </a:t>
            </a:r>
          </a:p>
          <a:p>
            <a:endParaRPr lang="en-US" sz="1600" dirty="0" smtClean="0"/>
          </a:p>
          <a:p>
            <a:r>
              <a:rPr lang="en-US" sz="2400" b="1" dirty="0" smtClean="0">
                <a:solidFill>
                  <a:srgbClr val="33CC33"/>
                </a:solidFill>
              </a:rPr>
              <a:t>Curriculum: </a:t>
            </a:r>
          </a:p>
          <a:p>
            <a:endParaRPr lang="en-US" sz="2400" b="1" dirty="0" smtClean="0">
              <a:solidFill>
                <a:srgbClr val="33CC33"/>
              </a:solidFill>
            </a:endParaRPr>
          </a:p>
          <a:p>
            <a:pPr marL="347472" indent="-347472">
              <a:buClr>
                <a:srgbClr val="33CC33"/>
              </a:buClr>
              <a:buFont typeface="Arial" pitchFamily="34" charset="0"/>
              <a:buChar char="•"/>
            </a:pPr>
            <a:r>
              <a:rPr lang="en-US" sz="2400" dirty="0" smtClean="0"/>
              <a:t>Prepares students for work in high demand concentration areas including </a:t>
            </a:r>
            <a:r>
              <a:rPr lang="en-US" sz="2400" b="1" dirty="0" smtClean="0"/>
              <a:t>robotics, embedded systems, biomedical instrumentation, modern energy systems </a:t>
            </a:r>
          </a:p>
          <a:p>
            <a:endParaRPr lang="en-US" sz="2000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8565" t="26823" r="8931" b="20703"/>
          <a:stretch>
            <a:fillRect/>
          </a:stretch>
        </p:blipFill>
        <p:spPr bwMode="auto">
          <a:xfrm>
            <a:off x="6775003" y="6072187"/>
            <a:ext cx="2197546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785813"/>
            <a:ext cx="9144000" cy="60721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accent1"/>
              </a:solidFill>
            </a:endParaRPr>
          </a:p>
        </p:txBody>
      </p:sp>
      <p:pic>
        <p:nvPicPr>
          <p:cNvPr id="3" name="Picture 10" descr="SUNY_NEW_LOGO_W.eps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7650" y="65088"/>
            <a:ext cx="14763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785812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409574" y="785812"/>
            <a:ext cx="8562975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33CC33"/>
                </a:solidFill>
              </a:rPr>
              <a:t>SUNY OSWEGO</a:t>
            </a:r>
          </a:p>
          <a:p>
            <a:pPr algn="ctr"/>
            <a:r>
              <a:rPr lang="en-US" sz="3200" b="1" dirty="0" smtClean="0">
                <a:solidFill>
                  <a:srgbClr val="33CC33"/>
                </a:solidFill>
              </a:rPr>
              <a:t> Software Engineering, B.S. </a:t>
            </a:r>
          </a:p>
          <a:p>
            <a:pPr algn="ctr"/>
            <a:endParaRPr lang="en-US" sz="1600" b="1" dirty="0" smtClean="0">
              <a:solidFill>
                <a:srgbClr val="33CC33"/>
              </a:solidFill>
            </a:endParaRPr>
          </a:p>
          <a:p>
            <a:pPr marL="347472" indent="-347472">
              <a:buClr>
                <a:srgbClr val="33CC33"/>
              </a:buClr>
              <a:buFont typeface="Arial" pitchFamily="34" charset="0"/>
              <a:buChar char="•"/>
            </a:pPr>
            <a:r>
              <a:rPr lang="en-US" sz="2200" dirty="0" smtClean="0"/>
              <a:t>First Software Engineering program in SUNY </a:t>
            </a:r>
          </a:p>
          <a:p>
            <a:pPr marL="347472" indent="-347472">
              <a:buClr>
                <a:srgbClr val="33CC33"/>
              </a:buClr>
              <a:buFont typeface="Arial" pitchFamily="34" charset="0"/>
              <a:buChar char="•"/>
            </a:pPr>
            <a:r>
              <a:rPr lang="en-US" sz="2200" dirty="0" smtClean="0"/>
              <a:t>Project-based curriculum</a:t>
            </a:r>
          </a:p>
          <a:p>
            <a:pPr marL="347472" indent="-347472">
              <a:buClr>
                <a:srgbClr val="33CC33"/>
              </a:buClr>
              <a:buFont typeface="Arial" pitchFamily="34" charset="0"/>
              <a:buChar char="•"/>
            </a:pPr>
            <a:r>
              <a:rPr lang="en-US" sz="2200" dirty="0" smtClean="0"/>
              <a:t>Faculty/student collaborations</a:t>
            </a:r>
          </a:p>
          <a:p>
            <a:pPr marL="347472" indent="-347472">
              <a:buClr>
                <a:srgbClr val="33CC33"/>
              </a:buClr>
              <a:buFont typeface="Arial" pitchFamily="34" charset="0"/>
              <a:buChar char="•"/>
            </a:pPr>
            <a:r>
              <a:rPr lang="en-US" sz="2200" dirty="0" smtClean="0"/>
              <a:t>Year-long capstone experience</a:t>
            </a:r>
          </a:p>
          <a:p>
            <a:pPr marL="347472" indent="-347472">
              <a:buClr>
                <a:srgbClr val="33CC33"/>
              </a:buClr>
              <a:buFont typeface="Arial" pitchFamily="34" charset="0"/>
              <a:buChar char="•"/>
            </a:pPr>
            <a:r>
              <a:rPr lang="en-US" sz="2200" dirty="0" smtClean="0"/>
              <a:t>Campus laboratory and instructional facilities support</a:t>
            </a:r>
            <a:br>
              <a:rPr lang="en-US" sz="2200" dirty="0" smtClean="0"/>
            </a:br>
            <a:endParaRPr lang="en-US" dirty="0" smtClean="0"/>
          </a:p>
          <a:p>
            <a:r>
              <a:rPr lang="en-US" sz="2200" b="1" dirty="0" smtClean="0">
                <a:solidFill>
                  <a:srgbClr val="33CC33"/>
                </a:solidFill>
              </a:rPr>
              <a:t>Curriculum: </a:t>
            </a:r>
            <a:br>
              <a:rPr lang="en-US" sz="2200" b="1" dirty="0" smtClean="0">
                <a:solidFill>
                  <a:srgbClr val="33CC33"/>
                </a:solidFill>
              </a:rPr>
            </a:br>
            <a:endParaRPr lang="en-US" b="1" dirty="0" smtClean="0">
              <a:solidFill>
                <a:srgbClr val="33CC33"/>
              </a:solidFill>
            </a:endParaRPr>
          </a:p>
          <a:p>
            <a:pPr marL="347472" indent="-347472">
              <a:buClr>
                <a:srgbClr val="33CC33"/>
              </a:buClr>
              <a:buFont typeface="Arial" pitchFamily="34" charset="0"/>
              <a:buChar char="•"/>
            </a:pPr>
            <a:r>
              <a:rPr lang="en-US" sz="2200" dirty="0" smtClean="0"/>
              <a:t>Systems-oriented course offers with embedded knowledge areas: </a:t>
            </a:r>
            <a:r>
              <a:rPr lang="en-US" sz="2200" b="1" dirty="0" smtClean="0"/>
              <a:t>design, construction, testing, maintenance, configuration management, engineering management, engineering process, tools, software quality assurance </a:t>
            </a:r>
            <a:endParaRPr lang="en-US" sz="2200" i="1" dirty="0" smtClean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/>
          <a:srcRect l="8565" t="26823" r="8931" b="20703"/>
          <a:stretch>
            <a:fillRect/>
          </a:stretch>
        </p:blipFill>
        <p:spPr bwMode="auto">
          <a:xfrm>
            <a:off x="6775003" y="6072187"/>
            <a:ext cx="2197546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9985" t="13151" r="20205" b="6250"/>
          <a:stretch>
            <a:fillRect/>
          </a:stretch>
        </p:blipFill>
        <p:spPr bwMode="auto">
          <a:xfrm>
            <a:off x="-1" y="3943"/>
            <a:ext cx="9134475" cy="6920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19985" t="12760" r="20059" b="6250"/>
          <a:stretch>
            <a:fillRect/>
          </a:stretch>
        </p:blipFill>
        <p:spPr bwMode="auto">
          <a:xfrm>
            <a:off x="0" y="-19852"/>
            <a:ext cx="9144000" cy="6944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dvantageBlueGreenTransitionSlide.png"/>
          <p:cNvPicPr>
            <a:picLocks noChangeAspect="1"/>
          </p:cNvPicPr>
          <p:nvPr/>
        </p:nvPicPr>
        <p:blipFill>
          <a:blip r:embed="rId3" cstate="email"/>
          <a:srcRect b="87747"/>
          <a:stretch>
            <a:fillRect/>
          </a:stretch>
        </p:blipFill>
        <p:spPr bwMode="auto">
          <a:xfrm>
            <a:off x="-6350" y="0"/>
            <a:ext cx="9167813" cy="84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0" y="785813"/>
            <a:ext cx="9144000" cy="60721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accent1"/>
              </a:solidFill>
            </a:endParaRPr>
          </a:p>
        </p:txBody>
      </p:sp>
      <p:pic>
        <p:nvPicPr>
          <p:cNvPr id="3" name="Picture 10" descr="SUNY_NEW_LOGO_W.eps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7650" y="65088"/>
            <a:ext cx="14763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785812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0" y="785813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7030A0"/>
                </a:solidFill>
              </a:rPr>
              <a:t>Questions</a:t>
            </a:r>
            <a:endParaRPr lang="en-US" sz="3200" b="1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0100" y="1155145"/>
            <a:ext cx="7296150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2400" dirty="0" smtClean="0"/>
              <a:t>What three pieces of advice would you give to a high school sophomore/junior interested in engineering?</a:t>
            </a:r>
          </a:p>
          <a:p>
            <a:endParaRPr lang="en-US" sz="2400" dirty="0" smtClean="0"/>
          </a:p>
          <a:p>
            <a:r>
              <a:rPr lang="en-US" sz="2400" dirty="0" smtClean="0"/>
              <a:t>What related programs of study do you offer for students who change their engineering/engineering technology career path?</a:t>
            </a:r>
          </a:p>
          <a:p>
            <a:endParaRPr lang="en-US" sz="2400" dirty="0" smtClean="0"/>
          </a:p>
          <a:p>
            <a:r>
              <a:rPr lang="en-US" sz="2400" dirty="0" smtClean="0"/>
              <a:t>What three pieces of advice would you offer to a transfer student interested in engineering/engineering technology? </a:t>
            </a:r>
          </a:p>
          <a:p>
            <a:endParaRPr lang="en-US" sz="2400" dirty="0" smtClean="0"/>
          </a:p>
          <a:p>
            <a:r>
              <a:rPr lang="en-US" sz="2400" dirty="0" smtClean="0"/>
              <a:t>What engineering-related clubs and activities exist at your campus?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8805</TotalTime>
  <Words>319</Words>
  <Application>Microsoft Office PowerPoint</Application>
  <PresentationFormat>On-screen Show (4:3)</PresentationFormat>
  <Paragraphs>74</Paragraphs>
  <Slides>16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LPK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lpkuser</dc:creator>
  <cp:lastModifiedBy>perrilch</cp:lastModifiedBy>
  <cp:revision>383</cp:revision>
  <dcterms:created xsi:type="dcterms:W3CDTF">2010-08-30T20:00:37Z</dcterms:created>
  <dcterms:modified xsi:type="dcterms:W3CDTF">2014-05-12T20:30:08Z</dcterms:modified>
</cp:coreProperties>
</file>