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0" r:id="rId2"/>
    <p:sldId id="271" r:id="rId3"/>
    <p:sldId id="273" r:id="rId4"/>
    <p:sldId id="300" r:id="rId5"/>
    <p:sldId id="301" r:id="rId6"/>
    <p:sldId id="289" r:id="rId7"/>
    <p:sldId id="277" r:id="rId8"/>
    <p:sldId id="299" r:id="rId9"/>
    <p:sldId id="293" r:id="rId10"/>
    <p:sldId id="292" r:id="rId11"/>
    <p:sldId id="294" r:id="rId12"/>
    <p:sldId id="267" r:id="rId13"/>
    <p:sldId id="296" r:id="rId14"/>
    <p:sldId id="302" r:id="rId15"/>
    <p:sldId id="297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ED6"/>
    <a:srgbClr val="00602B"/>
    <a:srgbClr val="0046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41" y="-6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75FB1-6207-4872-B4AD-0F871F5188CD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BE089-6003-4495-A095-DFD4CA0E6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3E8D-4484-422B-8B21-F4E505BC905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2F7E2-A097-4D7A-A830-0286737230B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0556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3E8D-4484-422B-8B21-F4E505BC905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3E8D-4484-422B-8B21-F4E505BC905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3E8D-4484-422B-8B21-F4E505BC905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3E8D-4484-422B-8B21-F4E505BC905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3E8D-4484-422B-8B21-F4E505BC905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3E8D-4484-422B-8B21-F4E505BC905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2F7E2-A097-4D7A-A830-0286737230B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0556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4C3E8D-4484-422B-8B21-F4E505BC905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A824E-3581-4F15-9B06-A91358698C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75B63-5C11-4B58-B268-E80BF87761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uny.edu/smarttrack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6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donia.edu/" TargetMode="External"/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10" Type="http://schemas.openxmlformats.org/officeDocument/2006/relationships/image" Target="../media/image38.jpeg"/><Relationship Id="rId4" Type="http://schemas.openxmlformats.org/officeDocument/2006/relationships/image" Target="../media/image8.png"/><Relationship Id="rId9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www.suny.edu/smarttrac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jpeg"/><Relationship Id="rId3" Type="http://schemas.openxmlformats.org/officeDocument/2006/relationships/image" Target="../media/image6.png"/><Relationship Id="rId21" Type="http://schemas.openxmlformats.org/officeDocument/2006/relationships/image" Target="../media/image57.jpe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10" Type="http://schemas.openxmlformats.org/officeDocument/2006/relationships/image" Target="../media/image30.png"/><Relationship Id="rId4" Type="http://schemas.openxmlformats.org/officeDocument/2006/relationships/image" Target="../media/image8.png"/><Relationship Id="rId9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Y_Blue_Bar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pic>
        <p:nvPicPr>
          <p:cNvPr id="3" name="Picture 2" descr="SUNY_small_logo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1" cy="720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0" y="4876800"/>
            <a:ext cx="5521869" cy="120032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William Cavin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SUNY Smart Track Program Coordinator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SUNY System Administration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UNY_photo_right_column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20" y="-1"/>
            <a:ext cx="9144000" cy="6858001"/>
          </a:xfrm>
          <a:prstGeom prst="rect">
            <a:avLst/>
          </a:prstGeom>
        </p:spPr>
      </p:pic>
      <p:pic>
        <p:nvPicPr>
          <p:cNvPr id="16" name="Picture 15" descr="SUNY_Blue_Bar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52411" cy="6858001"/>
          </a:xfrm>
          <a:prstGeom prst="rect">
            <a:avLst/>
          </a:prstGeom>
        </p:spPr>
      </p:pic>
      <p:pic>
        <p:nvPicPr>
          <p:cNvPr id="19" name="Picture 18" descr="SUNY_small_logo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820" y="1"/>
            <a:ext cx="9144000" cy="697146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9600" y="2209800"/>
            <a:ext cx="5486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800" dirty="0" smtClean="0">
                <a:latin typeface="AauxPro OT"/>
                <a:ea typeface="Arial Unicode MS" pitchFamily="34" charset="-128"/>
                <a:cs typeface="Arial Unicode MS" pitchFamily="34" charset="-128"/>
              </a:rPr>
              <a:t>An innovative and transparent system wide approach to promote awareness and understanding regarding college costs, college financing options and responsible student loan borrowing.</a:t>
            </a:r>
            <a:endParaRPr lang="en-US" sz="2800" dirty="0">
              <a:latin typeface="AauxPro O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24200" y="381000"/>
            <a:ext cx="38212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auxPro OT"/>
              </a:rPr>
              <a:t>SUNY </a:t>
            </a:r>
            <a:r>
              <a:rPr lang="en-US" sz="3200" b="1" dirty="0" smtClean="0">
                <a:solidFill>
                  <a:schemeClr val="bg1"/>
                </a:solidFill>
              </a:rPr>
              <a:t>Smart Track™ </a:t>
            </a:r>
            <a:endParaRPr lang="en-US" sz="3200" b="1" dirty="0">
              <a:solidFill>
                <a:schemeClr val="bg1"/>
              </a:solidFill>
              <a:latin typeface="AauxPro O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1"/>
            <a:ext cx="9144000" cy="144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28600" y="152400"/>
            <a:ext cx="495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+mj-lt"/>
              </a:rPr>
              <a:t>What is SUNY 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  <a:latin typeface="+mj-lt"/>
              </a:rPr>
              <a:t>Smart Track?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5486401"/>
            <a:ext cx="5486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hlinkClick r:id="rId6"/>
              </a:rPr>
              <a:t>www.suny.edu/smarttrack</a:t>
            </a:r>
            <a:endParaRPr lang="en-US" sz="3200" b="1" dirty="0" smtClean="0">
              <a:solidFill>
                <a:schemeClr val="bg1"/>
              </a:solidFill>
            </a:endParaRPr>
          </a:p>
          <a:p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NY_Blue_ba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8" name="Picture 7" descr="SUNY_trans_circ_small_top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165"/>
            <a:ext cx="9144001" cy="6858000"/>
          </a:xfrm>
          <a:prstGeom prst="rect">
            <a:avLst/>
          </a:prstGeom>
        </p:spPr>
      </p:pic>
      <p:pic>
        <p:nvPicPr>
          <p:cNvPr id="9" name="Picture 8" descr="SUNY_logo_bottom_right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2367"/>
            <a:ext cx="9144000" cy="6858001"/>
          </a:xfrm>
          <a:prstGeom prst="rect">
            <a:avLst/>
          </a:prstGeom>
        </p:spPr>
      </p:pic>
      <p:pic>
        <p:nvPicPr>
          <p:cNvPr id="10" name="Picture 9" descr="SUNY_small_logo-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6935" y="2367"/>
            <a:ext cx="9144000" cy="6858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auxPro OT"/>
              </a:rPr>
              <a:t>SUNY Approach</a:t>
            </a:r>
            <a:endParaRPr lang="en-US" sz="3600" b="1" dirty="0">
              <a:solidFill>
                <a:schemeClr val="bg1"/>
              </a:solidFill>
              <a:latin typeface="AauxPro OT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SzPct val="100000"/>
              <a:buNone/>
            </a:pPr>
            <a:r>
              <a:rPr lang="en-US" dirty="0" smtClean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endParaRPr lang="en-US" dirty="0" smtClean="0">
              <a:latin typeface="AauxPro OT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SzPct val="100000"/>
            </a:pPr>
            <a:endParaRPr lang="en-US" sz="3200" dirty="0" smtClean="0">
              <a:solidFill>
                <a:schemeClr val="tx1"/>
              </a:solidFill>
              <a:latin typeface="AauxPro O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1752600"/>
            <a:ext cx="844126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auxPro OT"/>
              </a:rPr>
              <a:t> </a:t>
            </a:r>
            <a:r>
              <a:rPr lang="en-US" sz="2800" b="1" dirty="0" smtClean="0">
                <a:latin typeface="AauxPro OT"/>
              </a:rPr>
              <a:t>SUNY Smart Track Award Letter</a:t>
            </a:r>
            <a:br>
              <a:rPr lang="en-US" sz="2800" b="1" dirty="0" smtClean="0">
                <a:latin typeface="AauxPro OT"/>
              </a:rPr>
            </a:br>
            <a:endParaRPr lang="en-US" sz="2800" b="1" dirty="0" smtClean="0">
              <a:latin typeface="AauxPro OT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atin typeface="AauxPro OT"/>
              </a:rPr>
              <a:t> SUNY Smart Track NSLDS Email Pilot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AauxPro OT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atin typeface="AauxPro OT"/>
              </a:rPr>
              <a:t> SUNY Smart Track Financial Literacy Website</a:t>
            </a:r>
            <a:r>
              <a:rPr lang="en-US" sz="2800" dirty="0" smtClean="0">
                <a:latin typeface="AauxPro OT"/>
              </a:rPr>
              <a:t/>
            </a:r>
            <a:br>
              <a:rPr lang="en-US" sz="2800" dirty="0" smtClean="0">
                <a:latin typeface="AauxPro OT"/>
              </a:rPr>
            </a:br>
            <a:r>
              <a:rPr lang="en-US" sz="2800" dirty="0" smtClean="0">
                <a:latin typeface="AauxPro OT"/>
              </a:rPr>
              <a:t/>
            </a:r>
            <a:br>
              <a:rPr lang="en-US" sz="2800" dirty="0" smtClean="0">
                <a:latin typeface="AauxPro OT"/>
              </a:rPr>
            </a:br>
            <a:r>
              <a:rPr lang="en-US" sz="2800" dirty="0" smtClean="0">
                <a:latin typeface="AauxPro OT"/>
              </a:rPr>
              <a:t/>
            </a:r>
            <a:br>
              <a:rPr lang="en-US" sz="2800" dirty="0" smtClean="0">
                <a:latin typeface="AauxPro OT"/>
              </a:rPr>
            </a:br>
            <a:endParaRPr lang="en-US" sz="2800" dirty="0" smtClean="0">
              <a:latin typeface="AauxPro O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"/>
            <a:ext cx="9144000" cy="160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04800" y="304800"/>
            <a:ext cx="4898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j-lt"/>
              </a:rPr>
              <a:t>Smart Track Initiatives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5058" name="Picture 2" descr="http://www.suny.edu/media/suny/content-assets/documents/news/march-2013/SUNY-Delhi_SandyRelief-springbreak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4419600"/>
            <a:ext cx="3318017" cy="2209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160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228601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228600"/>
            <a:ext cx="5486400" cy="1112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Smart Track Award Letter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l="33271" t="13289" r="32051" b="2964"/>
          <a:stretch>
            <a:fillRect/>
          </a:stretch>
        </p:blipFill>
        <p:spPr bwMode="auto">
          <a:xfrm>
            <a:off x="0" y="1600200"/>
            <a:ext cx="19050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 l="18125" t="20172" r="50000" b="8700"/>
          <a:stretch>
            <a:fillRect/>
          </a:stretch>
        </p:blipFill>
        <p:spPr bwMode="auto">
          <a:xfrm>
            <a:off x="0" y="2514600"/>
            <a:ext cx="1828800" cy="22232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/>
          <a:srcRect l="18125" t="9847" r="45625" b="5258"/>
          <a:stretch>
            <a:fillRect/>
          </a:stretch>
        </p:blipFill>
        <p:spPr bwMode="auto">
          <a:xfrm>
            <a:off x="5562600" y="1600200"/>
            <a:ext cx="1981200" cy="22316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 l="26281" t="15625" r="39458" b="6250"/>
          <a:stretch>
            <a:fillRect/>
          </a:stretch>
        </p:blipFill>
        <p:spPr bwMode="auto">
          <a:xfrm>
            <a:off x="1828800" y="2209800"/>
            <a:ext cx="1828800" cy="23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 l="26281" t="14062" r="39458" b="7813"/>
          <a:stretch>
            <a:fillRect/>
          </a:stretch>
        </p:blipFill>
        <p:spPr bwMode="auto">
          <a:xfrm>
            <a:off x="1905000" y="1600200"/>
            <a:ext cx="1828800" cy="23446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 l="5197" t="26563" r="72840" b="21875"/>
          <a:stretch>
            <a:fillRect/>
          </a:stretch>
        </p:blipFill>
        <p:spPr bwMode="auto">
          <a:xfrm>
            <a:off x="7239000" y="1600200"/>
            <a:ext cx="1905000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 cstate="print"/>
          <a:srcRect l="32500" t="12620" r="31875" b="9369"/>
          <a:stretch>
            <a:fillRect/>
          </a:stretch>
        </p:blipFill>
        <p:spPr bwMode="auto">
          <a:xfrm>
            <a:off x="3733800" y="1600200"/>
            <a:ext cx="1828800" cy="21747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1" cstate="print"/>
          <a:srcRect l="32500" t="25908" r="43125" b="19025"/>
          <a:stretch>
            <a:fillRect/>
          </a:stretch>
        </p:blipFill>
        <p:spPr bwMode="auto">
          <a:xfrm>
            <a:off x="7315200" y="2286000"/>
            <a:ext cx="1828800" cy="22508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accent1">
              <a:alpha val="93000"/>
            </a:schemeClr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All SUNY University Centers, State Ops and Community Colleges use the SUNY Smart Track Award Letter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25" name="Picture 24"/>
          <p:cNvPicPr/>
          <p:nvPr/>
        </p:nvPicPr>
        <p:blipFill>
          <a:blip r:embed="rId12" cstate="print"/>
          <a:srcRect l="28697" t="14165" r="39484" b="9313"/>
          <a:stretch>
            <a:fillRect/>
          </a:stretch>
        </p:blipFill>
        <p:spPr bwMode="auto">
          <a:xfrm>
            <a:off x="2057400" y="3733800"/>
            <a:ext cx="2011680" cy="2560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 cstate="print"/>
          <a:srcRect l="27478" t="17303" r="40090" b="5858"/>
          <a:stretch>
            <a:fillRect/>
          </a:stretch>
        </p:blipFill>
        <p:spPr bwMode="auto">
          <a:xfrm>
            <a:off x="3657600" y="3429000"/>
            <a:ext cx="1828800" cy="238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 l="33750" t="13289" r="31875" b="9847"/>
          <a:stretch>
            <a:fillRect/>
          </a:stretch>
        </p:blipFill>
        <p:spPr bwMode="auto">
          <a:xfrm>
            <a:off x="5105400" y="2819400"/>
            <a:ext cx="1828800" cy="22278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5" cstate="print"/>
          <a:srcRect l="26250" t="12141" r="37500" b="4111"/>
          <a:stretch>
            <a:fillRect/>
          </a:stretch>
        </p:blipFill>
        <p:spPr bwMode="auto">
          <a:xfrm>
            <a:off x="6096000" y="2667000"/>
            <a:ext cx="2011680" cy="25319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6" cstate="print"/>
          <a:srcRect l="32430" t="14063" r="33309" b="9375"/>
          <a:stretch>
            <a:fillRect/>
          </a:stretch>
        </p:blipFill>
        <p:spPr bwMode="auto">
          <a:xfrm>
            <a:off x="7239000" y="4464539"/>
            <a:ext cx="1905000" cy="23934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2133600" y="3962400"/>
            <a:ext cx="609600" cy="76200"/>
          </a:xfrm>
          <a:prstGeom prst="rect">
            <a:avLst/>
          </a:prstGeom>
          <a:solidFill>
            <a:srgbClr val="004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52400" y="4800600"/>
            <a:ext cx="609600" cy="76200"/>
          </a:xfrm>
          <a:prstGeom prst="rect">
            <a:avLst/>
          </a:prstGeom>
          <a:solidFill>
            <a:srgbClr val="004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467600" y="2590800"/>
            <a:ext cx="609600" cy="76200"/>
          </a:xfrm>
          <a:prstGeom prst="rect">
            <a:avLst/>
          </a:prstGeom>
          <a:solidFill>
            <a:srgbClr val="004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886200" y="2819400"/>
            <a:ext cx="6096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391400" y="4800600"/>
            <a:ext cx="609600" cy="76200"/>
          </a:xfrm>
          <a:prstGeom prst="rect">
            <a:avLst/>
          </a:prstGeom>
          <a:solidFill>
            <a:srgbClr val="004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733800" y="3733800"/>
            <a:ext cx="609600" cy="76200"/>
          </a:xfrm>
          <a:prstGeom prst="rect">
            <a:avLst/>
          </a:prstGeom>
          <a:solidFill>
            <a:srgbClr val="004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248400" y="2971800"/>
            <a:ext cx="609600" cy="76200"/>
          </a:xfrm>
          <a:prstGeom prst="rect">
            <a:avLst/>
          </a:prstGeom>
          <a:solidFill>
            <a:srgbClr val="0C2E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7" cstate="print"/>
          <a:srcRect l="27500" t="13767" r="38125" b="5927"/>
          <a:stretch>
            <a:fillRect/>
          </a:stretch>
        </p:blipFill>
        <p:spPr bwMode="auto">
          <a:xfrm>
            <a:off x="1828800" y="1905000"/>
            <a:ext cx="1828800" cy="23275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8" cstate="print"/>
          <a:srcRect l="27159" t="15625" r="40336" b="9375"/>
          <a:stretch>
            <a:fillRect/>
          </a:stretch>
        </p:blipFill>
        <p:spPr bwMode="auto">
          <a:xfrm>
            <a:off x="1752600" y="2286000"/>
            <a:ext cx="1905000" cy="24713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" name="Rectangle 34"/>
          <p:cNvSpPr/>
          <p:nvPr/>
        </p:nvSpPr>
        <p:spPr>
          <a:xfrm>
            <a:off x="1219200" y="5334000"/>
            <a:ext cx="685800" cy="76200"/>
          </a:xfrm>
          <a:prstGeom prst="rect">
            <a:avLst/>
          </a:prstGeom>
          <a:solidFill>
            <a:srgbClr val="004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9" cstate="print"/>
          <a:srcRect l="26354" t="14063" r="39458" b="7812"/>
          <a:stretch>
            <a:fillRect/>
          </a:stretch>
        </p:blipFill>
        <p:spPr bwMode="auto">
          <a:xfrm>
            <a:off x="914400" y="3048000"/>
            <a:ext cx="1828800" cy="23496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0" cstate="print"/>
          <a:srcRect l="26281" t="14063" r="39458" b="7812"/>
          <a:stretch>
            <a:fillRect/>
          </a:stretch>
        </p:blipFill>
        <p:spPr bwMode="auto">
          <a:xfrm>
            <a:off x="0" y="4513385"/>
            <a:ext cx="1828800" cy="23446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3" name="Group 24"/>
          <p:cNvGrpSpPr/>
          <p:nvPr/>
        </p:nvGrpSpPr>
        <p:grpSpPr>
          <a:xfrm>
            <a:off x="3581400" y="4517136"/>
            <a:ext cx="1828800" cy="2340864"/>
            <a:chOff x="4800600" y="3886200"/>
            <a:chExt cx="1828800" cy="2340864"/>
          </a:xfrm>
        </p:grpSpPr>
        <p:pic>
          <p:nvPicPr>
            <p:cNvPr id="23" name="Picture 22"/>
            <p:cNvPicPr/>
            <p:nvPr/>
          </p:nvPicPr>
          <p:blipFill>
            <a:blip r:embed="rId21" cstate="print"/>
            <a:srcRect l="26527" t="14449" r="39286" b="7985"/>
            <a:stretch>
              <a:fillRect/>
            </a:stretch>
          </p:blipFill>
          <p:spPr bwMode="auto">
            <a:xfrm>
              <a:off x="4800600" y="3886200"/>
              <a:ext cx="1828800" cy="23408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4" name="Rectangle 23"/>
            <p:cNvSpPr/>
            <p:nvPr/>
          </p:nvSpPr>
          <p:spPr>
            <a:xfrm>
              <a:off x="4953000" y="4191000"/>
              <a:ext cx="457200" cy="76200"/>
            </a:xfrm>
            <a:prstGeom prst="rect">
              <a:avLst/>
            </a:prstGeom>
            <a:solidFill>
              <a:srgbClr val="00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2" cstate="print"/>
          <a:srcRect l="6250" t="13289" r="56875" b="4111"/>
          <a:stretch>
            <a:fillRect/>
          </a:stretch>
        </p:blipFill>
        <p:spPr bwMode="auto">
          <a:xfrm>
            <a:off x="1828800" y="4626244"/>
            <a:ext cx="1828800" cy="22317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3" cstate="print"/>
          <a:srcRect l="32500" t="12447" r="31250" b="9132"/>
          <a:stretch>
            <a:fillRect/>
          </a:stretch>
        </p:blipFill>
        <p:spPr bwMode="auto">
          <a:xfrm>
            <a:off x="5410200" y="4495800"/>
            <a:ext cx="182880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4" cstate="print"/>
          <a:srcRect l="32430" t="15625" r="34260" b="10743"/>
          <a:stretch>
            <a:fillRect/>
          </a:stretch>
        </p:blipFill>
        <p:spPr bwMode="auto">
          <a:xfrm>
            <a:off x="4724400" y="4876801"/>
            <a:ext cx="1524000" cy="18941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" name="Picture 25"/>
          <p:cNvPicPr/>
          <p:nvPr/>
        </p:nvPicPr>
        <p:blipFill>
          <a:blip r:embed="rId25" cstate="print"/>
          <a:srcRect l="27824" t="15144" r="38167" b="3655"/>
          <a:stretch>
            <a:fillRect/>
          </a:stretch>
        </p:blipFill>
        <p:spPr bwMode="auto">
          <a:xfrm>
            <a:off x="1143000" y="5105400"/>
            <a:ext cx="15240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NY_Blue_ba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8" name="Picture 7" descr="SUNY_trans_circ_small_top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165"/>
            <a:ext cx="9144001" cy="6858000"/>
          </a:xfrm>
          <a:prstGeom prst="rect">
            <a:avLst/>
          </a:prstGeom>
        </p:spPr>
      </p:pic>
      <p:pic>
        <p:nvPicPr>
          <p:cNvPr id="9" name="Picture 8" descr="SUNY_logo_bottom_right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2367"/>
            <a:ext cx="9144000" cy="6858001"/>
          </a:xfrm>
          <a:prstGeom prst="rect">
            <a:avLst/>
          </a:prstGeom>
        </p:spPr>
      </p:pic>
      <p:pic>
        <p:nvPicPr>
          <p:cNvPr id="10" name="Picture 9" descr="SUNY_small_logo-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6935" y="2367"/>
            <a:ext cx="9144000" cy="6858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auxPro OT"/>
              </a:rPr>
              <a:t>SUNY Approach</a:t>
            </a:r>
            <a:endParaRPr lang="en-US" sz="3600" b="1" dirty="0">
              <a:solidFill>
                <a:schemeClr val="bg1"/>
              </a:solidFill>
              <a:latin typeface="AauxPro OT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SzPct val="100000"/>
              <a:buNone/>
            </a:pPr>
            <a:r>
              <a:rPr lang="en-US" dirty="0" smtClean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endParaRPr lang="en-US" dirty="0" smtClean="0">
              <a:latin typeface="AauxPro OT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SzPct val="100000"/>
            </a:pPr>
            <a:endParaRPr lang="en-US" sz="3200" dirty="0" smtClean="0">
              <a:solidFill>
                <a:schemeClr val="tx1"/>
              </a:solidFill>
              <a:latin typeface="AauxPro O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"/>
            <a:ext cx="9144000" cy="160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04800" y="152400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j-lt"/>
              </a:rPr>
              <a:t>Smart Track NSLDS </a:t>
            </a:r>
            <a:br>
              <a:rPr lang="en-US" sz="4000" dirty="0" smtClean="0">
                <a:solidFill>
                  <a:schemeClr val="bg1"/>
                </a:solidFill>
                <a:latin typeface="+mj-lt"/>
              </a:rPr>
            </a:br>
            <a:r>
              <a:rPr lang="en-US" sz="4000" dirty="0" smtClean="0">
                <a:solidFill>
                  <a:schemeClr val="bg1"/>
                </a:solidFill>
                <a:latin typeface="+mj-lt"/>
              </a:rPr>
              <a:t>Email Pilot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 l="23180" t="27367" r="24375" b="2964"/>
          <a:stretch>
            <a:fillRect/>
          </a:stretch>
        </p:blipFill>
        <p:spPr bwMode="auto">
          <a:xfrm>
            <a:off x="3276600" y="1905000"/>
            <a:ext cx="5516880" cy="399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28600" y="2057400"/>
            <a:ext cx="2070182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Pilot schools: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1400" b="1" dirty="0" smtClean="0"/>
              <a:t>SUNY Fredonia </a:t>
            </a:r>
          </a:p>
          <a:p>
            <a:pPr lvl="1">
              <a:buFont typeface="Arial" pitchFamily="34" charset="0"/>
              <a:buChar char="•"/>
            </a:pPr>
            <a:r>
              <a:rPr lang="en-US" sz="1400" b="1" dirty="0" smtClean="0"/>
              <a:t>  Niagara CCC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Scheduled emails</a:t>
            </a:r>
            <a:br>
              <a:rPr lang="en-US" dirty="0" smtClean="0"/>
            </a:br>
            <a:r>
              <a:rPr lang="en-US" dirty="0" smtClean="0"/>
              <a:t>   during school year</a:t>
            </a:r>
            <a:br>
              <a:rPr lang="en-US" dirty="0" smtClean="0"/>
            </a:b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NSLDS First-time</a:t>
            </a:r>
            <a:br>
              <a:rPr lang="en-US" dirty="0" smtClean="0"/>
            </a:br>
            <a:r>
              <a:rPr lang="en-US" dirty="0" smtClean="0"/>
              <a:t>   borrowers</a:t>
            </a:r>
            <a:br>
              <a:rPr lang="en-US" dirty="0" smtClean="0"/>
            </a:b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Embedded Links</a:t>
            </a:r>
            <a:br>
              <a:rPr lang="en-US" dirty="0" smtClean="0"/>
            </a:br>
            <a:r>
              <a:rPr lang="en-US" dirty="0" smtClean="0"/>
              <a:t>   in messages</a:t>
            </a:r>
          </a:p>
          <a:p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209800" y="3124200"/>
            <a:ext cx="990600" cy="152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Y_Blue_Bar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pic>
        <p:nvPicPr>
          <p:cNvPr id="3" name="Picture 2" descr="SUNY_small_logo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1433"/>
            <a:ext cx="9144001" cy="720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057400" y="381000"/>
            <a:ext cx="6794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SUNY Smart Track </a:t>
            </a:r>
          </a:p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Financial Literacy Website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NY_Blue_ba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8" name="Picture 7" descr="SUNY_trans_circ_small_top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165"/>
            <a:ext cx="9144001" cy="6858000"/>
          </a:xfrm>
          <a:prstGeom prst="rect">
            <a:avLst/>
          </a:prstGeom>
        </p:spPr>
      </p:pic>
      <p:pic>
        <p:nvPicPr>
          <p:cNvPr id="9" name="Picture 8" descr="SUNY_logo_bottom_right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2367"/>
            <a:ext cx="9144000" cy="6858001"/>
          </a:xfrm>
          <a:prstGeom prst="rect">
            <a:avLst/>
          </a:prstGeom>
        </p:spPr>
      </p:pic>
      <p:pic>
        <p:nvPicPr>
          <p:cNvPr id="10" name="Picture 9" descr="SUNY_small_logo-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auxPro OT"/>
              </a:rPr>
              <a:t>SUNY Knows…</a:t>
            </a:r>
            <a:endParaRPr lang="en-US" sz="3600" b="1" dirty="0">
              <a:solidFill>
                <a:schemeClr val="bg1"/>
              </a:solidFill>
              <a:latin typeface="AauxPro O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1752600"/>
            <a:ext cx="8610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The National Endowment for Financial Education (NEFE) High School Financial Planning Program (HSFPP)</a:t>
            </a:r>
            <a:br>
              <a:rPr lang="en-US" sz="2000" b="1" dirty="0" smtClean="0"/>
            </a:br>
            <a:endParaRPr lang="en-US" sz="2000" b="1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From a </a:t>
            </a:r>
            <a:r>
              <a:rPr lang="en-US" sz="2000" b="1" dirty="0" smtClean="0"/>
              <a:t>survey of 4,000 students</a:t>
            </a:r>
            <a:r>
              <a:rPr lang="en-US" sz="2000" dirty="0" smtClean="0"/>
              <a:t> from </a:t>
            </a:r>
            <a:r>
              <a:rPr lang="en-US" sz="2000" b="1" dirty="0" smtClean="0"/>
              <a:t>188 high schools</a:t>
            </a:r>
            <a:r>
              <a:rPr lang="en-US" sz="2000" dirty="0" smtClean="0"/>
              <a:t> across the United</a:t>
            </a:r>
            <a:br>
              <a:rPr lang="en-US" sz="2000" dirty="0" smtClean="0"/>
            </a:br>
            <a:r>
              <a:rPr lang="en-US" sz="2000" dirty="0" smtClean="0"/>
              <a:t>   States who had attended the HSFPP, </a:t>
            </a:r>
            <a:r>
              <a:rPr lang="en-US" sz="2000" b="1" dirty="0" smtClean="0"/>
              <a:t>researchers from the Universities of</a:t>
            </a:r>
            <a:br>
              <a:rPr lang="en-US" sz="2000" b="1" dirty="0" smtClean="0"/>
            </a:br>
            <a:r>
              <a:rPr lang="en-US" sz="2000" b="1" dirty="0" smtClean="0"/>
              <a:t>   Minnesota and Wisconsin found that </a:t>
            </a:r>
            <a:r>
              <a:rPr lang="en-US" sz="2000" b="1" u="sng" dirty="0" smtClean="0"/>
              <a:t>immediately following training</a:t>
            </a:r>
            <a:r>
              <a:rPr lang="en-US" sz="2000" b="1" dirty="0" smtClean="0"/>
              <a:t>…</a:t>
            </a:r>
            <a:br>
              <a:rPr lang="en-US" sz="2000" b="1" dirty="0" smtClean="0"/>
            </a:br>
            <a:endParaRPr lang="en-US" sz="2000" b="1" dirty="0" smtClean="0"/>
          </a:p>
          <a:p>
            <a:pPr>
              <a:buFont typeface="Arial" pitchFamily="34" charset="0"/>
              <a:buChar char="•"/>
            </a:pPr>
            <a:r>
              <a:rPr lang="en-US" sz="2000" b="1" dirty="0" smtClean="0"/>
              <a:t>  … </a:t>
            </a:r>
            <a:r>
              <a:rPr lang="en-US" sz="2000" b="1" i="1" u="sng" dirty="0" smtClean="0"/>
              <a:t>half of the students reported increases in financial knowledge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endParaRPr lang="en-US" sz="2000" dirty="0" smtClean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"/>
            <a:ext cx="9144000" cy="152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52400" y="228600"/>
            <a:ext cx="6705600" cy="1112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important is Financial </a:t>
            </a:r>
            <a:b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Literacy </a:t>
            </a: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</a:t>
            </a:r>
            <a:r>
              <a:rPr kumimoji="0" lang="en-US" sz="3200" b="0" i="0" u="none" strike="noStrike" kern="120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Student/Life Success?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http://1.bp.blogspot.com/_Bjnwc8xM8eU/TMom7UlLapI/AAAAAAAAWEo/YE5BnRCNq_Y/s1600/zz135d5dfb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71600" y="4419600"/>
            <a:ext cx="2667000" cy="20002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NY_Blue_ba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8" name="Picture 7" descr="SUNY_trans_circ_small_top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165"/>
            <a:ext cx="9144001" cy="6858000"/>
          </a:xfrm>
          <a:prstGeom prst="rect">
            <a:avLst/>
          </a:prstGeom>
        </p:spPr>
      </p:pic>
      <p:pic>
        <p:nvPicPr>
          <p:cNvPr id="9" name="Picture 8" descr="SUNY_logo_bottom_right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2367"/>
            <a:ext cx="9144000" cy="6858001"/>
          </a:xfrm>
          <a:prstGeom prst="rect">
            <a:avLst/>
          </a:prstGeom>
        </p:spPr>
      </p:pic>
      <p:pic>
        <p:nvPicPr>
          <p:cNvPr id="10" name="Picture 9" descr="SUNY_small_logo-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auxPro OT"/>
              </a:rPr>
              <a:t>SUNY Knows…</a:t>
            </a:r>
            <a:endParaRPr lang="en-US" sz="3600" b="1" dirty="0">
              <a:solidFill>
                <a:schemeClr val="bg1"/>
              </a:solidFill>
              <a:latin typeface="AauxPro O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1752600"/>
            <a:ext cx="8610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NEFE High School Financial Planning Program (HSFPP)</a:t>
            </a:r>
            <a:br>
              <a:rPr lang="en-US" sz="2000" b="1" dirty="0" smtClean="0"/>
            </a:br>
            <a:endParaRPr lang="en-US" sz="2000" b="1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  Within three months after the training: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b="1" i="1" u="sng" dirty="0" smtClean="0"/>
              <a:t>40 percent of the students reported that they had started saving money</a:t>
            </a:r>
            <a:br>
              <a:rPr lang="en-US" sz="2000" b="1" i="1" u="sng" dirty="0" smtClean="0"/>
            </a:br>
            <a:endParaRPr lang="en-US" sz="2000" b="1" i="1" u="sng" dirty="0" smtClean="0"/>
          </a:p>
          <a:p>
            <a:pPr lvl="1">
              <a:buFont typeface="Arial" pitchFamily="34" charset="0"/>
              <a:buChar char="•"/>
            </a:pPr>
            <a:r>
              <a:rPr lang="en-US" sz="2000" b="1" i="1" dirty="0" smtClean="0"/>
              <a:t> </a:t>
            </a:r>
            <a:r>
              <a:rPr lang="en-US" sz="2000" b="1" i="1" u="sng" dirty="0" smtClean="0"/>
              <a:t>31 percent reported that they had opened a savings account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endParaRPr lang="en-US" sz="2000" dirty="0" smtClean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"/>
            <a:ext cx="9144000" cy="152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52400" y="228600"/>
            <a:ext cx="6705600" cy="1112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important is Financial </a:t>
            </a:r>
            <a:b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Literacy </a:t>
            </a: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</a:t>
            </a:r>
            <a:r>
              <a:rPr kumimoji="0" lang="en-US" sz="3200" b="0" i="0" u="none" strike="noStrike" kern="120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Student/Life Success?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" name="Picture 2" descr="http://blog.suny.edu/wp-content/uploads/2013/09/SUNY-students-on-wal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" y="4038600"/>
            <a:ext cx="4343400" cy="24844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NY_Blue_ba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8" name="Picture 7" descr="SUNY_trans_circ_small_top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165"/>
            <a:ext cx="9144001" cy="6858000"/>
          </a:xfrm>
          <a:prstGeom prst="rect">
            <a:avLst/>
          </a:prstGeom>
        </p:spPr>
      </p:pic>
      <p:pic>
        <p:nvPicPr>
          <p:cNvPr id="9" name="Picture 8" descr="SUNY_logo_bottom_right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2367"/>
            <a:ext cx="9144000" cy="6858001"/>
          </a:xfrm>
          <a:prstGeom prst="rect">
            <a:avLst/>
          </a:prstGeom>
        </p:spPr>
      </p:pic>
      <p:pic>
        <p:nvPicPr>
          <p:cNvPr id="10" name="Picture 9" descr="SUNY_small_logo-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auxPro OT"/>
              </a:rPr>
              <a:t>SUNY Knows…</a:t>
            </a:r>
            <a:endParaRPr lang="en-US" sz="3600" b="1" dirty="0">
              <a:solidFill>
                <a:schemeClr val="bg1"/>
              </a:solidFill>
              <a:latin typeface="AauxPro O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133600"/>
            <a:ext cx="8763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Gartner and Todd (2005) analyzed a </a:t>
            </a:r>
            <a:r>
              <a:rPr lang="en-US" sz="2000" b="1" dirty="0" smtClean="0"/>
              <a:t>randomized study</a:t>
            </a:r>
            <a:r>
              <a:rPr lang="en-US" sz="2000" dirty="0" smtClean="0"/>
              <a:t> conducted by the</a:t>
            </a:r>
            <a:br>
              <a:rPr lang="en-US" sz="2000" dirty="0" smtClean="0"/>
            </a:br>
            <a:r>
              <a:rPr lang="en-US" sz="2000" dirty="0" smtClean="0"/>
              <a:t>   Saint Paul Foundation’s Credit Card Project that showed that </a:t>
            </a:r>
            <a:r>
              <a:rPr lang="en-US" sz="2000" b="1" i="1" u="sng" dirty="0" smtClean="0"/>
              <a:t>online credit  </a:t>
            </a:r>
            <a:br>
              <a:rPr lang="en-US" sz="2000" b="1" i="1" u="sng" dirty="0" smtClean="0"/>
            </a:br>
            <a:r>
              <a:rPr lang="en-US" sz="2000" b="1" i="1" dirty="0" smtClean="0"/>
              <a:t>   </a:t>
            </a:r>
            <a:r>
              <a:rPr lang="en-US" sz="2000" b="1" i="1" u="sng" dirty="0" smtClean="0"/>
              <a:t>education led to responsible behavior</a:t>
            </a:r>
            <a:r>
              <a:rPr lang="en-US" sz="2000" i="1" u="sng" dirty="0" smtClean="0"/>
              <a:t> </a:t>
            </a:r>
            <a:r>
              <a:rPr lang="en-US" sz="2000" dirty="0" smtClean="0"/>
              <a:t>(prudent credit card usage and spending</a:t>
            </a:r>
            <a:br>
              <a:rPr lang="en-US" sz="2000" dirty="0" smtClean="0"/>
            </a:br>
            <a:r>
              <a:rPr lang="en-US" sz="2000" dirty="0" smtClean="0"/>
              <a:t>  patterns) </a:t>
            </a:r>
            <a:r>
              <a:rPr lang="en-US" sz="2000" b="1" i="1" u="sng" dirty="0" smtClean="0"/>
              <a:t>among first-year college students</a:t>
            </a:r>
            <a:endParaRPr lang="en-US" sz="2000" i="1" u="sng" dirty="0" smtClean="0"/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Once </a:t>
            </a:r>
            <a:r>
              <a:rPr lang="en-US" sz="2000" b="1" i="1" u="sng" dirty="0" smtClean="0"/>
              <a:t>short-run behaviors </a:t>
            </a:r>
            <a:r>
              <a:rPr lang="en-US" sz="2000" dirty="0" smtClean="0"/>
              <a:t>are changed, </a:t>
            </a:r>
            <a:r>
              <a:rPr lang="en-US" sz="2000" b="1" dirty="0" smtClean="0"/>
              <a:t>they </a:t>
            </a:r>
            <a:r>
              <a:rPr lang="en-US" sz="2000" b="1" i="1" u="sng" dirty="0" smtClean="0"/>
              <a:t>translate into positive results in the</a:t>
            </a:r>
            <a:br>
              <a:rPr lang="en-US" sz="2000" b="1" i="1" u="sng" dirty="0" smtClean="0"/>
            </a:br>
            <a:r>
              <a:rPr lang="en-US" sz="2000" b="1" i="1" dirty="0" smtClean="0"/>
              <a:t>   </a:t>
            </a:r>
            <a:r>
              <a:rPr lang="en-US" sz="2000" b="1" i="1" u="sng" dirty="0" smtClean="0"/>
              <a:t>long-run</a:t>
            </a:r>
            <a:r>
              <a:rPr lang="en-US" sz="2000" i="1" u="sng" dirty="0" smtClean="0"/>
              <a:t> 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Moreover, research shows that financial literacy has the </a:t>
            </a:r>
            <a:r>
              <a:rPr lang="en-US" sz="2000" b="1" i="1" dirty="0" smtClean="0"/>
              <a:t>most impact on</a:t>
            </a:r>
            <a:br>
              <a:rPr lang="en-US" sz="2000" b="1" i="1" dirty="0" smtClean="0"/>
            </a:br>
            <a:r>
              <a:rPr lang="en-US" sz="2000" b="1" i="1" dirty="0" smtClean="0"/>
              <a:t>  behaviors that are </a:t>
            </a:r>
            <a:r>
              <a:rPr lang="en-US" sz="2000" b="1" i="1" u="sng" dirty="0" smtClean="0"/>
              <a:t>independent of an individual’s financial situation</a:t>
            </a:r>
            <a:endParaRPr lang="en-US" sz="2000" dirty="0" smtClean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"/>
            <a:ext cx="9144000" cy="152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52400" y="228600"/>
            <a:ext cx="6705600" cy="1112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important is Financial </a:t>
            </a:r>
            <a:b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Literacy </a:t>
            </a: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</a:t>
            </a:r>
            <a:r>
              <a:rPr kumimoji="0" lang="en-US" sz="3200" b="0" i="0" u="none" strike="noStrike" kern="120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Student/Life Success?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NY_Blue_ba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8" name="Picture 7" descr="SUNY_trans_circ_small_top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165"/>
            <a:ext cx="9144001" cy="6858000"/>
          </a:xfrm>
          <a:prstGeom prst="rect">
            <a:avLst/>
          </a:prstGeom>
        </p:spPr>
      </p:pic>
      <p:pic>
        <p:nvPicPr>
          <p:cNvPr id="9" name="Picture 8" descr="SUNY_logo_bottom_right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2367"/>
            <a:ext cx="9144000" cy="6858001"/>
          </a:xfrm>
          <a:prstGeom prst="rect">
            <a:avLst/>
          </a:prstGeom>
        </p:spPr>
      </p:pic>
      <p:pic>
        <p:nvPicPr>
          <p:cNvPr id="10" name="Picture 9" descr="SUNY_small_logo-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6935" y="2367"/>
            <a:ext cx="9144000" cy="6858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auxPro OT"/>
              </a:rPr>
              <a:t>SUNY Knows…</a:t>
            </a:r>
            <a:endParaRPr lang="en-US" sz="3600" b="1" dirty="0">
              <a:solidFill>
                <a:schemeClr val="bg1"/>
              </a:solidFill>
              <a:latin typeface="AauxPro OT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SzPct val="100000"/>
              <a:buNone/>
            </a:pPr>
            <a:r>
              <a:rPr lang="en-US" dirty="0" smtClean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endParaRPr lang="en-US" dirty="0" smtClean="0">
              <a:latin typeface="AauxPro OT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SzPct val="100000"/>
            </a:pPr>
            <a:endParaRPr lang="en-US" sz="3200" dirty="0" smtClean="0">
              <a:solidFill>
                <a:schemeClr val="tx1"/>
              </a:solidFill>
              <a:latin typeface="AauxPro O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"/>
            <a:ext cx="9144000" cy="152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52400" y="228600"/>
            <a:ext cx="6705600" cy="1112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important is Financial </a:t>
            </a:r>
            <a:b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Literacy </a:t>
            </a: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</a:t>
            </a:r>
            <a:r>
              <a:rPr kumimoji="0" lang="en-US" sz="3200" b="0" i="0" u="none" strike="noStrike" kern="120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Student/Life Success?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2209800"/>
            <a:ext cx="8610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90000"/>
              <a:buFont typeface="Arial" pitchFamily="34" charset="0"/>
              <a:buChar char="•"/>
            </a:pPr>
            <a:r>
              <a:rPr lang="en-US" sz="2000" dirty="0" smtClean="0">
                <a:latin typeface="AauxPro OT"/>
              </a:rPr>
              <a:t> </a:t>
            </a:r>
            <a:r>
              <a:rPr lang="en-US" sz="2000" b="1" dirty="0" smtClean="0"/>
              <a:t>SUNY Smart Track Financial Literacy is a value added service provided to all</a:t>
            </a:r>
            <a:br>
              <a:rPr lang="en-US" sz="2000" b="1" dirty="0" smtClean="0"/>
            </a:br>
            <a:r>
              <a:rPr lang="en-US" sz="2000" b="1" dirty="0" smtClean="0"/>
              <a:t>   SUNY students as part of their SUNY experience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buSzPct val="90000"/>
              <a:buFont typeface="Arial" pitchFamily="34" charset="0"/>
              <a:buChar char="•"/>
            </a:pPr>
            <a:r>
              <a:rPr lang="en-US" sz="2000" dirty="0" smtClean="0">
                <a:latin typeface="AauxPro OT"/>
              </a:rPr>
              <a:t> </a:t>
            </a:r>
            <a:r>
              <a:rPr lang="en-US" sz="2000" dirty="0" smtClean="0"/>
              <a:t>Keeping students engaged promotes </a:t>
            </a:r>
            <a:r>
              <a:rPr lang="en-US" sz="2000" b="1" i="1" dirty="0" smtClean="0"/>
              <a:t>retention </a:t>
            </a:r>
            <a:r>
              <a:rPr lang="en-US" sz="2000" dirty="0" smtClean="0"/>
              <a:t>and </a:t>
            </a:r>
            <a:r>
              <a:rPr lang="en-US" sz="2000" b="1" i="1" dirty="0" smtClean="0"/>
              <a:t>increases completion rates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Students who complete have financial literacy provided are more likely to </a:t>
            </a:r>
            <a:br>
              <a:rPr lang="en-US" sz="2000" dirty="0" smtClean="0"/>
            </a:br>
            <a:r>
              <a:rPr lang="en-US" sz="2000" dirty="0" smtClean="0"/>
              <a:t>   become successful student loan </a:t>
            </a:r>
            <a:r>
              <a:rPr lang="en-US" sz="2000" dirty="0" err="1" smtClean="0"/>
              <a:t>repayers</a:t>
            </a:r>
            <a:r>
              <a:rPr lang="en-US" sz="2000" dirty="0" smtClean="0"/>
              <a:t> - </a:t>
            </a:r>
            <a:r>
              <a:rPr lang="en-US" sz="2000" b="1" i="1" dirty="0" smtClean="0"/>
              <a:t>regardless of the amount  borrowed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NY_Blue_ba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8" name="Picture 7" descr="SUNY_trans_circ_small_top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165"/>
            <a:ext cx="9144001" cy="6858000"/>
          </a:xfrm>
          <a:prstGeom prst="rect">
            <a:avLst/>
          </a:prstGeom>
        </p:spPr>
      </p:pic>
      <p:pic>
        <p:nvPicPr>
          <p:cNvPr id="9" name="Picture 8" descr="SUNY_logo_bottom_right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2367"/>
            <a:ext cx="9144000" cy="6858001"/>
          </a:xfrm>
          <a:prstGeom prst="rect">
            <a:avLst/>
          </a:prstGeom>
        </p:spPr>
      </p:pic>
      <p:pic>
        <p:nvPicPr>
          <p:cNvPr id="10" name="Picture 9" descr="SUNY_small_logo-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6935" y="2367"/>
            <a:ext cx="9144000" cy="6858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auxPro OT"/>
              </a:rPr>
              <a:t>SUNY Knows…</a:t>
            </a:r>
            <a:endParaRPr lang="en-US" sz="3600" b="1" dirty="0">
              <a:solidFill>
                <a:schemeClr val="bg1"/>
              </a:solidFill>
              <a:latin typeface="AauxPro OT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SzPct val="100000"/>
              <a:buNone/>
            </a:pPr>
            <a:r>
              <a:rPr lang="en-US" dirty="0" smtClean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endParaRPr lang="en-US" dirty="0" smtClean="0">
              <a:latin typeface="AauxPro OT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SzPct val="100000"/>
            </a:pPr>
            <a:endParaRPr lang="en-US" sz="3200" dirty="0" smtClean="0">
              <a:solidFill>
                <a:schemeClr val="tx1"/>
              </a:solidFill>
              <a:latin typeface="AauxPro O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"/>
            <a:ext cx="9144000" cy="152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 descr="http://www.albany.edu/news/images/confetti-commencement-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5400" y="1905000"/>
            <a:ext cx="3674533" cy="2362200"/>
          </a:xfrm>
          <a:prstGeom prst="rect">
            <a:avLst/>
          </a:prstGeom>
          <a:noFill/>
        </p:spPr>
      </p:pic>
      <p:pic>
        <p:nvPicPr>
          <p:cNvPr id="30726" name="Picture 6" descr="http://blog.timesunion.com/asp/files/2009/05/3540096361_89d579940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000" y="1600200"/>
            <a:ext cx="3810000" cy="2533651"/>
          </a:xfrm>
          <a:prstGeom prst="rect">
            <a:avLst/>
          </a:prstGeom>
          <a:noFill/>
        </p:spPr>
      </p:pic>
      <p:pic>
        <p:nvPicPr>
          <p:cNvPr id="30728" name="Picture 8" descr="http://ww3.hdnux.com/photos/71/42/235666/3/628x47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05000" y="3810000"/>
            <a:ext cx="3962400" cy="2631084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457200" y="2895600"/>
            <a:ext cx="8458200" cy="4616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0">
            <a:solidFill>
              <a:srgbClr val="0C2ED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auxPro OT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SUNY is all about STUDENT SUCCESS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52400" y="228600"/>
            <a:ext cx="6705600" cy="1112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important is Financial </a:t>
            </a:r>
            <a:b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200" noProof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Literacy </a:t>
            </a: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</a:t>
            </a:r>
            <a:r>
              <a:rPr kumimoji="0" lang="en-US" sz="3200" b="0" i="0" u="none" strike="noStrike" kern="120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Student/Life Success?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66800" y="304800"/>
            <a:ext cx="679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SUNY Smart Track Financial Literacy Website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914400" y="4876800"/>
            <a:ext cx="70669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hlinkClick r:id="rId2"/>
              </a:rPr>
              <a:t>http://www.suny.edu/smarttrack</a:t>
            </a:r>
            <a:endParaRPr lang="en-US" sz="4000" dirty="0"/>
          </a:p>
        </p:txBody>
      </p:sp>
      <p:pic>
        <p:nvPicPr>
          <p:cNvPr id="2053" name="Picture 5" descr="SUNY Smart Track - Empowered Financial Planning. Smart, efficient, easy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981200"/>
            <a:ext cx="7498080" cy="2719471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9144000" cy="152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0" y="228600"/>
            <a:ext cx="6705600" cy="1112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Smart Track Financial </a:t>
            </a:r>
            <a:br>
              <a:rPr lang="en-US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Literacy Website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28600" y="228601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24"/>
          <p:cNvGrpSpPr/>
          <p:nvPr/>
        </p:nvGrpSpPr>
        <p:grpSpPr>
          <a:xfrm>
            <a:off x="0" y="-1"/>
            <a:ext cx="9144000" cy="1601785"/>
            <a:chOff x="0" y="-1"/>
            <a:chExt cx="9144000" cy="160178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-1"/>
              <a:ext cx="9144000" cy="160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itle 1"/>
            <p:cNvSpPr txBox="1">
              <a:spLocks/>
            </p:cNvSpPr>
            <p:nvPr/>
          </p:nvSpPr>
          <p:spPr>
            <a:xfrm>
              <a:off x="152400" y="228600"/>
              <a:ext cx="6705600" cy="111283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Smart Track Financial Literacy Website (school websites)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20714" t="5429" r="22857" b="7714"/>
          <a:stretch>
            <a:fillRect/>
          </a:stretch>
        </p:blipFill>
        <p:spPr bwMode="auto">
          <a:xfrm>
            <a:off x="-1" y="1600201"/>
            <a:ext cx="1828800" cy="175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 l="13571" t="8858" r="27857" b="-1429"/>
          <a:stretch>
            <a:fillRect/>
          </a:stretch>
        </p:blipFill>
        <p:spPr bwMode="auto">
          <a:xfrm>
            <a:off x="1676400" y="1600200"/>
            <a:ext cx="1828800" cy="180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Inline imag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3276600"/>
            <a:ext cx="1828800" cy="1241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image00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5200" y="1600200"/>
            <a:ext cx="1920240" cy="1328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image00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3124200"/>
            <a:ext cx="1828800" cy="2202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731704E6-5FD4-4556-979A-45C094C242C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10200" y="1600200"/>
            <a:ext cx="1828800" cy="1499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0" cstate="print"/>
          <a:srcRect l="20000" t="7714" r="32143" b="19143"/>
          <a:stretch>
            <a:fillRect/>
          </a:stretch>
        </p:blipFill>
        <p:spPr bwMode="auto">
          <a:xfrm>
            <a:off x="228599" y="4495801"/>
            <a:ext cx="1828800" cy="174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 descr="image00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62400" y="2819400"/>
            <a:ext cx="1828800" cy="151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 descr="cid:image001.png@01CF3152.4E882BE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62800" y="1600200"/>
            <a:ext cx="1828800" cy="1580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3" cstate="print"/>
          <a:srcRect l="17857" t="19143" r="25714" b="20286"/>
          <a:stretch>
            <a:fillRect/>
          </a:stretch>
        </p:blipFill>
        <p:spPr bwMode="auto">
          <a:xfrm>
            <a:off x="2057400" y="4648200"/>
            <a:ext cx="1828800" cy="122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2" descr="image00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15200" y="3200400"/>
            <a:ext cx="1828800" cy="1485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/>
          <p:cNvPicPr/>
          <p:nvPr/>
        </p:nvPicPr>
        <p:blipFill>
          <a:blip r:embed="rId15" cstate="print"/>
          <a:srcRect t="8333"/>
          <a:stretch>
            <a:fillRect/>
          </a:stretch>
        </p:blipFill>
        <p:spPr>
          <a:xfrm>
            <a:off x="7315200" y="4724400"/>
            <a:ext cx="1828800" cy="1676400"/>
          </a:xfrm>
          <a:prstGeom prst="rect">
            <a:avLst/>
          </a:prstGeom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6" cstate="print"/>
          <a:srcRect l="26429" t="5429" r="27857" b="29429"/>
          <a:stretch>
            <a:fillRect/>
          </a:stretch>
        </p:blipFill>
        <p:spPr bwMode="auto">
          <a:xfrm>
            <a:off x="3886200" y="4495800"/>
            <a:ext cx="1905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7" cstate="print"/>
          <a:srcRect l="20000" t="5429" r="39286" b="19702"/>
          <a:stretch>
            <a:fillRect/>
          </a:stretch>
        </p:blipFill>
        <p:spPr bwMode="auto">
          <a:xfrm>
            <a:off x="5867400" y="5257800"/>
            <a:ext cx="141211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Picture 1" descr="image00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" y="3352800"/>
            <a:ext cx="2133599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" name="Picture 16" descr="image002"/>
          <p:cNvPicPr>
            <a:picLocks noChangeAspect="1" noChangeArrowheads="1"/>
          </p:cNvPicPr>
          <p:nvPr/>
        </p:nvPicPr>
        <p:blipFill>
          <a:blip r:embed="rId19" cstate="print"/>
          <a:srcRect b="11628"/>
          <a:stretch>
            <a:fillRect/>
          </a:stretch>
        </p:blipFill>
        <p:spPr bwMode="auto">
          <a:xfrm>
            <a:off x="2819400" y="5562600"/>
            <a:ext cx="1828800" cy="115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Picture 17" descr="Inline image 1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724400" y="5867400"/>
            <a:ext cx="1066800" cy="88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4" name="Picture 4" descr="cid:image001.png@01CF32E6.B08FBA70"/>
          <p:cNvPicPr>
            <a:picLocks noChangeAspect="1" noChangeArrowheads="1"/>
          </p:cNvPicPr>
          <p:nvPr/>
        </p:nvPicPr>
        <p:blipFill>
          <a:blip r:embed="rId21" cstate="print"/>
          <a:srcRect l="2381" t="10924" r="7143" b="5042"/>
          <a:stretch>
            <a:fillRect/>
          </a:stretch>
        </p:blipFill>
        <p:spPr bwMode="auto">
          <a:xfrm>
            <a:off x="0" y="5731042"/>
            <a:ext cx="1828800" cy="112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5" name="Picture 19" descr="image001"/>
          <p:cNvPicPr>
            <a:picLocks noChangeAspect="1" noChangeArrowheads="1"/>
          </p:cNvPicPr>
          <p:nvPr/>
        </p:nvPicPr>
        <p:blipFill>
          <a:blip r:embed="rId22" cstate="print"/>
          <a:srcRect l="21930" t="10920" r="22807" b="14202"/>
          <a:stretch>
            <a:fillRect/>
          </a:stretch>
        </p:blipFill>
        <p:spPr bwMode="auto">
          <a:xfrm>
            <a:off x="1676401" y="5943600"/>
            <a:ext cx="1152524" cy="87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6" name="Picture 1" descr="image001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162800" y="5909368"/>
            <a:ext cx="1524000" cy="94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0" y="0"/>
            <a:ext cx="9144000" cy="1524000"/>
          </a:xfrm>
          <a:prstGeom prst="rect">
            <a:avLst/>
          </a:prstGeom>
          <a:solidFill>
            <a:srgbClr val="0070C0">
              <a:alpha val="93000"/>
            </a:srgb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All SUNY University Centers, State Ops and Community </a:t>
            </a:r>
          </a:p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Colleges are linked to the SUNY Smart Track Financial </a:t>
            </a:r>
          </a:p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Literacy Website</a:t>
            </a:r>
            <a:endParaRPr lang="en-US" sz="3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UNY_Blue_bar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1"/>
          </a:xfrm>
          <a:prstGeom prst="rect">
            <a:avLst/>
          </a:prstGeom>
        </p:spPr>
      </p:pic>
      <p:pic>
        <p:nvPicPr>
          <p:cNvPr id="8" name="Picture 7" descr="SUNY_trans_circ_small_top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" y="165"/>
            <a:ext cx="9144001" cy="6858000"/>
          </a:xfrm>
          <a:prstGeom prst="rect">
            <a:avLst/>
          </a:prstGeom>
        </p:spPr>
      </p:pic>
      <p:pic>
        <p:nvPicPr>
          <p:cNvPr id="9" name="Picture 8" descr="SUNY_logo_bottom_right-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2367"/>
            <a:ext cx="9144000" cy="6858001"/>
          </a:xfrm>
          <a:prstGeom prst="rect">
            <a:avLst/>
          </a:prstGeom>
        </p:spPr>
      </p:pic>
      <p:pic>
        <p:nvPicPr>
          <p:cNvPr id="10" name="Picture 9" descr="SUNY_small_logo-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6935" y="2367"/>
            <a:ext cx="9144000" cy="68580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7400" y="3810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auxPro OT"/>
              </a:rPr>
              <a:t>SUNY Knows…</a:t>
            </a:r>
            <a:endParaRPr lang="en-US" sz="3600" b="1" dirty="0">
              <a:solidFill>
                <a:schemeClr val="bg1"/>
              </a:solidFill>
              <a:latin typeface="AauxPro OT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SzPct val="100000"/>
              <a:buNone/>
            </a:pPr>
            <a:r>
              <a:rPr lang="en-US" dirty="0" smtClean="0">
                <a:latin typeface="Cambria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endParaRPr lang="en-US" dirty="0" smtClean="0">
              <a:latin typeface="AauxPro OT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  <a:buSzPct val="100000"/>
            </a:pPr>
            <a:endParaRPr lang="en-US" sz="3200" dirty="0" smtClean="0">
              <a:solidFill>
                <a:schemeClr val="tx1"/>
              </a:solidFill>
              <a:latin typeface="AauxPro O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-1"/>
            <a:ext cx="9144000" cy="152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52400" y="228600"/>
            <a:ext cx="6019800" cy="1112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Get On The Right Track…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524000"/>
            <a:ext cx="9144000" cy="120032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0">
            <a:solidFill>
              <a:srgbClr val="0C2ED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Congratulations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Kahlil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Mack from the University of Buffalo… the Number 5 pick overall in NFL Draft goes to the Oakland Raiders!!!</a:t>
            </a:r>
          </a:p>
        </p:txBody>
      </p:sp>
      <p:pic>
        <p:nvPicPr>
          <p:cNvPr id="63490" name="Picture 2" descr="http://www.ubbulls.com/sports/fball/2013-14/photos/0005/mack-20131019fb-06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" y="2971800"/>
            <a:ext cx="5303520" cy="3622305"/>
          </a:xfrm>
          <a:prstGeom prst="rect">
            <a:avLst/>
          </a:prstGeom>
          <a:noFill/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9" cstate="print"/>
          <a:srcRect l="29217" t="7813" r="14861" b="7278"/>
          <a:stretch>
            <a:fillRect/>
          </a:stretch>
        </p:blipFill>
        <p:spPr bwMode="auto">
          <a:xfrm>
            <a:off x="4114800" y="3429000"/>
            <a:ext cx="3124200" cy="2667000"/>
          </a:xfrm>
          <a:prstGeom prst="rect">
            <a:avLst/>
          </a:prstGeom>
          <a:noFill/>
          <a:ln w="9525">
            <a:solidFill>
              <a:srgbClr val="0C2ED6"/>
            </a:solidFill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 cstate="print"/>
          <a:srcRect l="32500" t="12447" r="31250" b="9132"/>
          <a:stretch>
            <a:fillRect/>
          </a:stretch>
        </p:blipFill>
        <p:spPr bwMode="auto">
          <a:xfrm>
            <a:off x="6400800" y="2743200"/>
            <a:ext cx="2743200" cy="354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Y_Blue_Bar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pic>
        <p:nvPicPr>
          <p:cNvPr id="3" name="Picture 2" descr="SUNY_small_logo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1433"/>
            <a:ext cx="9144001" cy="720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4953000"/>
            <a:ext cx="43853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Questions?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280</Words>
  <Application>Microsoft Office PowerPoint</Application>
  <PresentationFormat>On-screen Show (4:3)</PresentationFormat>
  <Paragraphs>80</Paragraphs>
  <Slides>15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State University of New York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cavinbi</dc:creator>
  <cp:lastModifiedBy>cavinbi</cp:lastModifiedBy>
  <cp:revision>85</cp:revision>
  <dcterms:created xsi:type="dcterms:W3CDTF">2013-11-19T13:40:13Z</dcterms:created>
  <dcterms:modified xsi:type="dcterms:W3CDTF">2014-05-13T18:50:12Z</dcterms:modified>
</cp:coreProperties>
</file>