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xls" ContentType="application/vnd.ms-exce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7" r:id="rId2"/>
    <p:sldId id="256" r:id="rId3"/>
    <p:sldId id="266" r:id="rId4"/>
    <p:sldId id="268" r:id="rId5"/>
    <p:sldId id="263" r:id="rId6"/>
    <p:sldId id="264" r:id="rId7"/>
    <p:sldId id="261" r:id="rId8"/>
    <p:sldId id="262" r:id="rId9"/>
    <p:sldId id="257" r:id="rId10"/>
    <p:sldId id="258" r:id="rId11"/>
    <p:sldId id="259" r:id="rId12"/>
    <p:sldId id="260" r:id="rId13"/>
    <p:sldId id="265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2911" autoAdjust="0"/>
  </p:normalViewPr>
  <p:slideViewPr>
    <p:cSldViewPr>
      <p:cViewPr varScale="1">
        <p:scale>
          <a:sx n="70" d="100"/>
          <a:sy n="70" d="100"/>
        </p:scale>
        <p:origin x="-218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Chart%20in%20Microsoft%20Office%20PowerPoint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Chart%20in%20Microsoft%20Office%20PowerPoint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Chart%20in%20Microsoft%20Office%20PowerPoint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Chart%20in%20Microsoft%20Office%20PowerPoint" TargetMode="External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800">
                <a:solidFill>
                  <a:schemeClr val="tx1"/>
                </a:solidFill>
              </a:defRPr>
            </a:pPr>
            <a:r>
              <a:rPr lang="en-US" sz="28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BFA</a:t>
            </a:r>
          </a:p>
        </c:rich>
      </c:tx>
      <c:layout>
        <c:manualLayout>
          <c:xMode val="edge"/>
          <c:yMode val="edge"/>
          <c:x val="3.1250000000000007E-2"/>
          <c:y val="0.15151515151515382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0.26111111111111113"/>
          <c:w val="0.70537996227034161"/>
          <c:h val="0.73888888888889603"/>
        </c:manualLayout>
      </c:layout>
      <c:pie3DChart>
        <c:varyColors val="1"/>
        <c:ser>
          <c:idx val="0"/>
          <c:order val="0"/>
          <c:tx>
            <c:strRef>
              <c:f>'[Chart in Microsoft Office PowerPoint]Sheet1'!$B$1</c:f>
              <c:strCache>
                <c:ptCount val="1"/>
                <c:pt idx="0">
                  <c:v>Credits Needed to Graduate</c:v>
                </c:pt>
              </c:strCache>
            </c:strRef>
          </c:tx>
          <c:explosion val="25"/>
          <c:dPt>
            <c:idx val="0"/>
            <c:spPr>
              <a:solidFill>
                <a:srgbClr val="006666"/>
              </a:solidFill>
            </c:spPr>
          </c:dPt>
          <c:dPt>
            <c:idx val="1"/>
            <c:explosion val="34"/>
            <c:spPr>
              <a:solidFill>
                <a:srgbClr val="FF3300"/>
              </a:solidFill>
            </c:spPr>
          </c:dPt>
          <c:cat>
            <c:strRef>
              <c:f>'[Chart in Microsoft Office PowerPoint]Sheet1'!$A$3:$A$8</c:f>
              <c:strCache>
                <c:ptCount val="2"/>
                <c:pt idx="0">
                  <c:v>Gen Ed</c:v>
                </c:pt>
                <c:pt idx="1">
                  <c:v>Major</c:v>
                </c:pt>
              </c:strCache>
            </c:strRef>
          </c:cat>
          <c:val>
            <c:numRef>
              <c:f>'[Chart in Microsoft Office PowerPoint]Sheet1'!$B$3:$B$8</c:f>
              <c:numCache>
                <c:formatCode>General</c:formatCode>
                <c:ptCount val="6"/>
                <c:pt idx="0">
                  <c:v>30</c:v>
                </c:pt>
                <c:pt idx="1">
                  <c:v>90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59378608923884468"/>
          <c:y val="0.72669450409608605"/>
          <c:w val="0.25256802274715662"/>
          <c:h val="0.21526611256926545"/>
        </c:manualLayout>
      </c:layout>
      <c:txPr>
        <a:bodyPr/>
        <a:lstStyle/>
        <a:p>
          <a:pPr>
            <a:defRPr sz="180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defRPr>
          </a:pPr>
          <a:endParaRPr lang="en-US"/>
        </a:p>
      </c:txPr>
    </c:legend>
    <c:plotVisOnly val="1"/>
  </c:chart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perspective val="30"/>
    </c:view3D>
    <c:plotArea>
      <c:layout/>
      <c:pie3DChart>
        <c:varyColors val="1"/>
      </c:pie3DChart>
    </c:plotArea>
    <c:legend>
      <c:legendPos val="r"/>
      <c:layout/>
    </c:legend>
    <c:plotVisOnly val="1"/>
  </c:chart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800">
                <a:solidFill>
                  <a:schemeClr val="tx1"/>
                </a:solidFill>
              </a:defRPr>
            </a:pPr>
            <a:r>
              <a:rPr lang="en-US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BS</a:t>
            </a:r>
          </a:p>
        </c:rich>
      </c:tx>
      <c:layout>
        <c:manualLayout>
          <c:xMode val="edge"/>
          <c:yMode val="edge"/>
          <c:x val="6.8201443569553766E-2"/>
          <c:y val="0.16666666666666666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0.32268518518518874"/>
          <c:w val="0.68314588801400433"/>
          <c:h val="0.67731481481482203"/>
        </c:manualLayout>
      </c:layout>
      <c:pie3DChart>
        <c:varyColors val="1"/>
        <c:ser>
          <c:idx val="0"/>
          <c:order val="0"/>
          <c:tx>
            <c:strRef>
              <c:f>'[Chart in Microsoft Office PowerPoint]Sheet1'!$B$11</c:f>
              <c:strCache>
                <c:ptCount val="1"/>
                <c:pt idx="0">
                  <c:v>BS</c:v>
                </c:pt>
              </c:strCache>
            </c:strRef>
          </c:tx>
          <c:explosion val="25"/>
          <c:dPt>
            <c:idx val="0"/>
            <c:spPr>
              <a:solidFill>
                <a:srgbClr val="92D050"/>
              </a:solidFill>
            </c:spPr>
          </c:dPt>
          <c:dPt>
            <c:idx val="1"/>
            <c:spPr>
              <a:solidFill>
                <a:srgbClr val="FF3300"/>
              </a:solidFill>
            </c:spPr>
          </c:dPt>
          <c:dPt>
            <c:idx val="2"/>
            <c:spPr>
              <a:solidFill>
                <a:srgbClr val="006666"/>
              </a:solidFill>
            </c:spPr>
          </c:dPt>
          <c:cat>
            <c:strRef>
              <c:f>'[Chart in Microsoft Office PowerPoint]Sheet1'!$A$12:$A$14</c:f>
              <c:strCache>
                <c:ptCount val="3"/>
                <c:pt idx="0">
                  <c:v>Electives</c:v>
                </c:pt>
                <c:pt idx="1">
                  <c:v>Major</c:v>
                </c:pt>
                <c:pt idx="2">
                  <c:v>Gen Ed</c:v>
                </c:pt>
              </c:strCache>
            </c:strRef>
          </c:cat>
          <c:val>
            <c:numRef>
              <c:f>'[Chart in Microsoft Office PowerPoint]Sheet1'!$B$12:$B$14</c:f>
              <c:numCache>
                <c:formatCode>General</c:formatCode>
                <c:ptCount val="3"/>
                <c:pt idx="0">
                  <c:v>30</c:v>
                </c:pt>
                <c:pt idx="1">
                  <c:v>60</c:v>
                </c:pt>
                <c:pt idx="2">
                  <c:v>30</c:v>
                </c:pt>
              </c:numCache>
            </c:numRef>
          </c:val>
        </c:ser>
      </c:pie3DChart>
    </c:plotArea>
    <c:legend>
      <c:legendPos val="r"/>
      <c:layout/>
      <c:txPr>
        <a:bodyPr/>
        <a:lstStyle/>
        <a:p>
          <a:pPr>
            <a:defRPr sz="180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defRPr>
          </a:pPr>
          <a:endParaRPr lang="en-US"/>
        </a:p>
      </c:txPr>
    </c:legend>
    <c:plotVisOnly val="1"/>
  </c:chart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solidFill>
                  <a:schemeClr val="tx1"/>
                </a:solidFill>
              </a:defRPr>
            </a:pPr>
            <a:r>
              <a:rPr lang="en-US" sz="28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BA</a:t>
            </a:r>
          </a:p>
        </c:rich>
      </c:tx>
      <c:layout>
        <c:manualLayout>
          <c:xMode val="edge"/>
          <c:yMode val="edge"/>
          <c:x val="8.2722222222222225E-2"/>
          <c:y val="0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.1"/>
          <c:y val="5.4166666666666904E-2"/>
          <c:w val="0.63127077865266845"/>
          <c:h val="0.76064814814815662"/>
        </c:manualLayout>
      </c:layout>
      <c:pie3DChart>
        <c:varyColors val="1"/>
        <c:ser>
          <c:idx val="0"/>
          <c:order val="0"/>
          <c:tx>
            <c:strRef>
              <c:f>'[Chart in Microsoft Office PowerPoint]Sheet1'!$B$17</c:f>
              <c:strCache>
                <c:ptCount val="1"/>
                <c:pt idx="0">
                  <c:v>BA</c:v>
                </c:pt>
              </c:strCache>
            </c:strRef>
          </c:tx>
          <c:explosion val="25"/>
          <c:dPt>
            <c:idx val="0"/>
            <c:spPr>
              <a:solidFill>
                <a:srgbClr val="92D050"/>
              </a:solidFill>
            </c:spPr>
          </c:dPt>
          <c:dPt>
            <c:idx val="1"/>
            <c:spPr>
              <a:solidFill>
                <a:srgbClr val="FF3300"/>
              </a:solidFill>
            </c:spPr>
          </c:dPt>
          <c:dPt>
            <c:idx val="2"/>
            <c:spPr>
              <a:solidFill>
                <a:srgbClr val="006666"/>
              </a:solidFill>
            </c:spPr>
          </c:dPt>
          <c:cat>
            <c:strRef>
              <c:f>'[Chart in Microsoft Office PowerPoint]Sheet1'!$A$18:$A$20</c:f>
              <c:strCache>
                <c:ptCount val="3"/>
                <c:pt idx="0">
                  <c:v>Electives</c:v>
                </c:pt>
                <c:pt idx="1">
                  <c:v>Major</c:v>
                </c:pt>
                <c:pt idx="2">
                  <c:v>Gen Ed</c:v>
                </c:pt>
              </c:strCache>
            </c:strRef>
          </c:cat>
          <c:val>
            <c:numRef>
              <c:f>'[Chart in Microsoft Office PowerPoint]Sheet1'!$B$18:$B$20</c:f>
              <c:numCache>
                <c:formatCode>General</c:formatCode>
                <c:ptCount val="3"/>
                <c:pt idx="0">
                  <c:v>50</c:v>
                </c:pt>
                <c:pt idx="1">
                  <c:v>40</c:v>
                </c:pt>
                <c:pt idx="2">
                  <c:v>30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3127077865266845"/>
          <c:y val="0.60817439486730829"/>
          <c:w val="0.32150699912511438"/>
          <c:h val="0.36559565470982791"/>
        </c:manualLayout>
      </c:layout>
      <c:txPr>
        <a:bodyPr/>
        <a:lstStyle/>
        <a:p>
          <a:pPr>
            <a:defRPr sz="180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defRPr>
          </a:pPr>
          <a:endParaRPr lang="en-US"/>
        </a:p>
      </c:txPr>
    </c:legend>
    <c:plotVisOnly val="1"/>
  </c:chart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2"/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1959AD-92A4-4996-A94E-72FBD0C0B0EA}" type="doc">
      <dgm:prSet loTypeId="urn:microsoft.com/office/officeart/2005/8/layout/vList5" loCatId="list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en-US"/>
        </a:p>
      </dgm:t>
    </dgm:pt>
    <dgm:pt modelId="{4301C63A-18DE-4638-8936-C6583A2FF7CA}">
      <dgm:prSet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pPr rtl="0"/>
          <a:r>
            <a:rPr lang="en-US" dirty="0" smtClean="0"/>
            <a:t>BA </a:t>
          </a:r>
          <a:endParaRPr lang="en-US" dirty="0"/>
        </a:p>
      </dgm:t>
    </dgm:pt>
    <dgm:pt modelId="{B2893173-7291-4C95-9F2A-3F1D23B38730}" type="parTrans" cxnId="{34DCCBDA-C293-4E86-937B-50B26FDD6AE5}">
      <dgm:prSet/>
      <dgm:spPr/>
      <dgm:t>
        <a:bodyPr/>
        <a:lstStyle/>
        <a:p>
          <a:endParaRPr lang="en-US"/>
        </a:p>
      </dgm:t>
    </dgm:pt>
    <dgm:pt modelId="{006F2FCA-1A3B-4BC6-9580-7D18E4326D61}" type="sibTrans" cxnId="{34DCCBDA-C293-4E86-937B-50B26FDD6AE5}">
      <dgm:prSet/>
      <dgm:spPr/>
      <dgm:t>
        <a:bodyPr/>
        <a:lstStyle/>
        <a:p>
          <a:endParaRPr lang="en-US"/>
        </a:p>
      </dgm:t>
    </dgm:pt>
    <dgm:pt modelId="{9AE612C7-8C31-4B67-8106-DE8420CFB765}">
      <dgm:prSet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pPr rtl="0"/>
          <a:r>
            <a:rPr lang="en-US" sz="6600" dirty="0" smtClean="0">
              <a:latin typeface="Calibri" pitchFamily="34" charset="0"/>
              <a:ea typeface="Verdana" pitchFamily="34" charset="0"/>
              <a:cs typeface="Verdana" pitchFamily="34" charset="0"/>
            </a:rPr>
            <a:t>BFA</a:t>
          </a:r>
          <a:endParaRPr lang="en-US" sz="6600" dirty="0">
            <a:latin typeface="Calibri" pitchFamily="34" charset="0"/>
          </a:endParaRPr>
        </a:p>
      </dgm:t>
    </dgm:pt>
    <dgm:pt modelId="{8F4F0561-F191-4527-9470-77E7FAAFA005}" type="parTrans" cxnId="{726020C8-8695-4366-B5C1-518FF835696A}">
      <dgm:prSet/>
      <dgm:spPr/>
      <dgm:t>
        <a:bodyPr/>
        <a:lstStyle/>
        <a:p>
          <a:endParaRPr lang="en-US"/>
        </a:p>
      </dgm:t>
    </dgm:pt>
    <dgm:pt modelId="{439DAEE1-59B2-46E0-8777-83D5B155DA1B}" type="sibTrans" cxnId="{726020C8-8695-4366-B5C1-518FF835696A}">
      <dgm:prSet/>
      <dgm:spPr/>
      <dgm:t>
        <a:bodyPr/>
        <a:lstStyle/>
        <a:p>
          <a:endParaRPr lang="en-US"/>
        </a:p>
      </dgm:t>
    </dgm:pt>
    <dgm:pt modelId="{AC78ACA5-EB75-4AC1-BA93-6E8C02DA039E}" type="pres">
      <dgm:prSet presAssocID="{B71959AD-92A4-4996-A94E-72FBD0C0B0E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B5A09D5-A56C-4FDB-8011-213650DE3447}" type="pres">
      <dgm:prSet presAssocID="{4301C63A-18DE-4638-8936-C6583A2FF7CA}" presName="linNode" presStyleCnt="0"/>
      <dgm:spPr/>
    </dgm:pt>
    <dgm:pt modelId="{2F604AF9-0AA2-4EB4-8D6E-430D0F85F1F1}" type="pres">
      <dgm:prSet presAssocID="{4301C63A-18DE-4638-8936-C6583A2FF7CA}" presName="parentText" presStyleLbl="node1" presStyleIdx="0" presStyleCnt="2" custScaleX="69244" custScaleY="43625" custLinFactX="-4267" custLinFactNeighborX="-100000" custLinFactNeighborY="-571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5F57D7-0599-4D1A-98DC-021B27C50783}" type="pres">
      <dgm:prSet presAssocID="{006F2FCA-1A3B-4BC6-9580-7D18E4326D61}" presName="sp" presStyleCnt="0"/>
      <dgm:spPr/>
    </dgm:pt>
    <dgm:pt modelId="{D6EF069D-35D6-4E46-BBC3-A503790F4E75}" type="pres">
      <dgm:prSet presAssocID="{9AE612C7-8C31-4B67-8106-DE8420CFB765}" presName="linNode" presStyleCnt="0"/>
      <dgm:spPr/>
    </dgm:pt>
    <dgm:pt modelId="{E9F62F1E-E08D-4370-8CE3-8D3E49B46EF7}" type="pres">
      <dgm:prSet presAssocID="{9AE612C7-8C31-4B67-8106-DE8420CFB765}" presName="parentText" presStyleLbl="node1" presStyleIdx="1" presStyleCnt="2" custScaleX="69244" custScaleY="42804" custLinFactX="-6912" custLinFactNeighborX="-10000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4DCCBDA-C293-4E86-937B-50B26FDD6AE5}" srcId="{B71959AD-92A4-4996-A94E-72FBD0C0B0EA}" destId="{4301C63A-18DE-4638-8936-C6583A2FF7CA}" srcOrd="0" destOrd="0" parTransId="{B2893173-7291-4C95-9F2A-3F1D23B38730}" sibTransId="{006F2FCA-1A3B-4BC6-9580-7D18E4326D61}"/>
    <dgm:cxn modelId="{726020C8-8695-4366-B5C1-518FF835696A}" srcId="{B71959AD-92A4-4996-A94E-72FBD0C0B0EA}" destId="{9AE612C7-8C31-4B67-8106-DE8420CFB765}" srcOrd="1" destOrd="0" parTransId="{8F4F0561-F191-4527-9470-77E7FAAFA005}" sibTransId="{439DAEE1-59B2-46E0-8777-83D5B155DA1B}"/>
    <dgm:cxn modelId="{3A93885D-26E4-47E4-A9B5-C549BEC9A97A}" type="presOf" srcId="{4301C63A-18DE-4638-8936-C6583A2FF7CA}" destId="{2F604AF9-0AA2-4EB4-8D6E-430D0F85F1F1}" srcOrd="0" destOrd="0" presId="urn:microsoft.com/office/officeart/2005/8/layout/vList5"/>
    <dgm:cxn modelId="{857FC1EF-DC99-4148-80A2-E55ABE1F33D8}" type="presOf" srcId="{B71959AD-92A4-4996-A94E-72FBD0C0B0EA}" destId="{AC78ACA5-EB75-4AC1-BA93-6E8C02DA039E}" srcOrd="0" destOrd="0" presId="urn:microsoft.com/office/officeart/2005/8/layout/vList5"/>
    <dgm:cxn modelId="{C3D0FCA7-074D-48A2-9883-4FD353319A1B}" type="presOf" srcId="{9AE612C7-8C31-4B67-8106-DE8420CFB765}" destId="{E9F62F1E-E08D-4370-8CE3-8D3E49B46EF7}" srcOrd="0" destOrd="0" presId="urn:microsoft.com/office/officeart/2005/8/layout/vList5"/>
    <dgm:cxn modelId="{16E26960-85F5-4539-BB79-1014913F5D12}" type="presParOf" srcId="{AC78ACA5-EB75-4AC1-BA93-6E8C02DA039E}" destId="{9B5A09D5-A56C-4FDB-8011-213650DE3447}" srcOrd="0" destOrd="0" presId="urn:microsoft.com/office/officeart/2005/8/layout/vList5"/>
    <dgm:cxn modelId="{C107A50B-5AD3-4D88-8BC7-20540DFDB94D}" type="presParOf" srcId="{9B5A09D5-A56C-4FDB-8011-213650DE3447}" destId="{2F604AF9-0AA2-4EB4-8D6E-430D0F85F1F1}" srcOrd="0" destOrd="0" presId="urn:microsoft.com/office/officeart/2005/8/layout/vList5"/>
    <dgm:cxn modelId="{BE54D771-80DD-483D-86CA-F189AC6962F7}" type="presParOf" srcId="{AC78ACA5-EB75-4AC1-BA93-6E8C02DA039E}" destId="{BD5F57D7-0599-4D1A-98DC-021B27C50783}" srcOrd="1" destOrd="0" presId="urn:microsoft.com/office/officeart/2005/8/layout/vList5"/>
    <dgm:cxn modelId="{0ECAAB11-C035-4131-AFB3-F463FAC71B88}" type="presParOf" srcId="{AC78ACA5-EB75-4AC1-BA93-6E8C02DA039E}" destId="{D6EF069D-35D6-4E46-BBC3-A503790F4E75}" srcOrd="2" destOrd="0" presId="urn:microsoft.com/office/officeart/2005/8/layout/vList5"/>
    <dgm:cxn modelId="{0D5AEA53-2ABD-445B-A2E7-D088AB976CFE}" type="presParOf" srcId="{D6EF069D-35D6-4E46-BBC3-A503790F4E75}" destId="{E9F62F1E-E08D-4370-8CE3-8D3E49B46EF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F604AF9-0AA2-4EB4-8D6E-430D0F85F1F1}">
      <dsp:nvSpPr>
        <dsp:cNvPr id="0" name=""/>
        <dsp:cNvSpPr/>
      </dsp:nvSpPr>
      <dsp:spPr>
        <a:xfrm>
          <a:off x="0" y="0"/>
          <a:ext cx="2070456" cy="2393442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BA </a:t>
          </a:r>
          <a:endParaRPr lang="en-US" sz="6500" kern="1200" dirty="0"/>
        </a:p>
      </dsp:txBody>
      <dsp:txXfrm>
        <a:off x="0" y="0"/>
        <a:ext cx="2070456" cy="2393442"/>
      </dsp:txXfrm>
    </dsp:sp>
    <dsp:sp modelId="{E9F62F1E-E08D-4370-8CE3-8D3E49B46EF7}">
      <dsp:nvSpPr>
        <dsp:cNvPr id="0" name=""/>
        <dsp:cNvSpPr/>
      </dsp:nvSpPr>
      <dsp:spPr>
        <a:xfrm>
          <a:off x="0" y="2902881"/>
          <a:ext cx="2070456" cy="2348398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1460" tIns="125730" rIns="251460" bIns="125730" numCol="1" spcCol="1270" anchor="ctr" anchorCtr="0">
          <a:noAutofit/>
        </a:bodyPr>
        <a:lstStyle/>
        <a:p>
          <a:pPr lvl="0" algn="ctr" defTabSz="2933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600" kern="1200" dirty="0" smtClean="0">
              <a:latin typeface="Calibri" pitchFamily="34" charset="0"/>
              <a:ea typeface="Verdana" pitchFamily="34" charset="0"/>
              <a:cs typeface="Verdana" pitchFamily="34" charset="0"/>
            </a:rPr>
            <a:t>BFA</a:t>
          </a:r>
          <a:endParaRPr lang="en-US" sz="6600" kern="1200" dirty="0">
            <a:latin typeface="Calibri" pitchFamily="34" charset="0"/>
          </a:endParaRPr>
        </a:p>
      </dsp:txBody>
      <dsp:txXfrm>
        <a:off x="0" y="2902881"/>
        <a:ext cx="2070456" cy="23483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5177A30-1E91-47AD-AE2F-E937E40AA1F0}" type="datetimeFigureOut">
              <a:rPr lang="en-US"/>
              <a:pPr>
                <a:defRPr/>
              </a:pPr>
              <a:t>5/12/2014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8E6CF0B-0333-4843-8981-EBDFF47F42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492C9FC-6A05-4600-8EED-70E08F722A7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6AA8D87-3BEA-4FB7-8C2C-C6E9EEB1D76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606152-33DF-409F-A212-AA6AF0B9A1D8}" type="datetimeFigureOut">
              <a:rPr lang="en-US"/>
              <a:pPr>
                <a:defRPr/>
              </a:pPr>
              <a:t>5/12/2014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8B377-A9C2-4E6C-90A8-BE568B3B02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979E1A-13BA-4EFC-9E23-3D6DBEF91C39}" type="datetimeFigureOut">
              <a:rPr lang="en-US"/>
              <a:pPr>
                <a:defRPr/>
              </a:pPr>
              <a:t>5/12/2014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522A8-22F6-4BA9-9196-38E602D45D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FC987-6DAB-4575-82A7-4981A803D091}" type="datetimeFigureOut">
              <a:rPr lang="en-US"/>
              <a:pPr>
                <a:defRPr/>
              </a:pPr>
              <a:t>5/12/2014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66B3F-78F7-4042-B135-C6F1DB90F7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6548C-9BC7-4B7A-BB49-E193DDBC40B5}" type="datetimeFigureOut">
              <a:rPr lang="en-US"/>
              <a:pPr>
                <a:defRPr/>
              </a:pPr>
              <a:t>5/12/2014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FD342-5DE6-43C8-ABF9-EB71FF5B70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04145-1A18-4AE6-AC01-8744A3354DD6}" type="datetimeFigureOut">
              <a:rPr lang="en-US"/>
              <a:pPr>
                <a:defRPr/>
              </a:pPr>
              <a:t>5/12/2014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4ACF1-C640-4F91-9FCA-EEFB3DFA98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BA5D4-F753-4611-BE01-DA1741C125BD}" type="datetimeFigureOut">
              <a:rPr lang="en-US"/>
              <a:pPr>
                <a:defRPr/>
              </a:pPr>
              <a:t>5/12/2014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C9A184-C926-4CFA-93DF-0FC589E6C1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B7E69-6758-4938-BA75-D29C074D1558}" type="datetimeFigureOut">
              <a:rPr lang="en-US"/>
              <a:pPr>
                <a:defRPr/>
              </a:pPr>
              <a:t>5/12/2014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5D600-C049-4232-AF4B-90FA917C49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0FE667-9917-4DA6-AB53-94994978343B}" type="datetimeFigureOut">
              <a:rPr lang="en-US"/>
              <a:pPr>
                <a:defRPr/>
              </a:pPr>
              <a:t>5/12/2014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0112D-7721-49EA-B923-EA0F568CF2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E19EF-4BF4-48CD-9A10-37140CFFCF91}" type="datetimeFigureOut">
              <a:rPr lang="en-US"/>
              <a:pPr>
                <a:defRPr/>
              </a:pPr>
              <a:t>5/12/2014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CEB39-A844-4EA0-B7EA-81B777D76D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545D2-97D0-4BE7-B053-743B91056EEE}" type="datetimeFigureOut">
              <a:rPr lang="en-US"/>
              <a:pPr>
                <a:defRPr/>
              </a:pPr>
              <a:t>5/12/2014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D3BA6-528A-4AAA-92E5-6E8741333C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A3B84-6A28-4D7A-AB30-09BDF75E46EB}" type="datetimeFigureOut">
              <a:rPr lang="en-US"/>
              <a:pPr>
                <a:defRPr/>
              </a:pPr>
              <a:t>5/12/2014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DCBCD7-7CA1-4822-B437-5D294661F5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D5C7A21-9916-4D2A-A8B3-15BCBCDB55F9}" type="datetimeFigureOut">
              <a:rPr lang="en-US"/>
              <a:pPr>
                <a:defRPr/>
              </a:pPr>
              <a:t>5/12/2014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B18FB20-A306-4B45-BC79-38DEBE84E4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notesSlide" Target="../notesSlides/notesSlide1.xml"/><Relationship Id="rId7" Type="http://schemas.openxmlformats.org/officeDocument/2006/relationships/chart" Target="../charts/chart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chart" Target="../charts/chart1.xml"/><Relationship Id="rId5" Type="http://schemas.openxmlformats.org/officeDocument/2006/relationships/image" Target="../media/image13.jpeg"/><Relationship Id="rId4" Type="http://schemas.openxmlformats.org/officeDocument/2006/relationships/oleObject" Target="../embeddings/Microsoft_Office_Excel_Chart1.xls"/><Relationship Id="rId9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4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 descr="GreenTransitionSlid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2"/>
          <p:cNvSpPr txBox="1">
            <a:spLocks noChangeArrowheads="1"/>
          </p:cNvSpPr>
          <p:nvPr/>
        </p:nvSpPr>
        <p:spPr bwMode="auto">
          <a:xfrm>
            <a:off x="1905000" y="1905000"/>
            <a:ext cx="6705600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5400" b="1">
                <a:solidFill>
                  <a:schemeClr val="bg1"/>
                </a:solidFill>
                <a:latin typeface="Calibri" pitchFamily="34" charset="0"/>
              </a:rPr>
              <a:t>Bigger Creativity:  Visual and Performing Arts Majors</a:t>
            </a:r>
            <a:endParaRPr lang="en-US" sz="540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219200"/>
            <a:ext cx="7772400" cy="1524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3600" b="1" dirty="0" smtClean="0">
                <a:solidFill>
                  <a:srgbClr val="00B050"/>
                </a:solidFill>
              </a:rPr>
              <a:t>Why Study the Arts ?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075" name="Subtitle 2"/>
          <p:cNvSpPr>
            <a:spLocks noGrp="1"/>
          </p:cNvSpPr>
          <p:nvPr>
            <p:ph type="subTitle" idx="1"/>
          </p:nvPr>
        </p:nvSpPr>
        <p:spPr>
          <a:xfrm>
            <a:off x="1676400" y="2819400"/>
            <a:ext cx="5715000" cy="3429000"/>
          </a:xfrm>
        </p:spPr>
        <p:txBody>
          <a:bodyPr/>
          <a:lstStyle/>
          <a:p>
            <a:pPr algn="l"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§"/>
            </a:pPr>
            <a:r>
              <a:rPr lang="en-US" sz="2800" smtClean="0">
                <a:solidFill>
                  <a:schemeClr val="tx1"/>
                </a:solidFill>
              </a:rPr>
              <a:t>  Develop your creative potential</a:t>
            </a:r>
          </a:p>
          <a:p>
            <a:pPr algn="l"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§"/>
            </a:pPr>
            <a:r>
              <a:rPr lang="en-US" sz="2800" smtClean="0">
                <a:solidFill>
                  <a:schemeClr val="tx1"/>
                </a:solidFill>
              </a:rPr>
              <a:t>  Arts are integral to every discipline</a:t>
            </a:r>
          </a:p>
          <a:p>
            <a:pPr algn="l"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§"/>
            </a:pPr>
            <a:r>
              <a:rPr lang="en-US" sz="2800" smtClean="0">
                <a:solidFill>
                  <a:schemeClr val="tx1"/>
                </a:solidFill>
              </a:rPr>
              <a:t>  Exciting, unusual careers!</a:t>
            </a:r>
          </a:p>
          <a:p>
            <a:pPr algn="l"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§"/>
            </a:pPr>
            <a:r>
              <a:rPr lang="en-US" sz="2800" smtClean="0">
                <a:solidFill>
                  <a:schemeClr val="tx1"/>
                </a:solidFill>
              </a:rPr>
              <a:t>  Contribute to our quality of life</a:t>
            </a:r>
          </a:p>
        </p:txBody>
      </p:sp>
      <p:pic>
        <p:nvPicPr>
          <p:cNvPr id="3076" name="Picture 6" descr="GreenTransitionSlide.png"/>
          <p:cNvPicPr>
            <a:picLocks noChangeAspect="1"/>
          </p:cNvPicPr>
          <p:nvPr/>
        </p:nvPicPr>
        <p:blipFill>
          <a:blip r:embed="rId2" cstate="print"/>
          <a:srcRect b="76715"/>
          <a:stretch>
            <a:fillRect/>
          </a:stretch>
        </p:blipFill>
        <p:spPr bwMode="auto">
          <a:xfrm>
            <a:off x="0" y="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10" descr="SUNY_NEW_LOGO_W.eps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7650" y="193675"/>
            <a:ext cx="14763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 descr="GreenTransitionSlid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sz="3200" b="1" smtClean="0">
                <a:solidFill>
                  <a:schemeClr val="bg1"/>
                </a:solidFill>
              </a:rPr>
              <a:t>How do you Prepare for the Arts?</a:t>
            </a:r>
          </a:p>
        </p:txBody>
      </p:sp>
      <p:pic>
        <p:nvPicPr>
          <p:cNvPr id="410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30000" t="7758" r="31667" b="4793"/>
          <a:stretch>
            <a:fillRect/>
          </a:stretch>
        </p:blipFill>
        <p:spPr>
          <a:xfrm>
            <a:off x="0" y="1092200"/>
            <a:ext cx="4495800" cy="5765800"/>
          </a:xfrm>
        </p:spPr>
      </p:pic>
      <p:pic>
        <p:nvPicPr>
          <p:cNvPr id="4101" name="Picture 3"/>
          <p:cNvPicPr>
            <a:picLocks noChangeAspect="1" noChangeArrowheads="1"/>
          </p:cNvPicPr>
          <p:nvPr/>
        </p:nvPicPr>
        <p:blipFill>
          <a:blip r:embed="rId4" cstate="print"/>
          <a:srcRect l="30087" t="8333" r="31845" b="3125"/>
          <a:stretch>
            <a:fillRect/>
          </a:stretch>
        </p:blipFill>
        <p:spPr bwMode="auto">
          <a:xfrm>
            <a:off x="4724400" y="1143000"/>
            <a:ext cx="4419600" cy="578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6" descr="GreenTransitionSlide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1"/>
          <p:cNvSpPr txBox="1">
            <a:spLocks/>
          </p:cNvSpPr>
          <p:nvPr/>
        </p:nvSpPr>
        <p:spPr bwMode="auto">
          <a:xfrm>
            <a:off x="800100" y="2665413"/>
            <a:ext cx="83439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+mj-lt"/>
                <a:cs typeface="+mn-cs"/>
              </a:rPr>
              <a:t>	Meet our Campuses</a:t>
            </a:r>
            <a:endParaRPr lang="en-US" sz="5400" b="1" dirty="0">
              <a:solidFill>
                <a:schemeClr val="bg1"/>
              </a:solidFill>
              <a:latin typeface="AauxPro O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latin typeface="+mj-lt"/>
                <a:cs typeface="+mn-cs"/>
              </a:rPr>
              <a:t>	</a:t>
            </a:r>
          </a:p>
        </p:txBody>
      </p:sp>
      <p:pic>
        <p:nvPicPr>
          <p:cNvPr id="5124" name="Picture 3" descr="white_bracket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" y="2408238"/>
            <a:ext cx="471488" cy="156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4478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2900" b="1" dirty="0" smtClean="0">
                <a:solidFill>
                  <a:srgbClr val="0070C0"/>
                </a:solidFill>
                <a:latin typeface="+mn-lt"/>
              </a:rPr>
              <a:t>Performing Arts – Music (A.S.)</a:t>
            </a:r>
            <a:endParaRPr lang="en-US" sz="2900" b="1" baseline="300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614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667000"/>
          </a:xfrm>
        </p:spPr>
        <p:txBody>
          <a:bodyPr/>
          <a:lstStyle/>
          <a:p>
            <a:pPr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400" smtClean="0"/>
              <a:t>Designed for students who wish to transfer to a four-year program</a:t>
            </a:r>
          </a:p>
          <a:p>
            <a:pPr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400" smtClean="0"/>
              <a:t>Training in performance, theory, ear-training, music history and pedagogy</a:t>
            </a:r>
          </a:p>
          <a:p>
            <a:pPr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400" smtClean="0"/>
              <a:t>Audition required for admission</a:t>
            </a:r>
          </a:p>
        </p:txBody>
      </p:sp>
      <p:pic>
        <p:nvPicPr>
          <p:cNvPr id="6149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5305425"/>
            <a:ext cx="83820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425168">
            <a:off x="892175" y="4038600"/>
            <a:ext cx="3314700" cy="220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360741">
            <a:off x="5086350" y="3752850"/>
            <a:ext cx="2154238" cy="266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9" name="Straight Connector 8"/>
          <p:cNvCxnSpPr/>
          <p:nvPr/>
        </p:nvCxnSpPr>
        <p:spPr>
          <a:xfrm>
            <a:off x="0" y="15240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4478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15240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2900" b="1" dirty="0" smtClean="0">
                <a:solidFill>
                  <a:srgbClr val="0070C0"/>
                </a:solidFill>
                <a:latin typeface="+mn-lt"/>
              </a:rPr>
              <a:t>Liberal Arts: Humanities and Social Sciences (A.A.)</a:t>
            </a:r>
            <a:br>
              <a:rPr lang="en-US" sz="2900" b="1" dirty="0" smtClean="0">
                <a:solidFill>
                  <a:srgbClr val="0070C0"/>
                </a:solidFill>
                <a:latin typeface="+mn-lt"/>
              </a:rPr>
            </a:br>
            <a:r>
              <a:rPr lang="en-US" sz="2900" b="1" dirty="0" smtClean="0">
                <a:solidFill>
                  <a:srgbClr val="0070C0"/>
                </a:solidFill>
                <a:latin typeface="+mn-lt"/>
              </a:rPr>
              <a:t>Drama Concentration</a:t>
            </a:r>
            <a:endParaRPr lang="en-US" sz="29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743200"/>
          </a:xfrm>
        </p:spPr>
        <p:txBody>
          <a:bodyPr/>
          <a:lstStyle/>
          <a:p>
            <a:pPr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400" smtClean="0"/>
              <a:t>Core of six drama-related courses, which include traditional literature, theater, acting and performance</a:t>
            </a:r>
          </a:p>
          <a:p>
            <a:pPr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400" smtClean="0"/>
              <a:t>Required internship</a:t>
            </a:r>
          </a:p>
          <a:p>
            <a:pPr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400" smtClean="0"/>
              <a:t>10 SUNY General Education courses, thus making it very transfer-friendly</a:t>
            </a:r>
          </a:p>
        </p:txBody>
      </p:sp>
      <p:pic>
        <p:nvPicPr>
          <p:cNvPr id="7174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5305425"/>
            <a:ext cx="83820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58908">
            <a:off x="3867150" y="3654425"/>
            <a:ext cx="3200400" cy="2533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SUNYCAPSLIDE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0663"/>
            <a:ext cx="9155113" cy="687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 descr="SUNYCAPSLIDE2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8425" y="84138"/>
            <a:ext cx="9329738" cy="700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graphicFrame>
        <p:nvGraphicFramePr>
          <p:cNvPr id="10243" name="Content Placeholder 5"/>
          <p:cNvGraphicFramePr>
            <a:graphicFrameLocks noGrp="1"/>
          </p:cNvGraphicFramePr>
          <p:nvPr>
            <p:ph idx="1"/>
          </p:nvPr>
        </p:nvGraphicFramePr>
        <p:xfrm>
          <a:off x="406400" y="1549400"/>
          <a:ext cx="8331200" cy="4627563"/>
        </p:xfrm>
        <a:graphic>
          <a:graphicData uri="http://schemas.openxmlformats.org/presentationml/2006/ole">
            <p:oleObj spid="_x0000_s10243" r:id="rId4" imgW="8327858" imgH="4627265" progId="Excel.Chart.8">
              <p:embed/>
            </p:oleObj>
          </a:graphicData>
        </a:graphic>
      </p:graphicFrame>
      <p:pic>
        <p:nvPicPr>
          <p:cNvPr id="10244" name="Picture 2" descr="C:\Users\jon.esser\AppData\Local\Microsoft\Windows\Temporary Internet Files\Content.Outlook\0434P3MS\PUR13108_PPT_Template_003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TextBox 4"/>
          <p:cNvSpPr txBox="1">
            <a:spLocks noChangeArrowheads="1"/>
          </p:cNvSpPr>
          <p:nvPr/>
        </p:nvSpPr>
        <p:spPr bwMode="auto">
          <a:xfrm>
            <a:off x="1676400" y="533400"/>
            <a:ext cx="60150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latin typeface="Verdana" pitchFamily="34" charset="0"/>
                <a:ea typeface="Verdana" pitchFamily="34" charset="0"/>
                <a:cs typeface="Verdana" pitchFamily="34" charset="0"/>
              </a:rPr>
              <a:t>TYPES OF MAJORS IN THE ARTS</a:t>
            </a:r>
          </a:p>
        </p:txBody>
      </p:sp>
      <p:graphicFrame>
        <p:nvGraphicFramePr>
          <p:cNvPr id="7" name="Chart 6"/>
          <p:cNvGraphicFramePr/>
          <p:nvPr/>
        </p:nvGraphicFramePr>
        <p:xfrm>
          <a:off x="457200" y="1143000"/>
          <a:ext cx="48768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" name="Chart 7"/>
          <p:cNvGraphicFramePr/>
          <p:nvPr/>
        </p:nvGraphicFramePr>
        <p:xfrm flipH="1">
          <a:off x="-2590800" y="6248400"/>
          <a:ext cx="2590800" cy="60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9" name="Chart 8"/>
          <p:cNvGraphicFramePr/>
          <p:nvPr/>
        </p:nvGraphicFramePr>
        <p:xfrm>
          <a:off x="228600" y="38862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0" name="Chart 9"/>
          <p:cNvGraphicFramePr/>
          <p:nvPr/>
        </p:nvGraphicFramePr>
        <p:xfrm>
          <a:off x="4572000" y="25908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0250" name="TextBox 10"/>
          <p:cNvSpPr txBox="1">
            <a:spLocks noChangeArrowheads="1"/>
          </p:cNvSpPr>
          <p:nvPr/>
        </p:nvSpPr>
        <p:spPr bwMode="auto">
          <a:xfrm>
            <a:off x="131763" y="0"/>
            <a:ext cx="23066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Calibri" pitchFamily="34" charset="0"/>
              </a:rPr>
              <a:t>Purchase College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35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Rectangle 2"/>
          <p:cNvSpPr>
            <a:spLocks noChangeArrowheads="1"/>
          </p:cNvSpPr>
          <p:nvPr/>
        </p:nvSpPr>
        <p:spPr bwMode="auto">
          <a:xfrm>
            <a:off x="1600200" y="609600"/>
            <a:ext cx="596265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>
                <a:solidFill>
                  <a:srgbClr val="FFFFFF"/>
                </a:solidFill>
                <a:latin typeface="Calibri" pitchFamily="34" charset="0"/>
                <a:ea typeface="Verdana" pitchFamily="34" charset="0"/>
                <a:cs typeface="Verdana" pitchFamily="34" charset="0"/>
              </a:rPr>
              <a:t>ARTS MAJORS &amp; MINORS</a:t>
            </a:r>
            <a:endParaRPr lang="en-US" sz="4400">
              <a:latin typeface="Calibri" pitchFamily="34" charset="0"/>
            </a:endParaRPr>
          </a:p>
        </p:txBody>
      </p:sp>
      <p:graphicFrame>
        <p:nvGraphicFramePr>
          <p:cNvPr id="8" name="Diagram 7"/>
          <p:cNvGraphicFramePr/>
          <p:nvPr/>
        </p:nvGraphicFramePr>
        <p:xfrm>
          <a:off x="381000" y="1219200"/>
          <a:ext cx="83058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2286000" y="1447800"/>
            <a:ext cx="6781800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latin typeface="Calibri" pitchFamily="34" charset="0"/>
                <a:ea typeface="Verdana" pitchFamily="34" charset="0"/>
              </a:rPr>
              <a:t>Art History		Creative Writing</a:t>
            </a:r>
          </a:p>
          <a:p>
            <a:r>
              <a:rPr lang="en-US" sz="2400" b="1">
                <a:latin typeface="Calibri" pitchFamily="34" charset="0"/>
                <a:ea typeface="Verdana" pitchFamily="34" charset="0"/>
              </a:rPr>
              <a:t>Arts Management	New Media</a:t>
            </a:r>
          </a:p>
          <a:p>
            <a:r>
              <a:rPr lang="en-US" sz="2400" b="1">
                <a:latin typeface="Calibri" pitchFamily="34" charset="0"/>
                <a:ea typeface="Verdana" pitchFamily="34" charset="0"/>
              </a:rPr>
              <a:t>Cinema Studies	Playwriting and Screenwriting</a:t>
            </a:r>
          </a:p>
          <a:p>
            <a:r>
              <a:rPr lang="en-US" sz="2400" b="1">
                <a:latin typeface="Calibri" pitchFamily="34" charset="0"/>
                <a:ea typeface="Verdana" pitchFamily="34" charset="0"/>
              </a:rPr>
              <a:t>			Theatre and Performance</a:t>
            </a:r>
          </a:p>
          <a:p>
            <a:endParaRPr lang="en-US" sz="2400" b="1">
              <a:latin typeface="Calibri" pitchFamily="34" charset="0"/>
              <a:ea typeface="Verdana" pitchFamily="34" charset="0"/>
            </a:endParaRPr>
          </a:p>
          <a:p>
            <a:endParaRPr lang="en-US" sz="2000" b="1">
              <a:latin typeface="Calibri" pitchFamily="34" charset="0"/>
              <a:ea typeface="Verdana" pitchFamily="34" charset="0"/>
            </a:endParaRPr>
          </a:p>
        </p:txBody>
      </p:sp>
      <p:sp>
        <p:nvSpPr>
          <p:cNvPr id="11270" name="TextBox 5"/>
          <p:cNvSpPr txBox="1">
            <a:spLocks noChangeArrowheads="1"/>
          </p:cNvSpPr>
          <p:nvPr/>
        </p:nvSpPr>
        <p:spPr bwMode="auto">
          <a:xfrm>
            <a:off x="2286000" y="2919413"/>
            <a:ext cx="6858000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latin typeface="Calibri" pitchFamily="34" charset="0"/>
              </a:rPr>
              <a:t>Acting</a:t>
            </a:r>
          </a:p>
          <a:p>
            <a:r>
              <a:rPr lang="en-US" sz="2400" b="1">
                <a:latin typeface="Calibri" pitchFamily="34" charset="0"/>
              </a:rPr>
              <a:t>Art +Design (Graphic Design, Painting/Drawing, Printmaking, Photography, Sculpture)</a:t>
            </a:r>
          </a:p>
          <a:p>
            <a:r>
              <a:rPr lang="en-US" sz="2400" b="1">
                <a:latin typeface="Calibri" pitchFamily="34" charset="0"/>
              </a:rPr>
              <a:t>Dance</a:t>
            </a:r>
          </a:p>
          <a:p>
            <a:r>
              <a:rPr lang="en-US" sz="2400" b="1">
                <a:latin typeface="Calibri" pitchFamily="34" charset="0"/>
              </a:rPr>
              <a:t>Film</a:t>
            </a:r>
          </a:p>
          <a:p>
            <a:r>
              <a:rPr lang="en-US" sz="2400" b="1">
                <a:latin typeface="Calibri" pitchFamily="34" charset="0"/>
              </a:rPr>
              <a:t>Music (Composition, Studio Composition, Studio Production, Performance: Jazz, Instrumental, Opera)</a:t>
            </a:r>
          </a:p>
          <a:p>
            <a:r>
              <a:rPr lang="en-US" sz="2400" b="1">
                <a:latin typeface="Calibri" pitchFamily="34" charset="0"/>
              </a:rPr>
              <a:t>Theatrical Design (Costume, Lighting, Scenic, Technical Direction, Production Management)  </a:t>
            </a:r>
          </a:p>
          <a:p>
            <a:r>
              <a:rPr lang="en-US" sz="2400" b="1">
                <a:latin typeface="Calibri" pitchFamily="34" charset="0"/>
              </a:rPr>
              <a:t>Visual Arts - BS</a:t>
            </a:r>
          </a:p>
        </p:txBody>
      </p:sp>
      <p:sp>
        <p:nvSpPr>
          <p:cNvPr id="11271" name="TextBox 6"/>
          <p:cNvSpPr txBox="1">
            <a:spLocks noChangeArrowheads="1"/>
          </p:cNvSpPr>
          <p:nvPr/>
        </p:nvSpPr>
        <p:spPr bwMode="auto">
          <a:xfrm>
            <a:off x="76200" y="0"/>
            <a:ext cx="23066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Calibri" pitchFamily="34" charset="0"/>
              </a:rPr>
              <a:t>Purchase College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B.A. Music, </a:t>
            </a:r>
            <a:r>
              <a:rPr lang="en-US" dirty="0" err="1" smtClean="0"/>
              <a:t>Bmus</a:t>
            </a:r>
            <a:r>
              <a:rPr lang="en-US" dirty="0" smtClean="0"/>
              <a:t> in Performance, Minor in Music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 smtClean="0"/>
              <a:t>Theory, and Performance Concentrations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B.A. in Theatre, Minor in Theatre, 5 Year B.A. Theatre/MPA option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 smtClean="0"/>
              <a:t>Acting/Directing, Dance, and Design and Technical Theatre Concentrations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B.A. Studio Art, Minor in Studio Art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dirty="0" smtClean="0"/>
              <a:t>Drawing, Painting, Sculpture, Printmaking, and Graphic Design Concentrations</a:t>
            </a:r>
          </a:p>
          <a:p>
            <a:pPr lvl="1" fontAlgn="auto">
              <a:spcAft>
                <a:spcPts val="0"/>
              </a:spcAft>
              <a:defRPr/>
            </a:pPr>
            <a:endParaRPr lang="en-US" dirty="0" smtClean="0"/>
          </a:p>
        </p:txBody>
      </p:sp>
      <p:sp>
        <p:nvSpPr>
          <p:cNvPr id="12291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2" cstate="print"/>
          <a:srcRect l="16985" t="33333" r="18388" b="27206"/>
          <a:stretch>
            <a:fillRect/>
          </a:stretch>
        </p:blipFill>
        <p:spPr bwMode="auto">
          <a:xfrm>
            <a:off x="0" y="0"/>
            <a:ext cx="5105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2"/>
          <p:cNvPicPr>
            <a:picLocks noChangeAspect="1" noChangeArrowheads="1"/>
          </p:cNvPicPr>
          <p:nvPr/>
        </p:nvPicPr>
        <p:blipFill>
          <a:blip r:embed="rId2" cstate="print"/>
          <a:srcRect l="76135" t="33333" r="19180" b="28125"/>
          <a:stretch>
            <a:fillRect/>
          </a:stretch>
        </p:blipFill>
        <p:spPr bwMode="auto">
          <a:xfrm>
            <a:off x="5105400" y="0"/>
            <a:ext cx="4038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27238"/>
            <a:ext cx="8229600" cy="4525962"/>
          </a:xfrm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Students need to audition or provide portfolios into certain programs in order to major in them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Students do not need to be in the major in order to participate in many program offered in the arts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Special talent review is available to students not pursuing major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In addition to the fine arts Binghamton has a cinema major that many students will also participate in</a:t>
            </a:r>
            <a:endParaRPr lang="en-US" dirty="0"/>
          </a:p>
        </p:txBody>
      </p:sp>
      <p:sp>
        <p:nvSpPr>
          <p:cNvPr id="13315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2" cstate="print"/>
          <a:srcRect l="16985" t="33333" r="18388" b="27206"/>
          <a:stretch>
            <a:fillRect/>
          </a:stretch>
        </p:blipFill>
        <p:spPr bwMode="auto">
          <a:xfrm>
            <a:off x="0" y="0"/>
            <a:ext cx="5105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2"/>
          <p:cNvPicPr>
            <a:picLocks noChangeAspect="1" noChangeArrowheads="1"/>
          </p:cNvPicPr>
          <p:nvPr/>
        </p:nvPicPr>
        <p:blipFill>
          <a:blip r:embed="rId2" cstate="print"/>
          <a:srcRect l="76135" t="33333" r="19180" b="28125"/>
          <a:stretch>
            <a:fillRect/>
          </a:stretch>
        </p:blipFill>
        <p:spPr bwMode="auto">
          <a:xfrm>
            <a:off x="5105400" y="0"/>
            <a:ext cx="4038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3048000"/>
            <a:ext cx="8229600" cy="1143000"/>
          </a:xfrm>
        </p:spPr>
        <p:txBody>
          <a:bodyPr/>
          <a:lstStyle/>
          <a:p>
            <a:r>
              <a:rPr lang="en-US" sz="6000" b="1" smtClean="0">
                <a:solidFill>
                  <a:srgbClr val="00B050"/>
                </a:solidFill>
              </a:rPr>
              <a:t>Question and Answer</a:t>
            </a:r>
          </a:p>
        </p:txBody>
      </p:sp>
      <p:pic>
        <p:nvPicPr>
          <p:cNvPr id="14339" name="Picture 6" descr="GreenTransitionSlide.png"/>
          <p:cNvPicPr>
            <a:picLocks noChangeAspect="1"/>
          </p:cNvPicPr>
          <p:nvPr/>
        </p:nvPicPr>
        <p:blipFill>
          <a:blip r:embed="rId2" cstate="print"/>
          <a:srcRect b="76715"/>
          <a:stretch>
            <a:fillRect/>
          </a:stretch>
        </p:blipFill>
        <p:spPr bwMode="auto">
          <a:xfrm>
            <a:off x="0" y="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10" descr="SUNY_NEW_LOGO_W.eps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7650" y="193675"/>
            <a:ext cx="14763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321</Words>
  <Application>Microsoft Office PowerPoint</Application>
  <PresentationFormat>On-screen Show (4:3)</PresentationFormat>
  <Paragraphs>50</Paragraphs>
  <Slides>13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Calibri</vt:lpstr>
      <vt:lpstr>Arial</vt:lpstr>
      <vt:lpstr>Wingdings</vt:lpstr>
      <vt:lpstr>AauxPro OT</vt:lpstr>
      <vt:lpstr>Verdana</vt:lpstr>
      <vt:lpstr>Office Theme</vt:lpstr>
      <vt:lpstr>Microsoft Office Excel Chart</vt:lpstr>
      <vt:lpstr>Slide 1</vt:lpstr>
      <vt:lpstr>  Why Study the Arts ? </vt:lpstr>
      <vt:lpstr>How do you Prepare for the Arts?</vt:lpstr>
      <vt:lpstr>Slide 4</vt:lpstr>
      <vt:lpstr>Performing Arts – Music (A.S.)</vt:lpstr>
      <vt:lpstr>Liberal Arts: Humanities and Social Sciences (A.A.) Drama Concentration</vt:lpstr>
      <vt:lpstr>Slide 7</vt:lpstr>
      <vt:lpstr>Slide 8</vt:lpstr>
      <vt:lpstr>Slide 9</vt:lpstr>
      <vt:lpstr>Slide 10</vt:lpstr>
      <vt:lpstr>Slide 11</vt:lpstr>
      <vt:lpstr>Slide 12</vt:lpstr>
      <vt:lpstr>Question and Answer</vt:lpstr>
    </vt:vector>
  </TitlesOfParts>
  <Company>State University of New York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picheti</dc:creator>
  <cp:lastModifiedBy>perrilch</cp:lastModifiedBy>
  <cp:revision>16</cp:revision>
  <dcterms:created xsi:type="dcterms:W3CDTF">2014-05-01T14:32:10Z</dcterms:created>
  <dcterms:modified xsi:type="dcterms:W3CDTF">2014-05-12T20:31:46Z</dcterms:modified>
</cp:coreProperties>
</file>