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4"/>
  </p:notesMasterIdLst>
  <p:handoutMasterIdLst>
    <p:handoutMasterId r:id="rId35"/>
  </p:handoutMasterIdLst>
  <p:sldIdLst>
    <p:sldId id="275" r:id="rId2"/>
    <p:sldId id="256" r:id="rId3"/>
    <p:sldId id="261" r:id="rId4"/>
    <p:sldId id="263" r:id="rId5"/>
    <p:sldId id="264" r:id="rId6"/>
    <p:sldId id="274" r:id="rId7"/>
    <p:sldId id="259" r:id="rId8"/>
    <p:sldId id="269" r:id="rId9"/>
    <p:sldId id="271" r:id="rId10"/>
    <p:sldId id="301" r:id="rId11"/>
    <p:sldId id="276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67" r:id="rId33"/>
  </p:sldIdLst>
  <p:sldSz cx="9144000" cy="6858000" type="screen4x3"/>
  <p:notesSz cx="6946900" cy="9220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F2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47" autoAdjust="0"/>
    <p:restoredTop sz="94660"/>
  </p:normalViewPr>
  <p:slideViewPr>
    <p:cSldViewPr>
      <p:cViewPr varScale="1">
        <p:scale>
          <a:sx n="108" d="100"/>
          <a:sy n="108" d="100"/>
        </p:scale>
        <p:origin x="-99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4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2" tIns="46186" rIns="92372" bIns="46186" numCol="1" anchor="t" anchorCtr="0" compatLnSpc="1">
            <a:prstTxWarp prst="textNoShape">
              <a:avLst/>
            </a:prstTxWarp>
          </a:bodyPr>
          <a:lstStyle>
            <a:lvl1pPr defTabSz="924414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3825" y="0"/>
            <a:ext cx="30114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2" tIns="46186" rIns="92372" bIns="46186" numCol="1" anchor="t" anchorCtr="0" compatLnSpc="1">
            <a:prstTxWarp prst="textNoShape">
              <a:avLst/>
            </a:prstTxWarp>
          </a:bodyPr>
          <a:lstStyle>
            <a:lvl1pPr algn="r" defTabSz="924414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8238"/>
            <a:ext cx="30114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2" tIns="46186" rIns="92372" bIns="46186" numCol="1" anchor="b" anchorCtr="0" compatLnSpc="1">
            <a:prstTxWarp prst="textNoShape">
              <a:avLst/>
            </a:prstTxWarp>
          </a:bodyPr>
          <a:lstStyle>
            <a:lvl1pPr defTabSz="924414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7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3825" y="8758238"/>
            <a:ext cx="30114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2" tIns="46186" rIns="92372" bIns="46186" numCol="1" anchor="b" anchorCtr="0" compatLnSpc="1">
            <a:prstTxWarp prst="textNoShape">
              <a:avLst/>
            </a:prstTxWarp>
          </a:bodyPr>
          <a:lstStyle>
            <a:lvl1pPr algn="r" defTabSz="924414">
              <a:defRPr sz="1200">
                <a:latin typeface="Arial" charset="0"/>
              </a:defRPr>
            </a:lvl1pPr>
          </a:lstStyle>
          <a:p>
            <a:pPr>
              <a:defRPr/>
            </a:pPr>
            <a:fld id="{0FEF13B0-326A-43E0-BEB4-1108F22F22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4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2" tIns="46186" rIns="92372" bIns="46186" numCol="1" anchor="t" anchorCtr="0" compatLnSpc="1">
            <a:prstTxWarp prst="textNoShape">
              <a:avLst/>
            </a:prstTxWarp>
          </a:bodyPr>
          <a:lstStyle>
            <a:lvl1pPr defTabSz="924414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3825" y="0"/>
            <a:ext cx="30114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2" tIns="46186" rIns="92372" bIns="46186" numCol="1" anchor="t" anchorCtr="0" compatLnSpc="1">
            <a:prstTxWarp prst="textNoShape">
              <a:avLst/>
            </a:prstTxWarp>
          </a:bodyPr>
          <a:lstStyle>
            <a:lvl1pPr algn="r" defTabSz="924414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6840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67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379913"/>
            <a:ext cx="5556250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2" tIns="46186" rIns="92372" bIns="461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67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8238"/>
            <a:ext cx="30114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2" tIns="46186" rIns="92372" bIns="46186" numCol="1" anchor="b" anchorCtr="0" compatLnSpc="1">
            <a:prstTxWarp prst="textNoShape">
              <a:avLst/>
            </a:prstTxWarp>
          </a:bodyPr>
          <a:lstStyle>
            <a:lvl1pPr defTabSz="924414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67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3825" y="8758238"/>
            <a:ext cx="30114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72" tIns="46186" rIns="92372" bIns="46186" numCol="1" anchor="b" anchorCtr="0" compatLnSpc="1">
            <a:prstTxWarp prst="textNoShape">
              <a:avLst/>
            </a:prstTxWarp>
          </a:bodyPr>
          <a:lstStyle>
            <a:lvl1pPr algn="r" defTabSz="924414">
              <a:defRPr sz="1200">
                <a:latin typeface="Arial" charset="0"/>
              </a:defRPr>
            </a:lvl1pPr>
          </a:lstStyle>
          <a:p>
            <a:pPr>
              <a:defRPr/>
            </a:pPr>
            <a:fld id="{F0213105-F52E-4C6C-99CC-C744B073E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Calibri" pitchFamily="34" charset="0"/>
              </a:rPr>
              <a:t>In most cases, students receive instruction and other support services in preparation for the first year of their college experience</a:t>
            </a: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3925"/>
            <a:fld id="{66845283-5AEA-4A25-806B-0CEB7B2B011D}" type="slidenum">
              <a:rPr lang="en-US" smtClean="0"/>
              <a:pPr defTabSz="923925"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An average of 8,900 eligible applicants cannot participate due to limited capacity.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3925"/>
            <a:fld id="{7FB6A40E-5C1E-41AF-B308-17C4EA51FEB9}" type="slidenum">
              <a:rPr lang="en-US" smtClean="0"/>
              <a:pPr defTabSz="923925"/>
              <a:t>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dvantageBlueGreenTransitionSlid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29CCD-68BD-4395-9DAB-EBF297B1C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AdvantageBlueGreenTransitionSlide.png"/>
          <p:cNvPicPr>
            <a:picLocks noChangeAspect="1"/>
          </p:cNvPicPr>
          <p:nvPr userDrawn="1"/>
        </p:nvPicPr>
        <p:blipFill>
          <a:blip r:embed="rId2" cstate="print"/>
          <a:srcRect b="87747"/>
          <a:stretch>
            <a:fillRect/>
          </a:stretch>
        </p:blipFill>
        <p:spPr bwMode="auto">
          <a:xfrm>
            <a:off x="-6350" y="0"/>
            <a:ext cx="916781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SUNY_NEW_LOGO_W.eps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65088"/>
            <a:ext cx="14763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53D0C-1617-4586-ADDF-5A5CE19B00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A49B9-B7C4-4A76-BAC8-8B1B82D851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AB801-F1E2-4532-BA03-3BF3B1A895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7A131-46A5-4DAB-91FA-22A72E3508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DEDAC-D718-4668-A566-D0B627DB6D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0F301-85FA-4F65-94B8-5DBFE43F1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1E4C6-8C79-48DC-82F6-B7086404E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60846-0AE3-4EA3-A818-493838B785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EA5ED-9852-4280-B3D8-B2D27EAC32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30E69-85F8-4CD3-BF50-06A6309665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3FCD9-7F70-4FE4-81ED-630B75B0AE36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684-17D4-4081-8302-CBBC9E8989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3E3BC92-13FC-4101-90E7-CE8C5B59D0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522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523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523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1" name="Picture 7" descr="AdvantageBlueGreenTransitionSlide.png"/>
          <p:cNvPicPr>
            <a:picLocks noChangeAspect="1"/>
          </p:cNvPicPr>
          <p:nvPr userDrawn="1"/>
        </p:nvPicPr>
        <p:blipFill>
          <a:blip r:embed="rId14" cstate="print"/>
          <a:srcRect b="87747"/>
          <a:stretch>
            <a:fillRect/>
          </a:stretch>
        </p:blipFill>
        <p:spPr bwMode="auto">
          <a:xfrm>
            <a:off x="-6350" y="0"/>
            <a:ext cx="916781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0" descr="SUNY_NEW_LOGO_W.eps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47650" y="65088"/>
            <a:ext cx="14763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3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6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6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-16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6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AdvantageBlueGreenTransitionSlid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0"/>
            <a:ext cx="91678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39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277813"/>
            <a:ext cx="8153400" cy="3532187"/>
          </a:xfrm>
        </p:spPr>
        <p:txBody>
          <a:bodyPr/>
          <a:lstStyle/>
          <a:p>
            <a:pPr eaLnBrk="1" hangingPunct="1">
              <a:defRPr/>
            </a:pPr>
            <a:r>
              <a:rPr lang="en-US" sz="3800" b="0" dirty="0" smtClean="0"/>
              <a:t/>
            </a:r>
            <a:br>
              <a:rPr lang="en-US" sz="3800" b="0" dirty="0" smtClean="0"/>
            </a:br>
            <a:r>
              <a:rPr lang="en-US" sz="3800" b="0" dirty="0" smtClean="0"/>
              <a:t/>
            </a:r>
            <a:br>
              <a:rPr lang="en-US" sz="3800" b="0" dirty="0" smtClean="0"/>
            </a:br>
            <a:r>
              <a:rPr lang="en-US" sz="3800" b="0" dirty="0" smtClean="0"/>
              <a:t/>
            </a:r>
            <a:br>
              <a:rPr lang="en-US" sz="3800" b="0" dirty="0" smtClean="0"/>
            </a:br>
            <a:r>
              <a:rPr lang="en-US" sz="3800" dirty="0" smtClean="0">
                <a:latin typeface="Times New Roman" pitchFamily="18" charset="0"/>
              </a:rPr>
              <a:t/>
            </a:r>
            <a:br>
              <a:rPr lang="en-US" sz="3800" dirty="0" smtClean="0">
                <a:latin typeface="Times New Roman" pitchFamily="18" charset="0"/>
              </a:rPr>
            </a:br>
            <a:r>
              <a:rPr lang="en-US" sz="3800" dirty="0" smtClean="0">
                <a:latin typeface="Times New Roman" pitchFamily="18" charset="0"/>
              </a:rPr>
              <a:t> </a:t>
            </a:r>
            <a:br>
              <a:rPr lang="en-US" sz="3800" dirty="0" smtClean="0">
                <a:latin typeface="Times New Roman" pitchFamily="18" charset="0"/>
              </a:rPr>
            </a:br>
            <a:endParaRPr lang="en-US" sz="3800" dirty="0" smtClean="0"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1598613"/>
            <a:ext cx="6934200" cy="49545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chemeClr val="bg1"/>
                </a:solidFill>
                <a:latin typeface="Calibri" pitchFamily="34" charset="0"/>
              </a:rPr>
              <a:t>Bigger Access:  Educational Opportunity Program Updates and Enhancements</a:t>
            </a:r>
            <a:endParaRPr lang="en-US" sz="5400" dirty="0">
              <a:solidFill>
                <a:schemeClr val="bg1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2800" dirty="0">
                <a:solidFill>
                  <a:schemeClr val="tx2">
                    <a:lumMod val="75000"/>
                  </a:schemeClr>
                </a:solidFill>
              </a:rPr>
            </a:b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rgbClr val="0070C0"/>
                </a:solidFill>
                <a:effectLst/>
                <a:latin typeface="Calibri" pitchFamily="34" charset="0"/>
              </a:rPr>
              <a:t>Educational Opportunity Program</a:t>
            </a:r>
          </a:p>
        </p:txBody>
      </p:sp>
      <p:sp>
        <p:nvSpPr>
          <p:cNvPr id="614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0010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70C0"/>
              </a:buClr>
            </a:pPr>
            <a:r>
              <a:rPr lang="en-US" sz="2400" dirty="0" smtClean="0">
                <a:effectLst/>
                <a:latin typeface="Calibri" pitchFamily="34" charset="0"/>
              </a:rPr>
              <a:t>Provides access for </a:t>
            </a:r>
            <a:r>
              <a:rPr lang="en-US" sz="2400" dirty="0" smtClean="0">
                <a:effectLst/>
                <a:latin typeface="Calibri" pitchFamily="34" charset="0"/>
              </a:rPr>
              <a:t>disadvantaged NYS residents who wish to attend the State University.</a:t>
            </a:r>
            <a:br>
              <a:rPr lang="en-US" sz="2400" dirty="0" smtClean="0">
                <a:effectLst/>
                <a:latin typeface="Calibri" pitchFamily="34" charset="0"/>
              </a:rPr>
            </a:br>
            <a:endParaRPr lang="en-US" sz="1200" dirty="0" smtClean="0">
              <a:effectLst/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0070C0"/>
              </a:buClr>
            </a:pPr>
            <a:r>
              <a:rPr lang="en-US" sz="2400" dirty="0" smtClean="0">
                <a:effectLst/>
                <a:latin typeface="Calibri" pitchFamily="34" charset="0"/>
              </a:rPr>
              <a:t>Offered by 43 </a:t>
            </a:r>
            <a:r>
              <a:rPr lang="en-US" sz="2400" dirty="0" smtClean="0">
                <a:effectLst/>
                <a:latin typeface="Calibri" pitchFamily="34" charset="0"/>
              </a:rPr>
              <a:t>of the 64 SUNY </a:t>
            </a:r>
            <a:r>
              <a:rPr lang="en-US" sz="2400" dirty="0" smtClean="0">
                <a:effectLst/>
                <a:latin typeface="Calibri" pitchFamily="34" charset="0"/>
              </a:rPr>
              <a:t>campuses, </a:t>
            </a:r>
            <a:r>
              <a:rPr lang="en-US" sz="2400" dirty="0" smtClean="0">
                <a:effectLst/>
                <a:latin typeface="Calibri" pitchFamily="34" charset="0"/>
              </a:rPr>
              <a:t>including 13 community colleges.</a:t>
            </a:r>
          </a:p>
          <a:p>
            <a:pPr eaLnBrk="1" hangingPunct="1">
              <a:lnSpc>
                <a:spcPct val="80000"/>
              </a:lnSpc>
              <a:buClr>
                <a:srgbClr val="0070C0"/>
              </a:buClr>
            </a:pPr>
            <a:endParaRPr lang="en-US" sz="800" dirty="0" smtClean="0">
              <a:effectLst/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0070C0"/>
              </a:buClr>
            </a:pPr>
            <a:r>
              <a:rPr lang="en-US" sz="2400" dirty="0" smtClean="0">
                <a:effectLst/>
                <a:latin typeface="Calibri" pitchFamily="34" charset="0"/>
              </a:rPr>
              <a:t>Serves approximately </a:t>
            </a:r>
            <a:r>
              <a:rPr lang="en-US" sz="2400" dirty="0" smtClean="0">
                <a:effectLst/>
                <a:latin typeface="Calibri" pitchFamily="34" charset="0"/>
              </a:rPr>
              <a:t>10,000 students annually, enrolling 3,000 new students per year.</a:t>
            </a:r>
          </a:p>
          <a:p>
            <a:pPr eaLnBrk="1" hangingPunct="1">
              <a:lnSpc>
                <a:spcPct val="80000"/>
              </a:lnSpc>
              <a:buClr>
                <a:srgbClr val="0070C0"/>
              </a:buClr>
            </a:pPr>
            <a:endParaRPr lang="en-US" sz="800" dirty="0" smtClean="0">
              <a:effectLst/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0070C0"/>
              </a:buClr>
            </a:pPr>
            <a:r>
              <a:rPr lang="en-US" sz="2400" dirty="0" smtClean="0">
                <a:effectLst/>
                <a:latin typeface="Calibri" pitchFamily="34" charset="0"/>
              </a:rPr>
              <a:t>H</a:t>
            </a:r>
            <a:r>
              <a:rPr lang="en-US" sz="2400" dirty="0" smtClean="0">
                <a:effectLst/>
                <a:latin typeface="Calibri" pitchFamily="34" charset="0"/>
              </a:rPr>
              <a:t>as </a:t>
            </a:r>
            <a:r>
              <a:rPr lang="en-US" sz="2400" dirty="0" smtClean="0">
                <a:effectLst/>
                <a:latin typeface="Calibri" pitchFamily="34" charset="0"/>
              </a:rPr>
              <a:t>produced more than 55,000 graduates. </a:t>
            </a:r>
          </a:p>
        </p:txBody>
      </p:sp>
      <p:pic>
        <p:nvPicPr>
          <p:cNvPr id="6148" name="Picture 5" descr="Campus Lif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254625"/>
            <a:ext cx="662940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90600"/>
            <a:ext cx="8686800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0070C0"/>
                </a:solidFill>
                <a:effectLst/>
                <a:latin typeface="Calibri" pitchFamily="34" charset="0"/>
              </a:rPr>
              <a:t>Eligibility Requirements</a:t>
            </a:r>
            <a:r>
              <a:rPr lang="en-US" sz="3200" dirty="0" smtClean="0">
                <a:solidFill>
                  <a:srgbClr val="0070C0"/>
                </a:solidFill>
                <a:effectLst/>
                <a:latin typeface="Calibri" pitchFamily="34" charset="0"/>
              </a:rPr>
              <a:t/>
            </a:r>
            <a:br>
              <a:rPr lang="en-US" sz="3200" dirty="0" smtClean="0">
                <a:solidFill>
                  <a:srgbClr val="0070C0"/>
                </a:solidFill>
                <a:effectLst/>
                <a:latin typeface="Calibri" pitchFamily="34" charset="0"/>
              </a:rPr>
            </a:br>
            <a:endParaRPr lang="en-US" sz="3200" b="0" dirty="0" smtClean="0">
              <a:solidFill>
                <a:srgbClr val="0070C0"/>
              </a:solidFill>
              <a:effectLst/>
              <a:latin typeface="Calibri" pitchFamily="34" charset="0"/>
            </a:endParaRP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4343400" cy="4297363"/>
          </a:xfrm>
        </p:spPr>
        <p:txBody>
          <a:bodyPr/>
          <a:lstStyle/>
          <a:p>
            <a:pPr eaLnBrk="1" hangingPunct="1">
              <a:buClr>
                <a:srgbClr val="0070C0"/>
              </a:buClr>
              <a:buFont typeface="Wingdings" pitchFamily="2" charset="2"/>
              <a:buChar char="n"/>
              <a:defRPr/>
            </a:pPr>
            <a:r>
              <a:rPr lang="en-US" sz="2320" dirty="0" smtClean="0">
                <a:effectLst/>
                <a:latin typeface="Calibri" pitchFamily="34" charset="0"/>
              </a:rPr>
              <a:t>Ineligible for admission under traditional standards, but demonstrate potential for completing a college program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n"/>
              <a:defRPr/>
            </a:pPr>
            <a:r>
              <a:rPr lang="en-US" sz="2320" dirty="0" smtClean="0">
                <a:effectLst/>
                <a:latin typeface="Calibri" pitchFamily="34" charset="0"/>
              </a:rPr>
              <a:t>In need of financial assistance within income </a:t>
            </a:r>
            <a:r>
              <a:rPr lang="en-US" sz="2320" dirty="0" smtClean="0">
                <a:effectLst/>
                <a:latin typeface="Calibri" pitchFamily="34" charset="0"/>
              </a:rPr>
              <a:t>guidelines</a:t>
            </a:r>
            <a:endParaRPr lang="en-US" sz="2320" dirty="0" smtClean="0">
              <a:effectLst/>
              <a:latin typeface="Calibri" pitchFamily="34" charset="0"/>
            </a:endParaRP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n"/>
              <a:defRPr/>
            </a:pPr>
            <a:r>
              <a:rPr lang="en-US" sz="2320" dirty="0" smtClean="0">
                <a:effectLst/>
                <a:latin typeface="Calibri" pitchFamily="34" charset="0"/>
              </a:rPr>
              <a:t>Full-time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n"/>
              <a:defRPr/>
            </a:pPr>
            <a:r>
              <a:rPr lang="en-US" sz="2320" dirty="0" smtClean="0">
                <a:effectLst/>
                <a:latin typeface="Calibri" pitchFamily="34" charset="0"/>
              </a:rPr>
              <a:t>New </a:t>
            </a:r>
            <a:r>
              <a:rPr lang="en-US" sz="2320" dirty="0" smtClean="0">
                <a:effectLst/>
                <a:latin typeface="Calibri" pitchFamily="34" charset="0"/>
              </a:rPr>
              <a:t>York State resident for 12 months prior to enrollment</a:t>
            </a:r>
          </a:p>
        </p:txBody>
      </p:sp>
      <p:pic>
        <p:nvPicPr>
          <p:cNvPr id="7172" name="Picture 12" descr="Campus Lif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59080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914400"/>
            <a:ext cx="9144000" cy="762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0070C0"/>
                </a:solidFill>
                <a:effectLst/>
                <a:latin typeface="Calibri" pitchFamily="34" charset="0"/>
              </a:rPr>
              <a:t>EOP Income </a:t>
            </a:r>
            <a:r>
              <a:rPr lang="en-US" sz="3200" dirty="0" smtClean="0">
                <a:solidFill>
                  <a:srgbClr val="0070C0"/>
                </a:solidFill>
                <a:effectLst/>
                <a:latin typeface="Calibri" pitchFamily="34" charset="0"/>
              </a:rPr>
              <a:t>Guidelines 2014-15 </a:t>
            </a:r>
            <a:endParaRPr lang="en-US" sz="3200" dirty="0" smtClean="0">
              <a:solidFill>
                <a:srgbClr val="0070C0"/>
              </a:solidFill>
              <a:effectLst/>
              <a:latin typeface="Calibri" pitchFamily="34" charset="0"/>
            </a:endParaRPr>
          </a:p>
        </p:txBody>
      </p:sp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1295400" y="2362200"/>
            <a:ext cx="716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Arial" charset="0"/>
            </a:endParaRPr>
          </a:p>
        </p:txBody>
      </p:sp>
      <p:sp>
        <p:nvSpPr>
          <p:cNvPr id="8196" name="Text Box 11"/>
          <p:cNvSpPr txBox="1">
            <a:spLocks noChangeArrowheads="1"/>
          </p:cNvSpPr>
          <p:nvPr/>
        </p:nvSpPr>
        <p:spPr bwMode="auto">
          <a:xfrm>
            <a:off x="1524000" y="1905000"/>
            <a:ext cx="7315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28800" y="1752600"/>
          <a:ext cx="5105400" cy="426719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647245"/>
                <a:gridCol w="2458155"/>
              </a:tblGrid>
              <a:tr h="474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 pitchFamily="34" charset="0"/>
                        </a:rPr>
                        <a:t>Household Size</a:t>
                      </a:r>
                      <a:endParaRPr lang="en-US" sz="2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 pitchFamily="34" charset="0"/>
                        </a:rPr>
                        <a:t>Annual Income</a:t>
                      </a:r>
                      <a:endParaRPr lang="en-US" sz="240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4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 pitchFamily="34" charset="0"/>
                        </a:rPr>
                        <a:t>1</a:t>
                      </a:r>
                      <a:endParaRPr lang="en-US" sz="2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 pitchFamily="34" charset="0"/>
                        </a:rPr>
                        <a:t>$21,590</a:t>
                      </a:r>
                      <a:endParaRPr lang="en-US" sz="2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4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 pitchFamily="34" charset="0"/>
                        </a:rPr>
                        <a:t>2</a:t>
                      </a:r>
                      <a:endParaRPr lang="en-US" sz="240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 pitchFamily="34" charset="0"/>
                        </a:rPr>
                        <a:t>$29,101</a:t>
                      </a:r>
                      <a:endParaRPr lang="en-US" sz="2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4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 pitchFamily="34" charset="0"/>
                        </a:rPr>
                        <a:t>3</a:t>
                      </a:r>
                      <a:endParaRPr lang="en-US" sz="240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 pitchFamily="34" charset="0"/>
                        </a:rPr>
                        <a:t>$36,612</a:t>
                      </a:r>
                      <a:endParaRPr lang="en-US" sz="2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4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 pitchFamily="34" charset="0"/>
                        </a:rPr>
                        <a:t>4</a:t>
                      </a:r>
                      <a:endParaRPr lang="en-US" sz="240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 pitchFamily="34" charset="0"/>
                        </a:rPr>
                        <a:t>$44,123</a:t>
                      </a:r>
                      <a:endParaRPr lang="en-US" sz="2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4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 pitchFamily="34" charset="0"/>
                        </a:rPr>
                        <a:t>5</a:t>
                      </a:r>
                      <a:endParaRPr lang="en-US" sz="240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 pitchFamily="34" charset="0"/>
                        </a:rPr>
                        <a:t>$51,634</a:t>
                      </a:r>
                      <a:endParaRPr lang="en-US" sz="2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4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 pitchFamily="34" charset="0"/>
                        </a:rPr>
                        <a:t>6</a:t>
                      </a:r>
                      <a:endParaRPr lang="en-US" sz="240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 pitchFamily="34" charset="0"/>
                        </a:rPr>
                        <a:t>$59,145</a:t>
                      </a:r>
                      <a:endParaRPr lang="en-US" sz="2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4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 pitchFamily="34" charset="0"/>
                        </a:rPr>
                        <a:t>7</a:t>
                      </a:r>
                      <a:endParaRPr lang="en-US" sz="240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 pitchFamily="34" charset="0"/>
                        </a:rPr>
                        <a:t>$66,656</a:t>
                      </a:r>
                      <a:endParaRPr lang="en-US" sz="2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4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 pitchFamily="34" charset="0"/>
                        </a:rPr>
                        <a:t>8</a:t>
                      </a:r>
                      <a:endParaRPr lang="en-US" sz="240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 pitchFamily="34" charset="0"/>
                        </a:rPr>
                        <a:t>$74,167</a:t>
                      </a:r>
                      <a:endParaRPr lang="en-US" sz="24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76400" y="60960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</a:p>
          <a:p>
            <a:r>
              <a:rPr lang="en-US" sz="1400" dirty="0">
                <a:latin typeface="Calibri" pitchFamily="34" charset="0"/>
              </a:rPr>
              <a:t>*Plus $7,511 for each additional household/family member in excess of eight</a:t>
            </a:r>
            <a:r>
              <a:rPr lang="en-US" sz="1400" dirty="0" smtClean="0">
                <a:latin typeface="Calibri" pitchFamily="34" charset="0"/>
              </a:rPr>
              <a:t>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0070C0"/>
                </a:solidFill>
                <a:effectLst/>
                <a:latin typeface="Calibri" pitchFamily="34" charset="0"/>
              </a:rPr>
              <a:t>Income Guidelines Do Not Apply </a:t>
            </a:r>
            <a:r>
              <a:rPr lang="en-US" sz="3200" dirty="0" smtClean="0">
                <a:solidFill>
                  <a:srgbClr val="0070C0"/>
                </a:solidFill>
                <a:effectLst/>
                <a:latin typeface="Calibri" pitchFamily="34" charset="0"/>
              </a:rPr>
              <a:t>If: </a:t>
            </a:r>
            <a:endParaRPr lang="en-US" sz="3200" dirty="0" smtClean="0">
              <a:solidFill>
                <a:srgbClr val="0070C0"/>
              </a:solidFill>
              <a:effectLst/>
              <a:latin typeface="Calibri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876800"/>
          </a:xfrm>
        </p:spPr>
        <p:txBody>
          <a:bodyPr/>
          <a:lstStyle/>
          <a:p>
            <a:pPr eaLnBrk="1" hangingPunct="1">
              <a:buClr>
                <a:srgbClr val="0070C0"/>
              </a:buClr>
            </a:pPr>
            <a:r>
              <a:rPr lang="en-US" sz="2600" smtClean="0">
                <a:effectLst/>
                <a:latin typeface="Calibri" pitchFamily="34" charset="0"/>
              </a:rPr>
              <a:t>The student’s family is the recipient of Family Assistance or Safety Net payments through the New York State Office of Temporary and Disability Assistance; or through a county Department of Social Services; or Family Day Care payments through the NYS Office of Children and Family Assistance; </a:t>
            </a:r>
          </a:p>
          <a:p>
            <a:pPr eaLnBrk="1" hangingPunct="1">
              <a:buClr>
                <a:srgbClr val="0070C0"/>
              </a:buClr>
            </a:pPr>
            <a:r>
              <a:rPr lang="en-US" sz="2600" smtClean="0">
                <a:effectLst/>
                <a:latin typeface="Calibri" pitchFamily="34" charset="0"/>
              </a:rPr>
              <a:t>The student lives with foster parents who do not provide support for college and the student’s natural parents provide no such support; </a:t>
            </a:r>
          </a:p>
          <a:p>
            <a:pPr eaLnBrk="1" hangingPunct="1">
              <a:buClr>
                <a:srgbClr val="0070C0"/>
              </a:buClr>
            </a:pPr>
            <a:r>
              <a:rPr lang="en-US" sz="2600" smtClean="0">
                <a:effectLst/>
                <a:latin typeface="Calibri" pitchFamily="34" charset="0"/>
              </a:rPr>
              <a:t>The student is a ward of the state or county.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 cstate="print"/>
          <a:srcRect l="31905" t="17525" r="30476" b="5524"/>
          <a:stretch>
            <a:fillRect/>
          </a:stretch>
        </p:blipFill>
        <p:spPr bwMode="auto">
          <a:xfrm>
            <a:off x="2514600" y="1085850"/>
            <a:ext cx="4514850" cy="57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2362200"/>
            <a:ext cx="2057400" cy="762000"/>
          </a:xfrm>
        </p:spPr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rgbClr val="0070C0"/>
                </a:solidFill>
                <a:effectLst/>
                <a:latin typeface="Calibri" pitchFamily="34" charset="0"/>
              </a:rPr>
              <a:t>EOP </a:t>
            </a:r>
            <a:r>
              <a:rPr lang="en-US" sz="3200" dirty="0" smtClean="0">
                <a:solidFill>
                  <a:srgbClr val="0070C0"/>
                </a:solidFill>
                <a:effectLst/>
                <a:latin typeface="Calibri" pitchFamily="34" charset="0"/>
              </a:rPr>
              <a:t>Academic Guidelines</a:t>
            </a:r>
            <a:endParaRPr lang="en-US" sz="3200" dirty="0" smtClean="0">
              <a:solidFill>
                <a:srgbClr val="0070C0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200" dirty="0" smtClean="0">
                <a:solidFill>
                  <a:srgbClr val="0070C0"/>
                </a:solidFill>
                <a:effectLst/>
                <a:latin typeface="Calibri" pitchFamily="34" charset="0"/>
              </a:rPr>
              <a:t>Pre-Freshman Summer Program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8001000" cy="4267200"/>
          </a:xfrm>
        </p:spPr>
        <p:txBody>
          <a:bodyPr/>
          <a:lstStyle/>
          <a:p>
            <a:pPr eaLnBrk="1" hangingPunct="1">
              <a:buClr>
                <a:srgbClr val="0070C0"/>
              </a:buClr>
            </a:pPr>
            <a:r>
              <a:rPr lang="en-US" sz="2600" smtClean="0">
                <a:effectLst/>
                <a:latin typeface="Calibri" pitchFamily="34" charset="0"/>
              </a:rPr>
              <a:t>The EOP summer experience provides students with an opportunity to acclimate to the college environment prior to fall matriculation. </a:t>
            </a:r>
          </a:p>
          <a:p>
            <a:pPr eaLnBrk="1" hangingPunct="1">
              <a:buClr>
                <a:srgbClr val="0070C0"/>
              </a:buClr>
            </a:pPr>
            <a:r>
              <a:rPr lang="en-US" sz="2600" smtClean="0">
                <a:effectLst/>
                <a:latin typeface="Calibri" pitchFamily="34" charset="0"/>
              </a:rPr>
              <a:t>Summer programs exist on approximately 25 campuses, including community colleges.</a:t>
            </a:r>
          </a:p>
          <a:p>
            <a:pPr eaLnBrk="1" hangingPunct="1">
              <a:buClr>
                <a:srgbClr val="0070C0"/>
              </a:buClr>
            </a:pPr>
            <a:r>
              <a:rPr lang="en-US" sz="2600" smtClean="0">
                <a:effectLst/>
                <a:latin typeface="Calibri" pitchFamily="34" charset="0"/>
              </a:rPr>
              <a:t>Program ranges from 3 days to 5 weeks in length.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0070C0"/>
                </a:solidFill>
                <a:effectLst/>
                <a:latin typeface="Calibri" pitchFamily="34" charset="0"/>
              </a:rPr>
              <a:t>Important Information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001000" cy="4906963"/>
          </a:xfrm>
        </p:spPr>
        <p:txBody>
          <a:bodyPr/>
          <a:lstStyle/>
          <a:p>
            <a:pPr eaLnBrk="1" hangingPunct="1">
              <a:buClr>
                <a:srgbClr val="0070C0"/>
              </a:buClr>
            </a:pPr>
            <a:r>
              <a:rPr lang="en-US" sz="2400" dirty="0" smtClean="0">
                <a:effectLst/>
                <a:latin typeface="Calibri" pitchFamily="34" charset="0"/>
              </a:rPr>
              <a:t>To  ensure maximum attention is provided to qualified applicants, students who do not meet the income and academic requirements </a:t>
            </a:r>
            <a:r>
              <a:rPr lang="en-US" sz="2400" b="1" dirty="0" smtClean="0">
                <a:effectLst/>
                <a:latin typeface="Calibri" pitchFamily="34" charset="0"/>
              </a:rPr>
              <a:t>should not</a:t>
            </a:r>
            <a:r>
              <a:rPr lang="en-US" sz="2400" dirty="0" smtClean="0">
                <a:effectLst/>
                <a:latin typeface="Calibri" pitchFamily="34" charset="0"/>
              </a:rPr>
              <a:t> apply. </a:t>
            </a:r>
          </a:p>
          <a:p>
            <a:pPr eaLnBrk="1" hangingPunct="1">
              <a:buClr>
                <a:srgbClr val="0070C0"/>
              </a:buClr>
            </a:pPr>
            <a:r>
              <a:rPr lang="en-US" sz="2400" dirty="0" smtClean="0">
                <a:effectLst/>
                <a:latin typeface="Calibri" pitchFamily="34" charset="0"/>
              </a:rPr>
              <a:t>Educational Opportunity Program direct aid is modest and does not support tuition costs. </a:t>
            </a:r>
          </a:p>
          <a:p>
            <a:pPr eaLnBrk="1" hangingPunct="1">
              <a:buClr>
                <a:srgbClr val="0070C0"/>
              </a:buClr>
            </a:pPr>
            <a:r>
              <a:rPr lang="en-US" sz="2400" dirty="0" smtClean="0">
                <a:effectLst/>
                <a:latin typeface="Calibri" pitchFamily="34" charset="0"/>
              </a:rPr>
              <a:t>Early application is strongly encouraged as capacity is limited.  </a:t>
            </a:r>
          </a:p>
          <a:p>
            <a:pPr eaLnBrk="1" hangingPunct="1">
              <a:buClr>
                <a:srgbClr val="0070C0"/>
              </a:buClr>
            </a:pPr>
            <a:r>
              <a:rPr lang="en-US" sz="2400" dirty="0" smtClean="0">
                <a:effectLst/>
                <a:latin typeface="Calibri" pitchFamily="34" charset="0"/>
              </a:rPr>
              <a:t>Consistent and aggressive follow-up by the student and  guidance counselor is </a:t>
            </a:r>
            <a:r>
              <a:rPr lang="en-US" sz="2400" dirty="0" smtClean="0">
                <a:effectLst/>
                <a:latin typeface="Calibri" pitchFamily="34" charset="0"/>
              </a:rPr>
              <a:t>important. </a:t>
            </a:r>
            <a:endParaRPr lang="en-US" sz="2400" dirty="0" smtClean="0"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001000" cy="3962400"/>
          </a:xfrm>
        </p:spPr>
        <p:txBody>
          <a:bodyPr/>
          <a:lstStyle/>
          <a:p>
            <a:pPr eaLnBrk="1" hangingPunct="1">
              <a:spcBef>
                <a:spcPts val="575"/>
              </a:spcBef>
              <a:buClr>
                <a:srgbClr val="0070C0"/>
              </a:buClr>
            </a:pPr>
            <a:r>
              <a:rPr lang="en-US" sz="2600" dirty="0" smtClean="0">
                <a:effectLst/>
                <a:latin typeface="Calibri" pitchFamily="34" charset="0"/>
              </a:rPr>
              <a:t>Up to four (4) application fee waivers for students applying for EOP</a:t>
            </a:r>
          </a:p>
          <a:p>
            <a:pPr eaLnBrk="1" hangingPunct="1">
              <a:spcBef>
                <a:spcPts val="575"/>
              </a:spcBef>
              <a:buClr>
                <a:srgbClr val="0070C0"/>
              </a:buClr>
            </a:pPr>
            <a:r>
              <a:rPr lang="en-US" sz="2600" dirty="0" smtClean="0">
                <a:effectLst/>
                <a:latin typeface="Calibri" pitchFamily="34" charset="0"/>
              </a:rPr>
              <a:t>SAT/ACT scores </a:t>
            </a:r>
          </a:p>
          <a:p>
            <a:pPr eaLnBrk="1" hangingPunct="1">
              <a:spcBef>
                <a:spcPts val="575"/>
              </a:spcBef>
              <a:buClr>
                <a:srgbClr val="0070C0"/>
              </a:buClr>
            </a:pPr>
            <a:r>
              <a:rPr lang="en-US" sz="2600" dirty="0" smtClean="0">
                <a:effectLst/>
                <a:latin typeface="Calibri" pitchFamily="34" charset="0"/>
              </a:rPr>
              <a:t>Campus interviews</a:t>
            </a:r>
          </a:p>
          <a:p>
            <a:pPr eaLnBrk="1" hangingPunct="1">
              <a:spcBef>
                <a:spcPts val="575"/>
              </a:spcBef>
              <a:buClr>
                <a:srgbClr val="0070C0"/>
              </a:buClr>
            </a:pPr>
            <a:r>
              <a:rPr lang="en-US" sz="2600" dirty="0" smtClean="0">
                <a:effectLst/>
                <a:latin typeface="Calibri" pitchFamily="34" charset="0"/>
              </a:rPr>
              <a:t>EOP students cannot apply Early Decision/</a:t>
            </a:r>
            <a:br>
              <a:rPr lang="en-US" sz="2600" dirty="0" smtClean="0">
                <a:effectLst/>
                <a:latin typeface="Calibri" pitchFamily="34" charset="0"/>
              </a:rPr>
            </a:br>
            <a:r>
              <a:rPr lang="en-US" sz="2600" dirty="0" smtClean="0">
                <a:effectLst/>
                <a:latin typeface="Calibri" pitchFamily="34" charset="0"/>
              </a:rPr>
              <a:t>Early Action</a:t>
            </a:r>
          </a:p>
          <a:p>
            <a:pPr eaLnBrk="1" hangingPunct="1">
              <a:spcBef>
                <a:spcPts val="575"/>
              </a:spcBef>
              <a:buClr>
                <a:srgbClr val="0070C0"/>
              </a:buClr>
            </a:pPr>
            <a:r>
              <a:rPr lang="en-US" sz="2600" dirty="0" smtClean="0">
                <a:effectLst/>
                <a:latin typeface="Calibri" pitchFamily="34" charset="0"/>
              </a:rPr>
              <a:t>Other college options for EOP ineligible applicants (community college, EOC)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rgbClr val="0070C0"/>
                </a:solidFill>
                <a:effectLst/>
                <a:latin typeface="Calibri" pitchFamily="34" charset="0"/>
              </a:rPr>
              <a:t>Application Process for Freshmen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22475"/>
            <a:ext cx="8382000" cy="4530725"/>
          </a:xfrm>
        </p:spPr>
        <p:txBody>
          <a:bodyPr/>
          <a:lstStyle/>
          <a:p>
            <a:pPr eaLnBrk="1" hangingPunct="1">
              <a:buClr>
                <a:srgbClr val="0070C0"/>
              </a:buClr>
            </a:pPr>
            <a:r>
              <a:rPr lang="en-US" sz="2800" dirty="0" smtClean="0">
                <a:effectLst/>
                <a:latin typeface="Calibri" pitchFamily="34" charset="0"/>
              </a:rPr>
              <a:t>Students </a:t>
            </a:r>
            <a:r>
              <a:rPr lang="en-US" sz="2800" dirty="0" smtClean="0">
                <a:effectLst/>
                <a:latin typeface="Calibri" pitchFamily="34" charset="0"/>
              </a:rPr>
              <a:t>must indicate interest in EOP on the application for admission</a:t>
            </a:r>
            <a:r>
              <a:rPr lang="en-US" sz="2800" dirty="0" smtClean="0">
                <a:effectLst/>
                <a:latin typeface="Calibri" pitchFamily="34" charset="0"/>
              </a:rPr>
              <a:t>.</a:t>
            </a:r>
            <a:endParaRPr lang="en-US" sz="2800" dirty="0" smtClean="0">
              <a:effectLst/>
              <a:latin typeface="Calibri" pitchFamily="34" charset="0"/>
            </a:endParaRPr>
          </a:p>
          <a:p>
            <a:pPr eaLnBrk="1" hangingPunct="1">
              <a:buClr>
                <a:srgbClr val="0070C0"/>
              </a:buClr>
            </a:pPr>
            <a:r>
              <a:rPr lang="en-US" sz="2800" dirty="0" smtClean="0">
                <a:effectLst/>
                <a:latin typeface="Calibri" pitchFamily="34" charset="0"/>
              </a:rPr>
              <a:t>Complete the supplemental application.</a:t>
            </a:r>
          </a:p>
          <a:p>
            <a:pPr eaLnBrk="1" hangingPunct="1">
              <a:buClr>
                <a:srgbClr val="0070C0"/>
              </a:buClr>
            </a:pPr>
            <a:r>
              <a:rPr lang="en-US" sz="2800" dirty="0" smtClean="0">
                <a:effectLst/>
                <a:latin typeface="Calibri" pitchFamily="34" charset="0"/>
              </a:rPr>
              <a:t>Complete the EOP supplemental application.</a:t>
            </a:r>
          </a:p>
          <a:p>
            <a:pPr eaLnBrk="1" hangingPunct="1">
              <a:buClr>
                <a:srgbClr val="0070C0"/>
              </a:buClr>
            </a:pPr>
            <a:r>
              <a:rPr lang="en-US" sz="2800" dirty="0" smtClean="0">
                <a:effectLst/>
                <a:latin typeface="Calibri" pitchFamily="34" charset="0"/>
              </a:rPr>
              <a:t>Submit </a:t>
            </a:r>
            <a:r>
              <a:rPr lang="en-US" sz="2800" dirty="0" smtClean="0">
                <a:effectLst/>
                <a:latin typeface="Calibri" pitchFamily="34" charset="0"/>
              </a:rPr>
              <a:t>letters of recommendation from school counselors and teachers.</a:t>
            </a:r>
          </a:p>
        </p:txBody>
      </p:sp>
      <p:pic>
        <p:nvPicPr>
          <p:cNvPr id="10244" name="Picture 9" descr="FD_Home_F80W05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5257800"/>
            <a:ext cx="2667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1828800"/>
            <a:ext cx="73152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cs typeface="+mn-cs"/>
              </a:rPr>
              <a:t>Fall Release: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cs typeface="+mn-cs"/>
              </a:rPr>
              <a:t>Data to be collected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cs typeface="+mn-cs"/>
              </a:rPr>
              <a:t> online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cs typeface="+mn-cs"/>
              </a:rPr>
              <a:t>Paperwork to be mailed to ASC</a:t>
            </a:r>
          </a:p>
          <a:p>
            <a:pPr marL="2857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Calibri" pitchFamily="34" charset="0"/>
              </a:rPr>
              <a:t>Launch date: August 1</a:t>
            </a:r>
          </a:p>
          <a:p>
            <a:pPr marL="2857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Calibri" pitchFamily="34" charset="0"/>
              </a:rPr>
              <a:t>Participating campuses: Alfred State; SUNY Cobleskill; SUNY Cortland; Finger Lakes CC; Maritime College; Morrisville State; Old Westbury; College at Oneonta; SUNY Oswego; SUNY Potsdam; Purchase College</a:t>
            </a:r>
          </a:p>
          <a:p>
            <a:pPr marL="285750" lvl="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Calibri" pitchFamily="34" charset="0"/>
              </a:rPr>
              <a:t>Goal: One common form for all EOP campuses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Calibri" pitchFamily="34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09600" y="838200"/>
            <a:ext cx="80772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70C0"/>
                </a:solidFill>
                <a:latin typeface="Calibri" pitchFamily="34" charset="0"/>
                <a:ea typeface="+mj-ea"/>
                <a:cs typeface="+mj-cs"/>
              </a:rPr>
              <a:t>EOP Supplemental Application v.2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653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1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51"/>
            <a:ext cx="9144000" cy="6742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b="3856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228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b="8976"/>
          <a:stretch>
            <a:fillRect/>
          </a:stretch>
        </p:blipFill>
        <p:spPr bwMode="auto">
          <a:xfrm>
            <a:off x="0" y="0"/>
            <a:ext cx="9191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242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b="357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b="23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b="16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b="7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b="182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b="827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b="73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-285750"/>
            <a:ext cx="9182100" cy="742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b="14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b="8111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2575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2575" cy="67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b="8976"/>
          <a:stretch>
            <a:fillRect/>
          </a:stretch>
        </p:blipFill>
        <p:spPr bwMode="auto">
          <a:xfrm>
            <a:off x="0" y="0"/>
            <a:ext cx="9191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14400" y="2819400"/>
            <a:ext cx="7239000" cy="1189038"/>
          </a:xfrm>
        </p:spPr>
        <p:txBody>
          <a:bodyPr/>
          <a:lstStyle/>
          <a:p>
            <a:pPr eaLnBrk="1" hangingPunct="1"/>
            <a:r>
              <a:rPr lang="en-US" sz="6600" smtClean="0">
                <a:solidFill>
                  <a:srgbClr val="0070C0"/>
                </a:solidFill>
                <a:effectLst/>
                <a:latin typeface="Calibri" pitchFamily="34" charset="0"/>
              </a:rPr>
              <a:t>Questions</a:t>
            </a:r>
          </a:p>
        </p:txBody>
      </p:sp>
      <p:pic>
        <p:nvPicPr>
          <p:cNvPr id="15363" name="Picture 2" descr="SUNY_NEW_LOGO_287_Blu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595" b="33510"/>
          <a:stretch>
            <a:fillRect/>
          </a:stretch>
        </p:blipFill>
        <p:spPr bwMode="auto">
          <a:xfrm>
            <a:off x="0" y="5741988"/>
            <a:ext cx="30892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1096</TotalTime>
  <Words>461</Words>
  <Application>Microsoft Office PowerPoint</Application>
  <PresentationFormat>On-screen Show (4:3)</PresentationFormat>
  <Paragraphs>72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Times New Roman</vt:lpstr>
      <vt:lpstr>Arial</vt:lpstr>
      <vt:lpstr>Garamond</vt:lpstr>
      <vt:lpstr>Wingdings</vt:lpstr>
      <vt:lpstr>Calibri</vt:lpstr>
      <vt:lpstr>Stream</vt:lpstr>
      <vt:lpstr>      </vt:lpstr>
      <vt:lpstr>Educational Opportunity Program</vt:lpstr>
      <vt:lpstr>Eligibility Requirements </vt:lpstr>
      <vt:lpstr>EOP Income Guidelines 2014-15 </vt:lpstr>
      <vt:lpstr>Income Guidelines Do Not Apply If: </vt:lpstr>
      <vt:lpstr>EOP Academic Guidelines</vt:lpstr>
      <vt:lpstr> Pre-Freshman Summer Program </vt:lpstr>
      <vt:lpstr>Important Information</vt:lpstr>
      <vt:lpstr>Slide 9</vt:lpstr>
      <vt:lpstr>Application Process for Freshmen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Questions</vt:lpstr>
    </vt:vector>
  </TitlesOfParts>
  <Company>SUNY System Administration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Opportunity Program</dc:title>
  <dc:creator>Evonne Hamler-Cadet</dc:creator>
  <cp:lastModifiedBy>perrilch</cp:lastModifiedBy>
  <cp:revision>92</cp:revision>
  <cp:lastPrinted>1601-01-01T00:00:00Z</cp:lastPrinted>
  <dcterms:created xsi:type="dcterms:W3CDTF">2009-09-11T18:48:43Z</dcterms:created>
  <dcterms:modified xsi:type="dcterms:W3CDTF">2014-05-01T22:09:35Z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</Properties>
</file>