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84" r:id="rId3"/>
    <p:sldMasterId id="2147483708" r:id="rId4"/>
    <p:sldMasterId id="2147483720" r:id="rId5"/>
  </p:sldMasterIdLst>
  <p:sldIdLst>
    <p:sldId id="279" r:id="rId6"/>
    <p:sldId id="258" r:id="rId7"/>
    <p:sldId id="267" r:id="rId8"/>
    <p:sldId id="270" r:id="rId9"/>
    <p:sldId id="273" r:id="rId10"/>
    <p:sldId id="274" r:id="rId11"/>
    <p:sldId id="287" r:id="rId12"/>
    <p:sldId id="284" r:id="rId13"/>
    <p:sldId id="262" r:id="rId14"/>
    <p:sldId id="283" r:id="rId15"/>
    <p:sldId id="282" r:id="rId16"/>
    <p:sldId id="263" r:id="rId17"/>
    <p:sldId id="286" r:id="rId18"/>
    <p:sldId id="276" r:id="rId19"/>
    <p:sldId id="277" r:id="rId20"/>
    <p:sldId id="285" r:id="rId21"/>
    <p:sldId id="264" r:id="rId22"/>
    <p:sldId id="275" r:id="rId23"/>
    <p:sldId id="28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6D0"/>
    <a:srgbClr val="DA50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41" autoAdjust="0"/>
    <p:restoredTop sz="94211" autoAdjust="0"/>
  </p:normalViewPr>
  <p:slideViewPr>
    <p:cSldViewPr snapToGrid="0">
      <p:cViewPr varScale="1">
        <p:scale>
          <a:sx n="110" d="100"/>
          <a:sy n="110" d="100"/>
        </p:scale>
        <p:origin x="456"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93F7D2A-3E60-463A-8C7C-1060025A8E9D}"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5645B8-B561-4B92-B490-003C146493D2}" type="slidenum">
              <a:rPr lang="en-US" smtClean="0"/>
              <a:pPr/>
              <a:t>‹#›</a:t>
            </a:fld>
            <a:endParaRPr lang="en-US"/>
          </a:p>
        </p:txBody>
      </p:sp>
    </p:spTree>
    <p:extLst>
      <p:ext uri="{BB962C8B-B14F-4D97-AF65-F5344CB8AC3E}">
        <p14:creationId xmlns:p14="http://schemas.microsoft.com/office/powerpoint/2010/main" val="928430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3F7D2A-3E60-463A-8C7C-1060025A8E9D}"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5645B8-B561-4B92-B490-003C146493D2}" type="slidenum">
              <a:rPr lang="en-US" smtClean="0"/>
              <a:pPr/>
              <a:t>‹#›</a:t>
            </a:fld>
            <a:endParaRPr lang="en-US"/>
          </a:p>
        </p:txBody>
      </p:sp>
    </p:spTree>
    <p:extLst>
      <p:ext uri="{BB962C8B-B14F-4D97-AF65-F5344CB8AC3E}">
        <p14:creationId xmlns:p14="http://schemas.microsoft.com/office/powerpoint/2010/main" val="2820753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3F7D2A-3E60-463A-8C7C-1060025A8E9D}"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5645B8-B561-4B92-B490-003C146493D2}" type="slidenum">
              <a:rPr lang="en-US" smtClean="0"/>
              <a:pPr/>
              <a:t>‹#›</a:t>
            </a:fld>
            <a:endParaRPr lang="en-US"/>
          </a:p>
        </p:txBody>
      </p:sp>
    </p:spTree>
    <p:extLst>
      <p:ext uri="{BB962C8B-B14F-4D97-AF65-F5344CB8AC3E}">
        <p14:creationId xmlns:p14="http://schemas.microsoft.com/office/powerpoint/2010/main" val="19831561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311223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362246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458298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264171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098270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01377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706141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70909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3F7D2A-3E60-463A-8C7C-1060025A8E9D}"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5645B8-B561-4B92-B490-003C146493D2}" type="slidenum">
              <a:rPr lang="en-US" smtClean="0"/>
              <a:pPr/>
              <a:t>‹#›</a:t>
            </a:fld>
            <a:endParaRPr lang="en-US"/>
          </a:p>
        </p:txBody>
      </p:sp>
    </p:spTree>
    <p:extLst>
      <p:ext uri="{BB962C8B-B14F-4D97-AF65-F5344CB8AC3E}">
        <p14:creationId xmlns:p14="http://schemas.microsoft.com/office/powerpoint/2010/main" val="35891311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641044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389498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029011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7536272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0887609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830100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3473509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350605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4935437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496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3F7D2A-3E60-463A-8C7C-1060025A8E9D}"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5645B8-B561-4B92-B490-003C146493D2}" type="slidenum">
              <a:rPr lang="en-US" smtClean="0"/>
              <a:pPr/>
              <a:t>‹#›</a:t>
            </a:fld>
            <a:endParaRPr lang="en-US"/>
          </a:p>
        </p:txBody>
      </p:sp>
    </p:spTree>
    <p:extLst>
      <p:ext uri="{BB962C8B-B14F-4D97-AF65-F5344CB8AC3E}">
        <p14:creationId xmlns:p14="http://schemas.microsoft.com/office/powerpoint/2010/main" val="8408457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5182445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5152013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9793854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8833893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456775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3652466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508633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0882273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5906464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18334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93F7D2A-3E60-463A-8C7C-1060025A8E9D}" type="datetimeFigureOut">
              <a:rPr lang="en-US" smtClean="0"/>
              <a:pPr/>
              <a:t>9/19/2016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5645B8-B561-4B92-B490-003C146493D2}" type="slidenum">
              <a:rPr lang="en-US" smtClean="0"/>
              <a:pPr/>
              <a:t>‹#›</a:t>
            </a:fld>
            <a:endParaRPr lang="en-US"/>
          </a:p>
        </p:txBody>
      </p:sp>
    </p:spTree>
    <p:extLst>
      <p:ext uri="{BB962C8B-B14F-4D97-AF65-F5344CB8AC3E}">
        <p14:creationId xmlns:p14="http://schemas.microsoft.com/office/powerpoint/2010/main" val="223988883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6144108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0887178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3226674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8834977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3303600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6970781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6479780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54206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1592911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71949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93F7D2A-3E60-463A-8C7C-1060025A8E9D}" type="datetimeFigureOut">
              <a:rPr lang="en-US" smtClean="0"/>
              <a:pPr/>
              <a:t>9/19/2016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5645B8-B561-4B92-B490-003C146493D2}" type="slidenum">
              <a:rPr lang="en-US" smtClean="0"/>
              <a:pPr/>
              <a:t>‹#›</a:t>
            </a:fld>
            <a:endParaRPr lang="en-US"/>
          </a:p>
        </p:txBody>
      </p:sp>
    </p:spTree>
    <p:extLst>
      <p:ext uri="{BB962C8B-B14F-4D97-AF65-F5344CB8AC3E}">
        <p14:creationId xmlns:p14="http://schemas.microsoft.com/office/powerpoint/2010/main" val="236202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3852518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0216576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4131061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7628874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9257943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35231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3F7D2A-3E60-463A-8C7C-1060025A8E9D}" type="datetimeFigureOut">
              <a:rPr lang="en-US" smtClean="0"/>
              <a:pPr/>
              <a:t>9/19/2016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5645B8-B561-4B92-B490-003C146493D2}" type="slidenum">
              <a:rPr lang="en-US" smtClean="0"/>
              <a:pPr/>
              <a:t>‹#›</a:t>
            </a:fld>
            <a:endParaRPr lang="en-US"/>
          </a:p>
        </p:txBody>
      </p:sp>
    </p:spTree>
    <p:extLst>
      <p:ext uri="{BB962C8B-B14F-4D97-AF65-F5344CB8AC3E}">
        <p14:creationId xmlns:p14="http://schemas.microsoft.com/office/powerpoint/2010/main" val="2583993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3F7D2A-3E60-463A-8C7C-1060025A8E9D}" type="datetimeFigureOut">
              <a:rPr lang="en-US" smtClean="0"/>
              <a:pPr/>
              <a:t>9/19/2016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5645B8-B561-4B92-B490-003C146493D2}" type="slidenum">
              <a:rPr lang="en-US" smtClean="0"/>
              <a:pPr/>
              <a:t>‹#›</a:t>
            </a:fld>
            <a:endParaRPr lang="en-US"/>
          </a:p>
        </p:txBody>
      </p:sp>
    </p:spTree>
    <p:extLst>
      <p:ext uri="{BB962C8B-B14F-4D97-AF65-F5344CB8AC3E}">
        <p14:creationId xmlns:p14="http://schemas.microsoft.com/office/powerpoint/2010/main" val="2979005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F7D2A-3E60-463A-8C7C-1060025A8E9D}" type="datetimeFigureOut">
              <a:rPr lang="en-US" smtClean="0"/>
              <a:pPr/>
              <a:t>9/19/2016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5645B8-B561-4B92-B490-003C146493D2}" type="slidenum">
              <a:rPr lang="en-US" smtClean="0"/>
              <a:pPr/>
              <a:t>‹#›</a:t>
            </a:fld>
            <a:endParaRPr lang="en-US"/>
          </a:p>
        </p:txBody>
      </p:sp>
    </p:spTree>
    <p:extLst>
      <p:ext uri="{BB962C8B-B14F-4D97-AF65-F5344CB8AC3E}">
        <p14:creationId xmlns:p14="http://schemas.microsoft.com/office/powerpoint/2010/main" val="581429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F7D2A-3E60-463A-8C7C-1060025A8E9D}" type="datetimeFigureOut">
              <a:rPr lang="en-US" smtClean="0"/>
              <a:pPr/>
              <a:t>9/19/2016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5645B8-B561-4B92-B490-003C146493D2}" type="slidenum">
              <a:rPr lang="en-US" smtClean="0"/>
              <a:pPr/>
              <a:t>‹#›</a:t>
            </a:fld>
            <a:endParaRPr lang="en-US"/>
          </a:p>
        </p:txBody>
      </p:sp>
    </p:spTree>
    <p:extLst>
      <p:ext uri="{BB962C8B-B14F-4D97-AF65-F5344CB8AC3E}">
        <p14:creationId xmlns:p14="http://schemas.microsoft.com/office/powerpoint/2010/main" val="2482222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3F7D2A-3E60-463A-8C7C-1060025A8E9D}" type="datetimeFigureOut">
              <a:rPr lang="en-US" smtClean="0"/>
              <a:pPr/>
              <a:t>9/19/2016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5645B8-B561-4B92-B490-003C146493D2}" type="slidenum">
              <a:rPr lang="en-US" smtClean="0"/>
              <a:pPr/>
              <a:t>‹#›</a:t>
            </a:fld>
            <a:endParaRPr lang="en-US"/>
          </a:p>
        </p:txBody>
      </p:sp>
    </p:spTree>
    <p:extLst>
      <p:ext uri="{BB962C8B-B14F-4D97-AF65-F5344CB8AC3E}">
        <p14:creationId xmlns:p14="http://schemas.microsoft.com/office/powerpoint/2010/main" val="1118230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712392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0201104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0226129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3F7D2A-3E60-463A-8C7C-1060025A8E9D}" type="datetimeFigureOut">
              <a:rPr lang="en-US" smtClean="0">
                <a:solidFill>
                  <a:prstClr val="black">
                    <a:tint val="75000"/>
                  </a:prstClr>
                </a:solidFill>
              </a:rPr>
              <a:pPr/>
              <a:t>9/19/2016</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5645B8-B561-4B92-B490-003C146493D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6316557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emf"/><Relationship Id="rId1" Type="http://schemas.openxmlformats.org/officeDocument/2006/relationships/slideLayout" Target="../slideLayouts/slideLayout46.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46.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86D0"/>
        </a:solidFill>
        <a:effectLst/>
      </p:bgPr>
    </p:bg>
    <p:spTree>
      <p:nvGrpSpPr>
        <p:cNvPr id="1" name=""/>
        <p:cNvGrpSpPr/>
        <p:nvPr/>
      </p:nvGrpSpPr>
      <p:grpSpPr>
        <a:xfrm>
          <a:off x="0" y="0"/>
          <a:ext cx="0" cy="0"/>
          <a:chOff x="0" y="0"/>
          <a:chExt cx="0" cy="0"/>
        </a:xfrm>
      </p:grpSpPr>
      <p:pic>
        <p:nvPicPr>
          <p:cNvPr id="8" name="Picture 7" descr="SUNY_NEW_LOGO_W (no text).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8007" y="5845559"/>
            <a:ext cx="756446" cy="756446"/>
          </a:xfrm>
          <a:prstGeom prst="rect">
            <a:avLst/>
          </a:prstGeom>
        </p:spPr>
      </p:pic>
      <p:pic>
        <p:nvPicPr>
          <p:cNvPr id="9" name="Picture 8" descr="OpInform text (rev).ep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10109" y="5869318"/>
            <a:ext cx="1449743" cy="684034"/>
          </a:xfrm>
          <a:prstGeom prst="rect">
            <a:avLst/>
          </a:prstGeom>
        </p:spPr>
      </p:pic>
      <p:sp>
        <p:nvSpPr>
          <p:cNvPr id="11" name="TextBox 10"/>
          <p:cNvSpPr txBox="1"/>
          <p:nvPr/>
        </p:nvSpPr>
        <p:spPr>
          <a:xfrm>
            <a:off x="849973" y="1131866"/>
            <a:ext cx="5424992" cy="3527825"/>
          </a:xfrm>
          <a:prstGeom prst="rect">
            <a:avLst/>
          </a:prstGeom>
          <a:noFill/>
        </p:spPr>
        <p:txBody>
          <a:bodyPr wrap="square" rtlCol="0">
            <a:spAutoFit/>
          </a:bodyPr>
          <a:lstStyle/>
          <a:p>
            <a:pPr>
              <a:lnSpc>
                <a:spcPct val="115000"/>
              </a:lnSpc>
              <a:spcAft>
                <a:spcPts val="1000"/>
              </a:spcAft>
            </a:pPr>
            <a:r>
              <a:rPr lang="en-US" sz="6600" b="1" dirty="0" smtClean="0">
                <a:solidFill>
                  <a:schemeClr val="bg1"/>
                </a:solidFill>
                <a:ea typeface="Calibri" panose="020F0502020204030204" pitchFamily="34" charset="0"/>
                <a:cs typeface="Times New Roman" panose="02020603050405020304" pitchFamily="18" charset="0"/>
              </a:rPr>
              <a:t>Pathways &amp; Partnerships in SUNY</a:t>
            </a:r>
            <a:endParaRPr lang="en-US" sz="6600" dirty="0">
              <a:solidFill>
                <a:schemeClr val="bg1"/>
              </a:solidFill>
              <a:ea typeface="Calibri" panose="020F0502020204030204" pitchFamily="34" charset="0"/>
              <a:cs typeface="Times New Roman" panose="02020603050405020304" pitchFamily="18" charset="0"/>
            </a:endParaRPr>
          </a:p>
        </p:txBody>
      </p:sp>
      <p:pic>
        <p:nvPicPr>
          <p:cNvPr id="7" name="Picture 6" descr="MM0823.jpg"/>
          <p:cNvPicPr>
            <a:picLocks noChangeAspect="1"/>
          </p:cNvPicPr>
          <p:nvPr/>
        </p:nvPicPr>
        <p:blipFill>
          <a:blip r:embed="rId4" cstate="print"/>
          <a:stretch>
            <a:fillRect/>
          </a:stretch>
        </p:blipFill>
        <p:spPr>
          <a:xfrm>
            <a:off x="7618811" y="-10380"/>
            <a:ext cx="4573189" cy="6868380"/>
          </a:xfrm>
          <a:prstGeom prst="rect">
            <a:avLst/>
          </a:prstGeom>
        </p:spPr>
      </p:pic>
    </p:spTree>
    <p:extLst>
      <p:ext uri="{BB962C8B-B14F-4D97-AF65-F5344CB8AC3E}">
        <p14:creationId xmlns:p14="http://schemas.microsoft.com/office/powerpoint/2010/main" val="6230295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stretch>
            <a:fillRect/>
          </a:stretch>
        </p:blipFill>
        <p:spPr>
          <a:xfrm>
            <a:off x="636502" y="0"/>
            <a:ext cx="10881772" cy="6857999"/>
          </a:xfrm>
          <a:prstGeom prst="rect">
            <a:avLst/>
          </a:prstGeom>
        </p:spPr>
      </p:pic>
      <p:sp>
        <p:nvSpPr>
          <p:cNvPr id="3" name="Rectangle 2"/>
          <p:cNvSpPr/>
          <p:nvPr/>
        </p:nvSpPr>
        <p:spPr>
          <a:xfrm>
            <a:off x="10470524" y="5331854"/>
            <a:ext cx="1493949" cy="15261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785622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
            <a:ext cx="12221019" cy="669491"/>
          </a:xfrm>
          <a:prstGeom prst="rect">
            <a:avLst/>
          </a:prstGeom>
          <a:solidFill>
            <a:srgbClr val="DA50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95FF"/>
              </a:solidFill>
            </a:endParaRPr>
          </a:p>
        </p:txBody>
      </p:sp>
      <p:sp>
        <p:nvSpPr>
          <p:cNvPr id="6" name="Rectangle 5"/>
          <p:cNvSpPr/>
          <p:nvPr/>
        </p:nvSpPr>
        <p:spPr>
          <a:xfrm>
            <a:off x="1" y="-1"/>
            <a:ext cx="2646946" cy="669491"/>
          </a:xfrm>
          <a:prstGeom prst="rect">
            <a:avLst/>
          </a:prstGeom>
          <a:solidFill>
            <a:srgbClr val="0086D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SUNY_NEW_LOGO_W.eps"/>
          <p:cNvPicPr>
            <a:picLocks noChangeAspect="1"/>
          </p:cNvPicPr>
          <p:nvPr/>
        </p:nvPicPr>
        <p:blipFill rotWithShape="1">
          <a:blip r:embed="rId2" cstate="print">
            <a:extLst>
              <a:ext uri="{28A0092B-C50C-407E-A947-70E740481C1C}">
                <a14:useLocalDpi xmlns:a14="http://schemas.microsoft.com/office/drawing/2010/main" val="0"/>
              </a:ext>
            </a:extLst>
          </a:blip>
          <a:srcRect l="1" t="29403" r="49467" b="22800"/>
          <a:stretch/>
        </p:blipFill>
        <p:spPr>
          <a:xfrm>
            <a:off x="543585" y="0"/>
            <a:ext cx="1626296" cy="750178"/>
          </a:xfrm>
          <a:prstGeom prst="rect">
            <a:avLst/>
          </a:prstGeom>
        </p:spPr>
      </p:pic>
      <p:sp>
        <p:nvSpPr>
          <p:cNvPr id="8" name="TextBox 7"/>
          <p:cNvSpPr txBox="1"/>
          <p:nvPr/>
        </p:nvSpPr>
        <p:spPr>
          <a:xfrm>
            <a:off x="2820245" y="103219"/>
            <a:ext cx="3799882" cy="543739"/>
          </a:xfrm>
          <a:prstGeom prst="rect">
            <a:avLst/>
          </a:prstGeom>
          <a:noFill/>
        </p:spPr>
        <p:txBody>
          <a:bodyPr wrap="square" rtlCol="0">
            <a:spAutoFit/>
          </a:bodyPr>
          <a:lstStyle/>
          <a:p>
            <a:pPr>
              <a:lnSpc>
                <a:spcPct val="90000"/>
              </a:lnSpc>
            </a:pPr>
            <a:r>
              <a:rPr lang="en-US" sz="3200" dirty="0" err="1">
                <a:solidFill>
                  <a:schemeClr val="bg1"/>
                </a:solidFill>
              </a:rPr>
              <a:t>OpInform</a:t>
            </a:r>
            <a:r>
              <a:rPr lang="en-US" sz="3200" dirty="0">
                <a:solidFill>
                  <a:schemeClr val="bg1"/>
                </a:solidFill>
              </a:rPr>
              <a:t> </a:t>
            </a:r>
            <a:r>
              <a:rPr lang="en-US" sz="3200" dirty="0" smtClean="0">
                <a:solidFill>
                  <a:schemeClr val="bg1"/>
                </a:solidFill>
              </a:rPr>
              <a:t>2016</a:t>
            </a:r>
            <a:endParaRPr lang="en-US" sz="3200" dirty="0">
              <a:solidFill>
                <a:schemeClr val="bg1"/>
              </a:solidFill>
            </a:endParaRPr>
          </a:p>
        </p:txBody>
      </p:sp>
      <p:sp>
        <p:nvSpPr>
          <p:cNvPr id="9" name="Content Placeholder 8"/>
          <p:cNvSpPr>
            <a:spLocks noGrp="1"/>
          </p:cNvSpPr>
          <p:nvPr>
            <p:ph idx="1"/>
          </p:nvPr>
        </p:nvSpPr>
        <p:spPr/>
        <p:txBody>
          <a:bodyPr/>
          <a:lstStyle/>
          <a:p>
            <a:endParaRPr lang="en-US" dirty="0"/>
          </a:p>
        </p:txBody>
      </p:sp>
      <p:pic>
        <p:nvPicPr>
          <p:cNvPr id="1026" name="Picture 2"/>
          <p:cNvPicPr>
            <a:picLocks noChangeAspect="1" noChangeArrowheads="1"/>
          </p:cNvPicPr>
          <p:nvPr/>
        </p:nvPicPr>
        <p:blipFill>
          <a:blip r:embed="rId3" cstate="print"/>
          <a:srcRect b="22831"/>
          <a:stretch>
            <a:fillRect/>
          </a:stretch>
        </p:blipFill>
        <p:spPr bwMode="auto">
          <a:xfrm>
            <a:off x="2325544" y="821034"/>
            <a:ext cx="6033365" cy="6036966"/>
          </a:xfrm>
          <a:prstGeom prst="rect">
            <a:avLst/>
          </a:prstGeom>
          <a:noFill/>
          <a:ln w="9525">
            <a:noFill/>
            <a:miter lim="800000"/>
            <a:headEnd/>
            <a:tailEnd/>
          </a:ln>
        </p:spPr>
      </p:pic>
    </p:spTree>
    <p:extLst>
      <p:ext uri="{BB962C8B-B14F-4D97-AF65-F5344CB8AC3E}">
        <p14:creationId xmlns:p14="http://schemas.microsoft.com/office/powerpoint/2010/main" val="30142964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221019" cy="669491"/>
          </a:xfrm>
          <a:prstGeom prst="rect">
            <a:avLst/>
          </a:prstGeom>
          <a:solidFill>
            <a:srgbClr val="DA50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95FF"/>
              </a:solidFill>
            </a:endParaRPr>
          </a:p>
        </p:txBody>
      </p:sp>
      <p:sp>
        <p:nvSpPr>
          <p:cNvPr id="8" name="Rectangle 7"/>
          <p:cNvSpPr/>
          <p:nvPr/>
        </p:nvSpPr>
        <p:spPr>
          <a:xfrm>
            <a:off x="1" y="-1"/>
            <a:ext cx="2646946" cy="669491"/>
          </a:xfrm>
          <a:prstGeom prst="rect">
            <a:avLst/>
          </a:prstGeom>
          <a:solidFill>
            <a:srgbClr val="0086D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 name="Picture 4" descr="SUNY_NEW_LOGO_W.eps"/>
          <p:cNvPicPr>
            <a:picLocks noChangeAspect="1"/>
          </p:cNvPicPr>
          <p:nvPr/>
        </p:nvPicPr>
        <p:blipFill rotWithShape="1">
          <a:blip r:embed="rId2" cstate="print">
            <a:extLst>
              <a:ext uri="{28A0092B-C50C-407E-A947-70E740481C1C}">
                <a14:useLocalDpi xmlns:a14="http://schemas.microsoft.com/office/drawing/2010/main" val="0"/>
              </a:ext>
            </a:extLst>
          </a:blip>
          <a:srcRect l="1" t="29403" r="49467" b="22800"/>
          <a:stretch/>
        </p:blipFill>
        <p:spPr>
          <a:xfrm>
            <a:off x="543585" y="0"/>
            <a:ext cx="1626296" cy="750178"/>
          </a:xfrm>
          <a:prstGeom prst="rect">
            <a:avLst/>
          </a:prstGeom>
        </p:spPr>
      </p:pic>
      <p:sp>
        <p:nvSpPr>
          <p:cNvPr id="6" name="Rectangle 7"/>
          <p:cNvSpPr txBox="1">
            <a:spLocks noChangeArrowheads="1"/>
          </p:cNvSpPr>
          <p:nvPr/>
        </p:nvSpPr>
        <p:spPr>
          <a:xfrm>
            <a:off x="1645920" y="2712203"/>
            <a:ext cx="9109904" cy="3984810"/>
          </a:xfrm>
          <a:prstGeom prst="rect">
            <a:avLst/>
          </a:prstGeom>
        </p:spPr>
        <p:txBody>
          <a:bodyPr vert="horz" lIns="91440" tIns="45720" rIns="91440" bIns="45720" rtlCol="0">
            <a:normAutofit/>
          </a:bodyPr>
          <a:lstStyle/>
          <a:p>
            <a:pPr marL="347472" indent="-347472" defTabSz="457200">
              <a:buClr>
                <a:srgbClr val="0086D0"/>
              </a:buClr>
              <a:buFont typeface="Wingdings" pitchFamily="2" charset="2"/>
              <a:buChar char="§"/>
              <a:defRPr/>
            </a:pPr>
            <a:r>
              <a:rPr lang="en-US" sz="2600" dirty="0" smtClean="0"/>
              <a:t>Arrangement between SUNY Oswego and Jefferson Community College</a:t>
            </a:r>
          </a:p>
          <a:p>
            <a:pPr marL="347472" indent="-347472" defTabSz="457200">
              <a:buClr>
                <a:srgbClr val="0086D0"/>
              </a:buClr>
              <a:buFont typeface="Wingdings" pitchFamily="2" charset="2"/>
              <a:buChar char="§"/>
              <a:defRPr/>
            </a:pPr>
            <a:r>
              <a:rPr lang="en-US" sz="2600" dirty="0" smtClean="0"/>
              <a:t>Begun in 2016</a:t>
            </a:r>
          </a:p>
          <a:p>
            <a:pPr marL="342900" indent="-342900" defTabSz="457200">
              <a:buClr>
                <a:srgbClr val="0086D0"/>
              </a:buClr>
              <a:buFont typeface="Wingdings" pitchFamily="2" charset="2"/>
              <a:buChar char="§"/>
              <a:defRPr/>
            </a:pPr>
            <a:r>
              <a:rPr lang="en-US" sz="2600" dirty="0" smtClean="0"/>
              <a:t>Offers students interested in Oswego a “path to success” by starting at JCC</a:t>
            </a:r>
            <a:endParaRPr lang="en-US" sz="2600" dirty="0"/>
          </a:p>
          <a:p>
            <a:pPr marL="342900" indent="-342900" defTabSz="457200">
              <a:buClr>
                <a:srgbClr val="0086D0"/>
              </a:buClr>
              <a:buFont typeface="Wingdings" pitchFamily="2" charset="2"/>
              <a:buChar char="§"/>
              <a:defRPr/>
            </a:pPr>
            <a:r>
              <a:rPr lang="en-US" sz="2600" dirty="0" smtClean="0"/>
              <a:t>Includes advisement, trips to campus, student mentoring and more</a:t>
            </a:r>
          </a:p>
          <a:p>
            <a:pPr marL="342900" indent="-342900" defTabSz="457200">
              <a:buClr>
                <a:srgbClr val="0086D0"/>
              </a:buClr>
              <a:buFont typeface="Wingdings" pitchFamily="2" charset="2"/>
              <a:buChar char="§"/>
              <a:defRPr/>
            </a:pPr>
            <a:r>
              <a:rPr lang="en-US" sz="2600" dirty="0" smtClean="0"/>
              <a:t>Being piloted for NYC students</a:t>
            </a:r>
          </a:p>
          <a:p>
            <a:pPr marL="342900" indent="-342900" defTabSz="457200">
              <a:buClr>
                <a:srgbClr val="0086D0"/>
              </a:buClr>
              <a:buFont typeface="Wingdings" pitchFamily="2" charset="2"/>
              <a:buChar char="§"/>
              <a:defRPr/>
            </a:pPr>
            <a:r>
              <a:rPr lang="en-US" sz="2600" dirty="0" smtClean="0"/>
              <a:t>To be scaled up and replicated across SUNY in future years</a:t>
            </a:r>
            <a:endParaRPr lang="en-US" sz="2600" dirty="0"/>
          </a:p>
          <a:p>
            <a:pPr marL="342900" indent="-342900" defTabSz="457200">
              <a:lnSpc>
                <a:spcPct val="90000"/>
              </a:lnSpc>
              <a:spcBef>
                <a:spcPct val="20000"/>
              </a:spcBef>
              <a:buClr>
                <a:srgbClr val="002060"/>
              </a:buClr>
              <a:buFont typeface="Wingdings" pitchFamily="2" charset="2"/>
              <a:buChar char="§"/>
              <a:defRPr/>
            </a:pPr>
            <a:endParaRPr lang="en-US" sz="2800" dirty="0"/>
          </a:p>
          <a:p>
            <a:pPr defTabSz="457200">
              <a:lnSpc>
                <a:spcPct val="90000"/>
              </a:lnSpc>
              <a:spcBef>
                <a:spcPct val="20000"/>
              </a:spcBef>
              <a:buClr>
                <a:srgbClr val="002060"/>
              </a:buClr>
              <a:defRPr/>
            </a:pPr>
            <a:endParaRPr lang="en-US" sz="2600" dirty="0"/>
          </a:p>
          <a:p>
            <a:pPr marL="342900" indent="-342900" defTabSz="457200">
              <a:lnSpc>
                <a:spcPct val="90000"/>
              </a:lnSpc>
              <a:spcBef>
                <a:spcPct val="20000"/>
              </a:spcBef>
              <a:buClr>
                <a:srgbClr val="D63E2D"/>
              </a:buClr>
              <a:buFont typeface="Wingdings" pitchFamily="2" charset="2"/>
              <a:buChar char="§"/>
              <a:defRPr/>
            </a:pPr>
            <a:endParaRPr lang="en-US" sz="3200" dirty="0"/>
          </a:p>
        </p:txBody>
      </p:sp>
      <p:sp>
        <p:nvSpPr>
          <p:cNvPr id="7" name="Rectangle 6"/>
          <p:cNvSpPr>
            <a:spLocks noChangeArrowheads="1"/>
          </p:cNvSpPr>
          <p:nvPr/>
        </p:nvSpPr>
        <p:spPr bwMode="auto">
          <a:xfrm>
            <a:off x="1995709" y="914400"/>
            <a:ext cx="8229600" cy="762000"/>
          </a:xfrm>
          <a:prstGeom prst="rect">
            <a:avLst/>
          </a:prstGeom>
          <a:noFill/>
          <a:ln w="9525">
            <a:noFill/>
            <a:miter lim="800000"/>
            <a:headEnd/>
            <a:tailEnd/>
          </a:ln>
        </p:spPr>
        <p:txBody>
          <a:bodyPr anchor="ctr"/>
          <a:lstStyle/>
          <a:p>
            <a:pPr algn="ctr" eaLnBrk="1" hangingPunct="1"/>
            <a:r>
              <a:rPr lang="en-US" sz="3600" b="1" dirty="0" smtClean="0">
                <a:solidFill>
                  <a:srgbClr val="DA5020"/>
                </a:solidFill>
                <a:latin typeface="Calibri" pitchFamily="34" charset="0"/>
              </a:rPr>
              <a:t>Unique Arrangements and Agreements </a:t>
            </a:r>
            <a:endParaRPr lang="en-US" sz="3600" b="1" dirty="0">
              <a:solidFill>
                <a:srgbClr val="DA5020"/>
              </a:solidFill>
              <a:latin typeface="Calibri" pitchFamily="34" charset="0"/>
            </a:endParaRPr>
          </a:p>
        </p:txBody>
      </p:sp>
      <p:sp>
        <p:nvSpPr>
          <p:cNvPr id="9" name="TextBox 8"/>
          <p:cNvSpPr txBox="1"/>
          <p:nvPr/>
        </p:nvSpPr>
        <p:spPr>
          <a:xfrm>
            <a:off x="2820245" y="103219"/>
            <a:ext cx="3799882" cy="543739"/>
          </a:xfrm>
          <a:prstGeom prst="rect">
            <a:avLst/>
          </a:prstGeom>
          <a:noFill/>
        </p:spPr>
        <p:txBody>
          <a:bodyPr wrap="square" rtlCol="0">
            <a:spAutoFit/>
          </a:bodyPr>
          <a:lstStyle/>
          <a:p>
            <a:pPr>
              <a:lnSpc>
                <a:spcPct val="90000"/>
              </a:lnSpc>
            </a:pPr>
            <a:r>
              <a:rPr lang="en-US" sz="3200" dirty="0" err="1">
                <a:solidFill>
                  <a:schemeClr val="bg1"/>
                </a:solidFill>
              </a:rPr>
              <a:t>OpInform</a:t>
            </a:r>
            <a:r>
              <a:rPr lang="en-US" sz="3200" dirty="0">
                <a:solidFill>
                  <a:schemeClr val="bg1"/>
                </a:solidFill>
              </a:rPr>
              <a:t> </a:t>
            </a:r>
            <a:r>
              <a:rPr lang="en-US" sz="3200" dirty="0" smtClean="0">
                <a:solidFill>
                  <a:schemeClr val="bg1"/>
                </a:solidFill>
              </a:rPr>
              <a:t>2016</a:t>
            </a:r>
            <a:endParaRPr lang="en-US" sz="3200" dirty="0">
              <a:solidFill>
                <a:schemeClr val="bg1"/>
              </a:solidFill>
            </a:endParaRPr>
          </a:p>
        </p:txBody>
      </p:sp>
      <p:sp>
        <p:nvSpPr>
          <p:cNvPr id="10" name="TextBox 9"/>
          <p:cNvSpPr txBox="1"/>
          <p:nvPr/>
        </p:nvSpPr>
        <p:spPr>
          <a:xfrm>
            <a:off x="1704814" y="1999281"/>
            <a:ext cx="8369084" cy="584775"/>
          </a:xfrm>
          <a:prstGeom prst="rect">
            <a:avLst/>
          </a:prstGeom>
          <a:noFill/>
        </p:spPr>
        <p:txBody>
          <a:bodyPr wrap="square" rtlCol="0">
            <a:spAutoFit/>
          </a:bodyPr>
          <a:lstStyle/>
          <a:p>
            <a:r>
              <a:rPr lang="en-US" sz="3200" dirty="0" smtClean="0">
                <a:solidFill>
                  <a:srgbClr val="0086D0"/>
                </a:solidFill>
              </a:rPr>
              <a:t>Start Now Program</a:t>
            </a:r>
            <a:endParaRPr lang="en-US" sz="3200" dirty="0">
              <a:solidFill>
                <a:srgbClr val="0086D0"/>
              </a:solidFill>
            </a:endParaRPr>
          </a:p>
        </p:txBody>
      </p:sp>
    </p:spTree>
    <p:extLst>
      <p:ext uri="{BB962C8B-B14F-4D97-AF65-F5344CB8AC3E}">
        <p14:creationId xmlns:p14="http://schemas.microsoft.com/office/powerpoint/2010/main" val="1564118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221019" cy="669491"/>
          </a:xfrm>
          <a:prstGeom prst="rect">
            <a:avLst/>
          </a:prstGeom>
          <a:solidFill>
            <a:srgbClr val="DA50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95FF"/>
              </a:solidFill>
            </a:endParaRPr>
          </a:p>
        </p:txBody>
      </p:sp>
      <p:sp>
        <p:nvSpPr>
          <p:cNvPr id="8" name="Rectangle 7"/>
          <p:cNvSpPr/>
          <p:nvPr/>
        </p:nvSpPr>
        <p:spPr>
          <a:xfrm>
            <a:off x="1" y="-1"/>
            <a:ext cx="2646946" cy="669491"/>
          </a:xfrm>
          <a:prstGeom prst="rect">
            <a:avLst/>
          </a:prstGeom>
          <a:solidFill>
            <a:srgbClr val="0086D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 name="Picture 4" descr="SUNY_NEW_LOGO_W.eps"/>
          <p:cNvPicPr>
            <a:picLocks noChangeAspect="1"/>
          </p:cNvPicPr>
          <p:nvPr/>
        </p:nvPicPr>
        <p:blipFill rotWithShape="1">
          <a:blip r:embed="rId2" cstate="print">
            <a:extLst>
              <a:ext uri="{28A0092B-C50C-407E-A947-70E740481C1C}">
                <a14:useLocalDpi xmlns:a14="http://schemas.microsoft.com/office/drawing/2010/main" val="0"/>
              </a:ext>
            </a:extLst>
          </a:blip>
          <a:srcRect l="1" t="29403" r="49467" b="22800"/>
          <a:stretch/>
        </p:blipFill>
        <p:spPr>
          <a:xfrm>
            <a:off x="543585" y="0"/>
            <a:ext cx="1626296" cy="750178"/>
          </a:xfrm>
          <a:prstGeom prst="rect">
            <a:avLst/>
          </a:prstGeom>
        </p:spPr>
      </p:pic>
      <p:sp>
        <p:nvSpPr>
          <p:cNvPr id="6" name="Rectangle 7"/>
          <p:cNvSpPr txBox="1">
            <a:spLocks noChangeArrowheads="1"/>
          </p:cNvSpPr>
          <p:nvPr/>
        </p:nvSpPr>
        <p:spPr>
          <a:xfrm>
            <a:off x="1645920" y="2743199"/>
            <a:ext cx="8412480" cy="3556861"/>
          </a:xfrm>
          <a:prstGeom prst="rect">
            <a:avLst/>
          </a:prstGeom>
        </p:spPr>
        <p:txBody>
          <a:bodyPr vert="horz" lIns="91440" tIns="45720" rIns="91440" bIns="45720" rtlCol="0">
            <a:normAutofit/>
          </a:bodyPr>
          <a:lstStyle/>
          <a:p>
            <a:pPr marL="347472" indent="-347472" defTabSz="457200">
              <a:buClr>
                <a:srgbClr val="0086D0"/>
              </a:buClr>
              <a:buFont typeface="Wingdings" pitchFamily="2" charset="2"/>
              <a:buChar char="§"/>
              <a:defRPr/>
            </a:pPr>
            <a:r>
              <a:rPr lang="en-US" sz="2600" dirty="0" smtClean="0"/>
              <a:t>Arrangement between Binghamton University and Broome Community College</a:t>
            </a:r>
          </a:p>
          <a:p>
            <a:pPr marL="347472" indent="-347472" defTabSz="457200">
              <a:buClr>
                <a:srgbClr val="0086D0"/>
              </a:buClr>
              <a:buFont typeface="Wingdings" pitchFamily="2" charset="2"/>
              <a:buChar char="§"/>
              <a:defRPr/>
            </a:pPr>
            <a:r>
              <a:rPr lang="en-US" sz="2600" dirty="0" smtClean="0"/>
              <a:t>Live on the Binghamton campus, but attend classes at Broome </a:t>
            </a:r>
          </a:p>
          <a:p>
            <a:pPr marL="347472" indent="-347472" defTabSz="457200">
              <a:buClr>
                <a:srgbClr val="0086D0"/>
              </a:buClr>
              <a:buFont typeface="Wingdings" pitchFamily="2" charset="2"/>
              <a:buChar char="§"/>
              <a:defRPr/>
            </a:pPr>
            <a:r>
              <a:rPr lang="en-US" sz="2600" dirty="0" smtClean="0"/>
              <a:t>Enjoy campus life opportunities on both campuses</a:t>
            </a:r>
          </a:p>
          <a:p>
            <a:pPr marL="347472" indent="-347472" defTabSz="457200">
              <a:buClr>
                <a:srgbClr val="0086D0"/>
              </a:buClr>
              <a:buFont typeface="Wingdings" pitchFamily="2" charset="2"/>
              <a:buChar char="§"/>
              <a:defRPr/>
            </a:pPr>
            <a:r>
              <a:rPr lang="en-US" sz="2600" dirty="0" smtClean="0"/>
              <a:t>Begin classes at Binghamton in sophomore or junior year</a:t>
            </a:r>
            <a:endParaRPr lang="en-US" sz="2600" dirty="0"/>
          </a:p>
          <a:p>
            <a:pPr marL="342900" indent="-342900" defTabSz="457200">
              <a:lnSpc>
                <a:spcPct val="90000"/>
              </a:lnSpc>
              <a:spcBef>
                <a:spcPct val="20000"/>
              </a:spcBef>
              <a:buClr>
                <a:srgbClr val="D63E2D"/>
              </a:buClr>
              <a:buFont typeface="Wingdings" pitchFamily="2" charset="2"/>
              <a:buChar char="§"/>
              <a:defRPr/>
            </a:pPr>
            <a:endParaRPr lang="en-US" sz="3200" dirty="0"/>
          </a:p>
        </p:txBody>
      </p:sp>
      <p:sp>
        <p:nvSpPr>
          <p:cNvPr id="7" name="Rectangle 6"/>
          <p:cNvSpPr>
            <a:spLocks noChangeArrowheads="1"/>
          </p:cNvSpPr>
          <p:nvPr/>
        </p:nvSpPr>
        <p:spPr bwMode="auto">
          <a:xfrm>
            <a:off x="1995709" y="914400"/>
            <a:ext cx="8229600" cy="762000"/>
          </a:xfrm>
          <a:prstGeom prst="rect">
            <a:avLst/>
          </a:prstGeom>
          <a:noFill/>
          <a:ln w="9525">
            <a:noFill/>
            <a:miter lim="800000"/>
            <a:headEnd/>
            <a:tailEnd/>
          </a:ln>
        </p:spPr>
        <p:txBody>
          <a:bodyPr anchor="ctr"/>
          <a:lstStyle/>
          <a:p>
            <a:pPr algn="ctr" eaLnBrk="1" hangingPunct="1"/>
            <a:r>
              <a:rPr lang="en-US" sz="3600" b="1" dirty="0" smtClean="0">
                <a:solidFill>
                  <a:srgbClr val="DA5020"/>
                </a:solidFill>
                <a:latin typeface="Calibri" pitchFamily="34" charset="0"/>
              </a:rPr>
              <a:t>Unique Arrangements and Agreements </a:t>
            </a:r>
            <a:endParaRPr lang="en-US" sz="3600" b="1" dirty="0">
              <a:solidFill>
                <a:srgbClr val="DA5020"/>
              </a:solidFill>
              <a:latin typeface="Calibri" pitchFamily="34" charset="0"/>
            </a:endParaRPr>
          </a:p>
        </p:txBody>
      </p:sp>
      <p:sp>
        <p:nvSpPr>
          <p:cNvPr id="9" name="TextBox 8"/>
          <p:cNvSpPr txBox="1"/>
          <p:nvPr/>
        </p:nvSpPr>
        <p:spPr>
          <a:xfrm>
            <a:off x="2820245" y="103219"/>
            <a:ext cx="3799882" cy="543739"/>
          </a:xfrm>
          <a:prstGeom prst="rect">
            <a:avLst/>
          </a:prstGeom>
          <a:noFill/>
        </p:spPr>
        <p:txBody>
          <a:bodyPr wrap="square" rtlCol="0">
            <a:spAutoFit/>
          </a:bodyPr>
          <a:lstStyle/>
          <a:p>
            <a:pPr>
              <a:lnSpc>
                <a:spcPct val="90000"/>
              </a:lnSpc>
            </a:pPr>
            <a:r>
              <a:rPr lang="en-US" sz="3200" dirty="0" err="1">
                <a:solidFill>
                  <a:schemeClr val="bg1"/>
                </a:solidFill>
              </a:rPr>
              <a:t>OpInform</a:t>
            </a:r>
            <a:r>
              <a:rPr lang="en-US" sz="3200" dirty="0">
                <a:solidFill>
                  <a:schemeClr val="bg1"/>
                </a:solidFill>
              </a:rPr>
              <a:t> </a:t>
            </a:r>
            <a:r>
              <a:rPr lang="en-US" sz="3200" dirty="0" smtClean="0">
                <a:solidFill>
                  <a:schemeClr val="bg1"/>
                </a:solidFill>
              </a:rPr>
              <a:t>2016</a:t>
            </a:r>
            <a:endParaRPr lang="en-US" sz="3200" dirty="0">
              <a:solidFill>
                <a:schemeClr val="bg1"/>
              </a:solidFill>
            </a:endParaRPr>
          </a:p>
        </p:txBody>
      </p:sp>
      <p:sp>
        <p:nvSpPr>
          <p:cNvPr id="10" name="TextBox 9"/>
          <p:cNvSpPr txBox="1"/>
          <p:nvPr/>
        </p:nvSpPr>
        <p:spPr>
          <a:xfrm>
            <a:off x="1704814" y="1999281"/>
            <a:ext cx="8369084" cy="584775"/>
          </a:xfrm>
          <a:prstGeom prst="rect">
            <a:avLst/>
          </a:prstGeom>
          <a:noFill/>
        </p:spPr>
        <p:txBody>
          <a:bodyPr wrap="square" rtlCol="0">
            <a:spAutoFit/>
          </a:bodyPr>
          <a:lstStyle/>
          <a:p>
            <a:r>
              <a:rPr lang="en-US" sz="3200" dirty="0" smtClean="0">
                <a:solidFill>
                  <a:srgbClr val="0086D0"/>
                </a:solidFill>
              </a:rPr>
              <a:t>Binghamton Advantage Program</a:t>
            </a:r>
            <a:endParaRPr lang="en-US" sz="3200" dirty="0">
              <a:solidFill>
                <a:srgbClr val="0086D0"/>
              </a:solidFill>
            </a:endParaRPr>
          </a:p>
        </p:txBody>
      </p:sp>
    </p:spTree>
    <p:extLst>
      <p:ext uri="{BB962C8B-B14F-4D97-AF65-F5344CB8AC3E}">
        <p14:creationId xmlns:p14="http://schemas.microsoft.com/office/powerpoint/2010/main" val="1564118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221019" cy="669491"/>
          </a:xfrm>
          <a:prstGeom prst="rect">
            <a:avLst/>
          </a:prstGeom>
          <a:solidFill>
            <a:srgbClr val="DA50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95FF"/>
              </a:solidFill>
            </a:endParaRPr>
          </a:p>
        </p:txBody>
      </p:sp>
      <p:sp>
        <p:nvSpPr>
          <p:cNvPr id="8" name="Rectangle 7"/>
          <p:cNvSpPr/>
          <p:nvPr/>
        </p:nvSpPr>
        <p:spPr>
          <a:xfrm>
            <a:off x="1" y="-1"/>
            <a:ext cx="2646946" cy="669491"/>
          </a:xfrm>
          <a:prstGeom prst="rect">
            <a:avLst/>
          </a:prstGeom>
          <a:solidFill>
            <a:srgbClr val="0086D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 name="Picture 4" descr="SUNY_NEW_LOGO_W.eps"/>
          <p:cNvPicPr>
            <a:picLocks noChangeAspect="1"/>
          </p:cNvPicPr>
          <p:nvPr/>
        </p:nvPicPr>
        <p:blipFill rotWithShape="1">
          <a:blip r:embed="rId2" cstate="print">
            <a:extLst>
              <a:ext uri="{28A0092B-C50C-407E-A947-70E740481C1C}">
                <a14:useLocalDpi xmlns:a14="http://schemas.microsoft.com/office/drawing/2010/main" val="0"/>
              </a:ext>
            </a:extLst>
          </a:blip>
          <a:srcRect l="1" t="29403" r="49467" b="22800"/>
          <a:stretch/>
        </p:blipFill>
        <p:spPr>
          <a:xfrm>
            <a:off x="543585" y="0"/>
            <a:ext cx="1626296" cy="750178"/>
          </a:xfrm>
          <a:prstGeom prst="rect">
            <a:avLst/>
          </a:prstGeom>
        </p:spPr>
      </p:pic>
      <p:sp>
        <p:nvSpPr>
          <p:cNvPr id="6" name="Rectangle 7"/>
          <p:cNvSpPr txBox="1">
            <a:spLocks noChangeArrowheads="1"/>
          </p:cNvSpPr>
          <p:nvPr/>
        </p:nvSpPr>
        <p:spPr>
          <a:xfrm>
            <a:off x="1645921" y="2696705"/>
            <a:ext cx="9202894" cy="3871519"/>
          </a:xfrm>
          <a:prstGeom prst="rect">
            <a:avLst/>
          </a:prstGeom>
        </p:spPr>
        <p:txBody>
          <a:bodyPr vert="horz" lIns="91440" tIns="45720" rIns="91440" bIns="45720" rtlCol="0">
            <a:normAutofit/>
          </a:bodyPr>
          <a:lstStyle/>
          <a:p>
            <a:pPr marL="347472" indent="-347472" defTabSz="457200">
              <a:buClr>
                <a:srgbClr val="0086D0"/>
              </a:buClr>
              <a:buFont typeface="Wingdings" panose="05000000000000000000" pitchFamily="2" charset="2"/>
              <a:buChar char="§"/>
              <a:defRPr/>
            </a:pPr>
            <a:r>
              <a:rPr lang="en-US" sz="2800" dirty="0" smtClean="0"/>
              <a:t>Many Colleges of Technology offer both associate and bachelor’s degree programs.</a:t>
            </a:r>
          </a:p>
          <a:p>
            <a:pPr marL="347472" indent="-347472" defTabSz="457200">
              <a:buClr>
                <a:srgbClr val="0086D0"/>
              </a:buClr>
              <a:buFont typeface="Wingdings" panose="05000000000000000000" pitchFamily="2" charset="2"/>
              <a:buChar char="§"/>
              <a:defRPr/>
            </a:pPr>
            <a:r>
              <a:rPr lang="en-US" sz="2800" dirty="0" smtClean="0"/>
              <a:t>Provides an opportunity for students who do </a:t>
            </a:r>
            <a:r>
              <a:rPr lang="en-US" sz="2800" dirty="0"/>
              <a:t>not meet the more rigorous </a:t>
            </a:r>
            <a:r>
              <a:rPr lang="en-US" sz="2800" dirty="0" smtClean="0"/>
              <a:t>bachelor’s degree </a:t>
            </a:r>
            <a:r>
              <a:rPr lang="en-US" sz="2800" dirty="0"/>
              <a:t>requirements to begin in the associate </a:t>
            </a:r>
            <a:r>
              <a:rPr lang="en-US" sz="2800" dirty="0" smtClean="0"/>
              <a:t>degree program</a:t>
            </a:r>
          </a:p>
          <a:p>
            <a:pPr marL="347472" indent="-347472" defTabSz="457200">
              <a:buClr>
                <a:srgbClr val="0086D0"/>
              </a:buClr>
              <a:buFont typeface="Wingdings" panose="05000000000000000000" pitchFamily="2" charset="2"/>
              <a:buChar char="§"/>
              <a:defRPr/>
            </a:pPr>
            <a:r>
              <a:rPr lang="en-US" sz="2800" dirty="0" smtClean="0"/>
              <a:t>After graduation, students can </a:t>
            </a:r>
            <a:r>
              <a:rPr lang="en-US" sz="2800" dirty="0"/>
              <a:t>immediately transition into the junior year of the bachelor’s degree program—all at the same college!</a:t>
            </a:r>
          </a:p>
          <a:p>
            <a:pPr marL="342900" indent="-342900" defTabSz="457200">
              <a:lnSpc>
                <a:spcPct val="90000"/>
              </a:lnSpc>
              <a:spcBef>
                <a:spcPct val="20000"/>
              </a:spcBef>
              <a:buClr>
                <a:srgbClr val="002060"/>
              </a:buClr>
              <a:buFont typeface="Wingdings" pitchFamily="2" charset="2"/>
              <a:buChar char="§"/>
              <a:defRPr/>
            </a:pPr>
            <a:endParaRPr lang="en-US" sz="2800" dirty="0"/>
          </a:p>
          <a:p>
            <a:pPr marL="342900" indent="-342900" defTabSz="457200">
              <a:lnSpc>
                <a:spcPct val="90000"/>
              </a:lnSpc>
              <a:spcBef>
                <a:spcPct val="20000"/>
              </a:spcBef>
              <a:buClr>
                <a:srgbClr val="D63E2D"/>
              </a:buClr>
              <a:buFont typeface="Wingdings" pitchFamily="2" charset="2"/>
              <a:buChar char="§"/>
              <a:defRPr/>
            </a:pPr>
            <a:endParaRPr lang="en-US" sz="3200" dirty="0"/>
          </a:p>
        </p:txBody>
      </p:sp>
      <p:sp>
        <p:nvSpPr>
          <p:cNvPr id="7" name="Rectangle 6"/>
          <p:cNvSpPr>
            <a:spLocks noChangeArrowheads="1"/>
          </p:cNvSpPr>
          <p:nvPr/>
        </p:nvSpPr>
        <p:spPr bwMode="auto">
          <a:xfrm>
            <a:off x="1323474" y="914400"/>
            <a:ext cx="9608713" cy="762000"/>
          </a:xfrm>
          <a:prstGeom prst="rect">
            <a:avLst/>
          </a:prstGeom>
          <a:noFill/>
          <a:ln w="9525">
            <a:noFill/>
            <a:miter lim="800000"/>
            <a:headEnd/>
            <a:tailEnd/>
          </a:ln>
        </p:spPr>
        <p:txBody>
          <a:bodyPr anchor="ctr"/>
          <a:lstStyle/>
          <a:p>
            <a:pPr algn="ctr" eaLnBrk="1" hangingPunct="1"/>
            <a:r>
              <a:rPr lang="en-US" sz="3600" b="1" dirty="0" smtClean="0">
                <a:solidFill>
                  <a:srgbClr val="DA5020"/>
                </a:solidFill>
                <a:latin typeface="Calibri" pitchFamily="34" charset="0"/>
              </a:rPr>
              <a:t>Unique Arrangements and Agreements</a:t>
            </a:r>
            <a:endParaRPr lang="en-US" sz="3600" b="1" dirty="0">
              <a:solidFill>
                <a:srgbClr val="DA5020"/>
              </a:solidFill>
              <a:latin typeface="Calibri" pitchFamily="34" charset="0"/>
            </a:endParaRPr>
          </a:p>
        </p:txBody>
      </p:sp>
      <p:sp>
        <p:nvSpPr>
          <p:cNvPr id="9" name="TextBox 8"/>
          <p:cNvSpPr txBox="1"/>
          <p:nvPr/>
        </p:nvSpPr>
        <p:spPr>
          <a:xfrm>
            <a:off x="2820245" y="103219"/>
            <a:ext cx="3799882" cy="543739"/>
          </a:xfrm>
          <a:prstGeom prst="rect">
            <a:avLst/>
          </a:prstGeom>
          <a:noFill/>
        </p:spPr>
        <p:txBody>
          <a:bodyPr wrap="square" rtlCol="0">
            <a:spAutoFit/>
          </a:bodyPr>
          <a:lstStyle/>
          <a:p>
            <a:pPr>
              <a:lnSpc>
                <a:spcPct val="90000"/>
              </a:lnSpc>
            </a:pPr>
            <a:r>
              <a:rPr lang="en-US" sz="3200" dirty="0" err="1">
                <a:solidFill>
                  <a:schemeClr val="bg1"/>
                </a:solidFill>
              </a:rPr>
              <a:t>OpInform</a:t>
            </a:r>
            <a:r>
              <a:rPr lang="en-US" sz="3200" dirty="0">
                <a:solidFill>
                  <a:schemeClr val="bg1"/>
                </a:solidFill>
              </a:rPr>
              <a:t> </a:t>
            </a:r>
            <a:r>
              <a:rPr lang="en-US" sz="3200" dirty="0" smtClean="0">
                <a:solidFill>
                  <a:schemeClr val="bg1"/>
                </a:solidFill>
              </a:rPr>
              <a:t>2016</a:t>
            </a:r>
            <a:endParaRPr lang="en-US" sz="3200" dirty="0">
              <a:solidFill>
                <a:schemeClr val="bg1"/>
              </a:solidFill>
            </a:endParaRPr>
          </a:p>
        </p:txBody>
      </p:sp>
      <p:sp>
        <p:nvSpPr>
          <p:cNvPr id="10" name="TextBox 9"/>
          <p:cNvSpPr txBox="1"/>
          <p:nvPr/>
        </p:nvSpPr>
        <p:spPr>
          <a:xfrm>
            <a:off x="1704814" y="1999281"/>
            <a:ext cx="8369084" cy="584775"/>
          </a:xfrm>
          <a:prstGeom prst="rect">
            <a:avLst/>
          </a:prstGeom>
          <a:noFill/>
        </p:spPr>
        <p:txBody>
          <a:bodyPr wrap="square" rtlCol="0">
            <a:spAutoFit/>
          </a:bodyPr>
          <a:lstStyle/>
          <a:p>
            <a:r>
              <a:rPr lang="en-US" sz="3200" dirty="0" smtClean="0">
                <a:solidFill>
                  <a:srgbClr val="0086D0"/>
                </a:solidFill>
              </a:rPr>
              <a:t>Degree Ladders</a:t>
            </a:r>
            <a:endParaRPr lang="en-US" sz="3200" dirty="0">
              <a:solidFill>
                <a:srgbClr val="0086D0"/>
              </a:solidFill>
            </a:endParaRPr>
          </a:p>
        </p:txBody>
      </p:sp>
    </p:spTree>
    <p:extLst>
      <p:ext uri="{BB962C8B-B14F-4D97-AF65-F5344CB8AC3E}">
        <p14:creationId xmlns:p14="http://schemas.microsoft.com/office/powerpoint/2010/main" val="29900182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221019" cy="669491"/>
          </a:xfrm>
          <a:prstGeom prst="rect">
            <a:avLst/>
          </a:prstGeom>
          <a:solidFill>
            <a:srgbClr val="DA50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95FF"/>
              </a:solidFill>
            </a:endParaRPr>
          </a:p>
        </p:txBody>
      </p:sp>
      <p:sp>
        <p:nvSpPr>
          <p:cNvPr id="8" name="Rectangle 7"/>
          <p:cNvSpPr/>
          <p:nvPr/>
        </p:nvSpPr>
        <p:spPr>
          <a:xfrm>
            <a:off x="1" y="-1"/>
            <a:ext cx="2646946" cy="669491"/>
          </a:xfrm>
          <a:prstGeom prst="rect">
            <a:avLst/>
          </a:prstGeom>
          <a:solidFill>
            <a:srgbClr val="0086D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 name="Picture 4" descr="SUNY_NEW_LOGO_W.eps"/>
          <p:cNvPicPr>
            <a:picLocks noChangeAspect="1"/>
          </p:cNvPicPr>
          <p:nvPr/>
        </p:nvPicPr>
        <p:blipFill rotWithShape="1">
          <a:blip r:embed="rId2" cstate="print">
            <a:extLst>
              <a:ext uri="{28A0092B-C50C-407E-A947-70E740481C1C}">
                <a14:useLocalDpi xmlns:a14="http://schemas.microsoft.com/office/drawing/2010/main" val="0"/>
              </a:ext>
            </a:extLst>
          </a:blip>
          <a:srcRect l="1" t="29403" r="49467" b="22800"/>
          <a:stretch/>
        </p:blipFill>
        <p:spPr>
          <a:xfrm>
            <a:off x="543585" y="0"/>
            <a:ext cx="1626296" cy="750178"/>
          </a:xfrm>
          <a:prstGeom prst="rect">
            <a:avLst/>
          </a:prstGeom>
        </p:spPr>
      </p:pic>
      <p:sp>
        <p:nvSpPr>
          <p:cNvPr id="6" name="Rectangle 7"/>
          <p:cNvSpPr txBox="1">
            <a:spLocks noChangeArrowheads="1"/>
          </p:cNvSpPr>
          <p:nvPr/>
        </p:nvSpPr>
        <p:spPr>
          <a:xfrm>
            <a:off x="1599426" y="2665709"/>
            <a:ext cx="9652344" cy="3820332"/>
          </a:xfrm>
          <a:prstGeom prst="rect">
            <a:avLst/>
          </a:prstGeom>
        </p:spPr>
        <p:txBody>
          <a:bodyPr vert="horz" lIns="91440" tIns="45720" rIns="91440" bIns="45720" rtlCol="0">
            <a:normAutofit fontScale="92500" lnSpcReduction="10000"/>
          </a:bodyPr>
          <a:lstStyle/>
          <a:p>
            <a:pPr marL="347472" indent="-347472" defTabSz="457200">
              <a:lnSpc>
                <a:spcPct val="110000"/>
              </a:lnSpc>
              <a:buClr>
                <a:srgbClr val="0086D0"/>
              </a:buClr>
              <a:buFont typeface="Wingdings" panose="05000000000000000000" pitchFamily="2" charset="2"/>
              <a:buChar char="§"/>
              <a:defRPr/>
            </a:pPr>
            <a:r>
              <a:rPr lang="en-US" sz="2800" dirty="0" smtClean="0"/>
              <a:t>Available at some community colleges</a:t>
            </a:r>
          </a:p>
          <a:p>
            <a:pPr marL="347472" indent="-347472" defTabSz="457200">
              <a:lnSpc>
                <a:spcPct val="110000"/>
              </a:lnSpc>
              <a:buClr>
                <a:srgbClr val="0086D0"/>
              </a:buClr>
              <a:buFont typeface="Wingdings" panose="05000000000000000000" pitchFamily="2" charset="2"/>
              <a:buChar char="§"/>
              <a:defRPr/>
            </a:pPr>
            <a:r>
              <a:rPr lang="en-US" sz="2800" dirty="0" smtClean="0"/>
              <a:t>Students can </a:t>
            </a:r>
            <a:r>
              <a:rPr lang="en-US" sz="2800" dirty="0"/>
              <a:t>begin their </a:t>
            </a:r>
            <a:r>
              <a:rPr lang="en-US" sz="2800" dirty="0" smtClean="0"/>
              <a:t>education </a:t>
            </a:r>
            <a:r>
              <a:rPr lang="en-US" sz="2800" dirty="0"/>
              <a:t>at a traditional community college and then stay on campus to pursue a higher degree from a </a:t>
            </a:r>
            <a:r>
              <a:rPr lang="en-US" sz="2800" dirty="0" smtClean="0"/>
              <a:t>partner, four-year </a:t>
            </a:r>
            <a:r>
              <a:rPr lang="en-US" sz="2800" dirty="0"/>
              <a:t>college</a:t>
            </a:r>
            <a:r>
              <a:rPr lang="en-US" sz="2800" dirty="0" smtClean="0"/>
              <a:t>.</a:t>
            </a:r>
          </a:p>
          <a:p>
            <a:pPr marL="347472" indent="-347472" defTabSz="457200">
              <a:lnSpc>
                <a:spcPct val="110000"/>
              </a:lnSpc>
              <a:buClr>
                <a:srgbClr val="0086D0"/>
              </a:buClr>
              <a:buFont typeface="Wingdings" panose="05000000000000000000" pitchFamily="2" charset="2"/>
              <a:buChar char="§"/>
              <a:defRPr/>
            </a:pPr>
            <a:r>
              <a:rPr lang="en-US" sz="2800" dirty="0" smtClean="0"/>
              <a:t>SUNY Adirondack’s Regional </a:t>
            </a:r>
            <a:r>
              <a:rPr lang="en-US" sz="2800" dirty="0"/>
              <a:t>Higher Education Center houses its partners, SUNY Plattsburgh, Empire State College and Paul Smith’s </a:t>
            </a:r>
            <a:r>
              <a:rPr lang="en-US" sz="2800" dirty="0" smtClean="0"/>
              <a:t>College, so that students </a:t>
            </a:r>
            <a:r>
              <a:rPr lang="en-US" sz="2800" dirty="0"/>
              <a:t>can earn a bachelor’s and/or master’s degree </a:t>
            </a:r>
            <a:r>
              <a:rPr lang="en-US" sz="2800" dirty="0" smtClean="0"/>
              <a:t>from </a:t>
            </a:r>
            <a:r>
              <a:rPr lang="en-US" sz="2800" dirty="0"/>
              <a:t>one of these partner colleges without leaving the </a:t>
            </a:r>
            <a:r>
              <a:rPr lang="en-US" sz="2800" dirty="0" smtClean="0"/>
              <a:t>area!</a:t>
            </a:r>
            <a:r>
              <a:rPr lang="en-US" sz="2800" dirty="0"/>
              <a:t> </a:t>
            </a:r>
            <a:endParaRPr lang="en-US" sz="3200" dirty="0"/>
          </a:p>
        </p:txBody>
      </p:sp>
      <p:sp>
        <p:nvSpPr>
          <p:cNvPr id="7" name="Rectangle 6"/>
          <p:cNvSpPr>
            <a:spLocks noChangeArrowheads="1"/>
          </p:cNvSpPr>
          <p:nvPr/>
        </p:nvSpPr>
        <p:spPr bwMode="auto">
          <a:xfrm>
            <a:off x="1550851" y="1002216"/>
            <a:ext cx="9119315" cy="762000"/>
          </a:xfrm>
          <a:prstGeom prst="rect">
            <a:avLst/>
          </a:prstGeom>
          <a:noFill/>
          <a:ln w="9525">
            <a:noFill/>
            <a:miter lim="800000"/>
            <a:headEnd/>
            <a:tailEnd/>
          </a:ln>
        </p:spPr>
        <p:txBody>
          <a:bodyPr anchor="ctr"/>
          <a:lstStyle/>
          <a:p>
            <a:pPr algn="ctr" eaLnBrk="1" hangingPunct="1"/>
            <a:r>
              <a:rPr lang="en-US" sz="3600" b="1" dirty="0" smtClean="0">
                <a:solidFill>
                  <a:srgbClr val="DA5020"/>
                </a:solidFill>
                <a:latin typeface="Calibri" pitchFamily="34" charset="0"/>
              </a:rPr>
              <a:t>Unique Arrangements and Agreements</a:t>
            </a:r>
            <a:endParaRPr lang="en-US" sz="3600" b="1" dirty="0">
              <a:solidFill>
                <a:srgbClr val="DA5020"/>
              </a:solidFill>
              <a:latin typeface="Calibri" pitchFamily="34" charset="0"/>
            </a:endParaRPr>
          </a:p>
        </p:txBody>
      </p:sp>
      <p:sp>
        <p:nvSpPr>
          <p:cNvPr id="9" name="TextBox 8"/>
          <p:cNvSpPr txBox="1"/>
          <p:nvPr/>
        </p:nvSpPr>
        <p:spPr>
          <a:xfrm>
            <a:off x="2820245" y="103219"/>
            <a:ext cx="3799882" cy="543739"/>
          </a:xfrm>
          <a:prstGeom prst="rect">
            <a:avLst/>
          </a:prstGeom>
          <a:noFill/>
        </p:spPr>
        <p:txBody>
          <a:bodyPr wrap="square" rtlCol="0">
            <a:spAutoFit/>
          </a:bodyPr>
          <a:lstStyle/>
          <a:p>
            <a:pPr>
              <a:lnSpc>
                <a:spcPct val="90000"/>
              </a:lnSpc>
            </a:pPr>
            <a:r>
              <a:rPr lang="en-US" sz="3200" dirty="0" err="1">
                <a:solidFill>
                  <a:schemeClr val="bg1"/>
                </a:solidFill>
              </a:rPr>
              <a:t>OpInform</a:t>
            </a:r>
            <a:r>
              <a:rPr lang="en-US" sz="3200" dirty="0">
                <a:solidFill>
                  <a:schemeClr val="bg1"/>
                </a:solidFill>
              </a:rPr>
              <a:t> </a:t>
            </a:r>
            <a:r>
              <a:rPr lang="en-US" sz="3200" dirty="0" smtClean="0">
                <a:solidFill>
                  <a:schemeClr val="bg1"/>
                </a:solidFill>
              </a:rPr>
              <a:t>2016</a:t>
            </a:r>
            <a:endParaRPr lang="en-US" sz="3200" dirty="0">
              <a:solidFill>
                <a:schemeClr val="bg1"/>
              </a:solidFill>
            </a:endParaRPr>
          </a:p>
        </p:txBody>
      </p:sp>
      <p:sp>
        <p:nvSpPr>
          <p:cNvPr id="11" name="TextBox 10"/>
          <p:cNvSpPr txBox="1"/>
          <p:nvPr/>
        </p:nvSpPr>
        <p:spPr>
          <a:xfrm>
            <a:off x="1704814" y="1999281"/>
            <a:ext cx="8369084" cy="584775"/>
          </a:xfrm>
          <a:prstGeom prst="rect">
            <a:avLst/>
          </a:prstGeom>
          <a:noFill/>
        </p:spPr>
        <p:txBody>
          <a:bodyPr wrap="square" rtlCol="0">
            <a:spAutoFit/>
          </a:bodyPr>
          <a:lstStyle/>
          <a:p>
            <a:r>
              <a:rPr lang="en-US" sz="3200" dirty="0" smtClean="0">
                <a:solidFill>
                  <a:srgbClr val="0086D0"/>
                </a:solidFill>
              </a:rPr>
              <a:t>Regional College Alliances</a:t>
            </a:r>
            <a:endParaRPr lang="en-US" sz="3200" dirty="0">
              <a:solidFill>
                <a:srgbClr val="0086D0"/>
              </a:solidFill>
            </a:endParaRPr>
          </a:p>
        </p:txBody>
      </p:sp>
    </p:spTree>
    <p:extLst>
      <p:ext uri="{BB962C8B-B14F-4D97-AF65-F5344CB8AC3E}">
        <p14:creationId xmlns:p14="http://schemas.microsoft.com/office/powerpoint/2010/main" val="23552353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221019" cy="669491"/>
          </a:xfrm>
          <a:prstGeom prst="rect">
            <a:avLst/>
          </a:prstGeom>
          <a:solidFill>
            <a:srgbClr val="DA50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95FF"/>
              </a:solidFill>
            </a:endParaRPr>
          </a:p>
        </p:txBody>
      </p:sp>
      <p:sp>
        <p:nvSpPr>
          <p:cNvPr id="8" name="Rectangle 7"/>
          <p:cNvSpPr/>
          <p:nvPr/>
        </p:nvSpPr>
        <p:spPr>
          <a:xfrm>
            <a:off x="1" y="-1"/>
            <a:ext cx="2646946" cy="669491"/>
          </a:xfrm>
          <a:prstGeom prst="rect">
            <a:avLst/>
          </a:prstGeom>
          <a:solidFill>
            <a:srgbClr val="0086D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 name="Picture 4" descr="SUNY_NEW_LOGO_W.eps"/>
          <p:cNvPicPr>
            <a:picLocks noChangeAspect="1"/>
          </p:cNvPicPr>
          <p:nvPr/>
        </p:nvPicPr>
        <p:blipFill rotWithShape="1">
          <a:blip r:embed="rId2" cstate="print">
            <a:extLst>
              <a:ext uri="{28A0092B-C50C-407E-A947-70E740481C1C}">
                <a14:useLocalDpi xmlns:a14="http://schemas.microsoft.com/office/drawing/2010/main" val="0"/>
              </a:ext>
            </a:extLst>
          </a:blip>
          <a:srcRect l="1" t="29403" r="49467" b="22800"/>
          <a:stretch/>
        </p:blipFill>
        <p:spPr>
          <a:xfrm>
            <a:off x="543585" y="0"/>
            <a:ext cx="1626296" cy="750178"/>
          </a:xfrm>
          <a:prstGeom prst="rect">
            <a:avLst/>
          </a:prstGeom>
        </p:spPr>
      </p:pic>
      <p:sp>
        <p:nvSpPr>
          <p:cNvPr id="7" name="Rectangle 6"/>
          <p:cNvSpPr>
            <a:spLocks noChangeArrowheads="1"/>
          </p:cNvSpPr>
          <p:nvPr/>
        </p:nvSpPr>
        <p:spPr bwMode="auto">
          <a:xfrm>
            <a:off x="1905000" y="914400"/>
            <a:ext cx="8229600" cy="762000"/>
          </a:xfrm>
          <a:prstGeom prst="rect">
            <a:avLst/>
          </a:prstGeom>
          <a:noFill/>
          <a:ln w="9525">
            <a:noFill/>
            <a:miter lim="800000"/>
            <a:headEnd/>
            <a:tailEnd/>
          </a:ln>
        </p:spPr>
        <p:txBody>
          <a:bodyPr anchor="ctr"/>
          <a:lstStyle/>
          <a:p>
            <a:pPr algn="ctr" eaLnBrk="1" hangingPunct="1"/>
            <a:r>
              <a:rPr lang="en-US" sz="3600" b="1" dirty="0" smtClean="0">
                <a:solidFill>
                  <a:srgbClr val="DA5020"/>
                </a:solidFill>
                <a:latin typeface="Calibri" pitchFamily="34" charset="0"/>
              </a:rPr>
              <a:t>SUNY Transfer Guarantee</a:t>
            </a:r>
            <a:endParaRPr lang="en-US" sz="3600" b="1" dirty="0">
              <a:solidFill>
                <a:srgbClr val="DA5020"/>
              </a:solidFill>
              <a:latin typeface="Calibri" pitchFamily="34" charset="0"/>
            </a:endParaRPr>
          </a:p>
        </p:txBody>
      </p:sp>
      <p:sp>
        <p:nvSpPr>
          <p:cNvPr id="9" name="TextBox 8"/>
          <p:cNvSpPr txBox="1"/>
          <p:nvPr/>
        </p:nvSpPr>
        <p:spPr>
          <a:xfrm>
            <a:off x="2820245" y="103219"/>
            <a:ext cx="3799882" cy="543739"/>
          </a:xfrm>
          <a:prstGeom prst="rect">
            <a:avLst/>
          </a:prstGeom>
          <a:noFill/>
        </p:spPr>
        <p:txBody>
          <a:bodyPr wrap="square" rtlCol="0">
            <a:spAutoFit/>
          </a:bodyPr>
          <a:lstStyle/>
          <a:p>
            <a:pPr>
              <a:lnSpc>
                <a:spcPct val="90000"/>
              </a:lnSpc>
            </a:pPr>
            <a:r>
              <a:rPr lang="en-US" sz="3200" dirty="0" err="1">
                <a:solidFill>
                  <a:schemeClr val="bg1"/>
                </a:solidFill>
              </a:rPr>
              <a:t>OpInform</a:t>
            </a:r>
            <a:r>
              <a:rPr lang="en-US" sz="3200" dirty="0">
                <a:solidFill>
                  <a:schemeClr val="bg1"/>
                </a:solidFill>
              </a:rPr>
              <a:t> </a:t>
            </a:r>
            <a:r>
              <a:rPr lang="en-US" sz="3200" dirty="0" smtClean="0">
                <a:solidFill>
                  <a:schemeClr val="bg1"/>
                </a:solidFill>
              </a:rPr>
              <a:t>2016</a:t>
            </a:r>
            <a:endParaRPr lang="en-US" sz="3200" dirty="0">
              <a:solidFill>
                <a:schemeClr val="bg1"/>
              </a:solidFill>
            </a:endParaRPr>
          </a:p>
        </p:txBody>
      </p:sp>
      <p:sp>
        <p:nvSpPr>
          <p:cNvPr id="10" name="Rectangle 9"/>
          <p:cNvSpPr/>
          <p:nvPr/>
        </p:nvSpPr>
        <p:spPr>
          <a:xfrm>
            <a:off x="1645920" y="2099301"/>
            <a:ext cx="9049789" cy="3108543"/>
          </a:xfrm>
          <a:prstGeom prst="rect">
            <a:avLst/>
          </a:prstGeom>
        </p:spPr>
        <p:txBody>
          <a:bodyPr wrap="square">
            <a:spAutoFit/>
          </a:bodyPr>
          <a:lstStyle/>
          <a:p>
            <a:r>
              <a:rPr lang="en-US" sz="2800" dirty="0" smtClean="0"/>
              <a:t>“New York State residents who are graduates of a State University of New York two-year college or a City University two-year college, including University community colleges operating under the program of the University, and who possess an A.A. or A.S. degree, shall be guaranteed an opportunity to continue their education on a full-time basis at a baccalaureate campus of the University.”</a:t>
            </a:r>
            <a:endParaRPr lang="en-US" sz="2800" dirty="0"/>
          </a:p>
        </p:txBody>
      </p:sp>
    </p:spTree>
    <p:extLst>
      <p:ext uri="{BB962C8B-B14F-4D97-AF65-F5344CB8AC3E}">
        <p14:creationId xmlns:p14="http://schemas.microsoft.com/office/powerpoint/2010/main" val="20688862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221019" cy="669491"/>
          </a:xfrm>
          <a:prstGeom prst="rect">
            <a:avLst/>
          </a:prstGeom>
          <a:solidFill>
            <a:srgbClr val="DA50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95FF"/>
              </a:solidFill>
            </a:endParaRPr>
          </a:p>
        </p:txBody>
      </p:sp>
      <p:sp>
        <p:nvSpPr>
          <p:cNvPr id="8" name="Rectangle 7"/>
          <p:cNvSpPr/>
          <p:nvPr/>
        </p:nvSpPr>
        <p:spPr>
          <a:xfrm>
            <a:off x="1" y="-1"/>
            <a:ext cx="2646946" cy="669491"/>
          </a:xfrm>
          <a:prstGeom prst="rect">
            <a:avLst/>
          </a:prstGeom>
          <a:solidFill>
            <a:srgbClr val="0086D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 name="Picture 4" descr="SUNY_NEW_LOGO_W.eps"/>
          <p:cNvPicPr>
            <a:picLocks noChangeAspect="1"/>
          </p:cNvPicPr>
          <p:nvPr/>
        </p:nvPicPr>
        <p:blipFill rotWithShape="1">
          <a:blip r:embed="rId2" cstate="print">
            <a:extLst>
              <a:ext uri="{28A0092B-C50C-407E-A947-70E740481C1C}">
                <a14:useLocalDpi xmlns:a14="http://schemas.microsoft.com/office/drawing/2010/main" val="0"/>
              </a:ext>
            </a:extLst>
          </a:blip>
          <a:srcRect l="1" t="29403" r="49467" b="22800"/>
          <a:stretch/>
        </p:blipFill>
        <p:spPr>
          <a:xfrm>
            <a:off x="543585" y="0"/>
            <a:ext cx="1626296" cy="750178"/>
          </a:xfrm>
          <a:prstGeom prst="rect">
            <a:avLst/>
          </a:prstGeom>
        </p:spPr>
      </p:pic>
      <p:sp>
        <p:nvSpPr>
          <p:cNvPr id="6" name="Rectangle 7"/>
          <p:cNvSpPr txBox="1">
            <a:spLocks noChangeArrowheads="1"/>
          </p:cNvSpPr>
          <p:nvPr/>
        </p:nvSpPr>
        <p:spPr>
          <a:xfrm>
            <a:off x="1645920" y="1893455"/>
            <a:ext cx="9622444" cy="4561773"/>
          </a:xfrm>
          <a:prstGeom prst="rect">
            <a:avLst/>
          </a:prstGeom>
        </p:spPr>
        <p:txBody>
          <a:bodyPr vert="horz" lIns="91440" tIns="45720" rIns="91440" bIns="45720" rtlCol="0">
            <a:noAutofit/>
          </a:bodyPr>
          <a:lstStyle/>
          <a:p>
            <a:pPr marL="342900" indent="-342900" defTabSz="457200">
              <a:buClr>
                <a:srgbClr val="0086D0"/>
              </a:buClr>
              <a:buFont typeface="Wingdings" pitchFamily="2" charset="2"/>
              <a:buChar char="§"/>
              <a:defRPr/>
            </a:pPr>
            <a:r>
              <a:rPr lang="en-US" sz="2800" dirty="0" smtClean="0"/>
              <a:t>Students must go directly from the associate program to bachelor’s (no college in between).</a:t>
            </a:r>
          </a:p>
          <a:p>
            <a:pPr marL="342900" indent="-342900" defTabSz="457200">
              <a:buClr>
                <a:srgbClr val="0086D0"/>
              </a:buClr>
              <a:buFont typeface="Wingdings" pitchFamily="2" charset="2"/>
              <a:buChar char="§"/>
              <a:defRPr/>
            </a:pPr>
            <a:r>
              <a:rPr lang="en-US" sz="2800" dirty="0" smtClean="0"/>
              <a:t>Students must have earned A.A. or A.S. degree (not applicable to A.A.S. or A.O.S.).</a:t>
            </a:r>
          </a:p>
          <a:p>
            <a:pPr marL="342900" indent="-342900" defTabSz="457200">
              <a:buClr>
                <a:srgbClr val="0086D0"/>
              </a:buClr>
              <a:buFont typeface="Wingdings" pitchFamily="2" charset="2"/>
              <a:buChar char="§"/>
              <a:defRPr/>
            </a:pPr>
            <a:r>
              <a:rPr lang="en-US" sz="2800" dirty="0" smtClean="0"/>
              <a:t>Students are </a:t>
            </a:r>
            <a:r>
              <a:rPr lang="en-US" sz="2800" i="1" dirty="0" smtClean="0"/>
              <a:t>not </a:t>
            </a:r>
            <a:r>
              <a:rPr lang="en-US" sz="2800" dirty="0" smtClean="0"/>
              <a:t>guaranteed the campus or program of their choice, although every effort is made to work with students who have restrictions, i.e. family situations.</a:t>
            </a:r>
          </a:p>
          <a:p>
            <a:pPr marL="342900" indent="-342900" defTabSz="457200">
              <a:buClr>
                <a:srgbClr val="0086D0"/>
              </a:buClr>
              <a:buFont typeface="Wingdings" pitchFamily="2" charset="2"/>
              <a:buChar char="§"/>
              <a:defRPr/>
            </a:pPr>
            <a:r>
              <a:rPr lang="en-US" sz="2800" dirty="0" smtClean="0"/>
              <a:t>Must meet deadlines (apply by 10/1 for spring and 3/1 for fall)</a:t>
            </a:r>
          </a:p>
          <a:p>
            <a:pPr marL="342900" indent="-342900" defTabSz="457200">
              <a:buClr>
                <a:srgbClr val="0086D0"/>
              </a:buClr>
              <a:buFont typeface="Wingdings" pitchFamily="2" charset="2"/>
              <a:buChar char="§"/>
              <a:defRPr/>
            </a:pPr>
            <a:r>
              <a:rPr lang="en-US" sz="2800" dirty="0" smtClean="0"/>
              <a:t>Need to have been denied admission at all four-year SUNY choices</a:t>
            </a:r>
            <a:endParaRPr lang="en-US" sz="2800" dirty="0"/>
          </a:p>
          <a:p>
            <a:pPr marL="342900" indent="-342900" defTabSz="457200">
              <a:lnSpc>
                <a:spcPct val="90000"/>
              </a:lnSpc>
              <a:spcBef>
                <a:spcPct val="20000"/>
              </a:spcBef>
              <a:buClr>
                <a:srgbClr val="D63E2D"/>
              </a:buClr>
              <a:buFont typeface="Wingdings" pitchFamily="2" charset="2"/>
              <a:buChar char="§"/>
              <a:defRPr/>
            </a:pPr>
            <a:endParaRPr lang="en-US" sz="3200" dirty="0"/>
          </a:p>
        </p:txBody>
      </p:sp>
      <p:sp>
        <p:nvSpPr>
          <p:cNvPr id="7" name="Rectangle 6"/>
          <p:cNvSpPr>
            <a:spLocks noChangeArrowheads="1"/>
          </p:cNvSpPr>
          <p:nvPr/>
        </p:nvSpPr>
        <p:spPr bwMode="auto">
          <a:xfrm>
            <a:off x="1905000" y="914400"/>
            <a:ext cx="8229600" cy="762000"/>
          </a:xfrm>
          <a:prstGeom prst="rect">
            <a:avLst/>
          </a:prstGeom>
          <a:noFill/>
          <a:ln w="9525">
            <a:noFill/>
            <a:miter lim="800000"/>
            <a:headEnd/>
            <a:tailEnd/>
          </a:ln>
        </p:spPr>
        <p:txBody>
          <a:bodyPr anchor="ctr"/>
          <a:lstStyle/>
          <a:p>
            <a:pPr algn="ctr" eaLnBrk="1" hangingPunct="1"/>
            <a:r>
              <a:rPr lang="en-US" sz="3600" b="1" dirty="0" smtClean="0">
                <a:solidFill>
                  <a:srgbClr val="DA5020"/>
                </a:solidFill>
                <a:latin typeface="Calibri" pitchFamily="34" charset="0"/>
              </a:rPr>
              <a:t>SUNY Transfer Guarantee</a:t>
            </a:r>
            <a:endParaRPr lang="en-US" sz="3600" b="1" dirty="0">
              <a:solidFill>
                <a:srgbClr val="DA5020"/>
              </a:solidFill>
              <a:latin typeface="Calibri" pitchFamily="34" charset="0"/>
            </a:endParaRPr>
          </a:p>
        </p:txBody>
      </p:sp>
      <p:sp>
        <p:nvSpPr>
          <p:cNvPr id="9" name="TextBox 8"/>
          <p:cNvSpPr txBox="1"/>
          <p:nvPr/>
        </p:nvSpPr>
        <p:spPr>
          <a:xfrm>
            <a:off x="2820245" y="103219"/>
            <a:ext cx="3799882" cy="543739"/>
          </a:xfrm>
          <a:prstGeom prst="rect">
            <a:avLst/>
          </a:prstGeom>
          <a:noFill/>
        </p:spPr>
        <p:txBody>
          <a:bodyPr wrap="square" rtlCol="0">
            <a:spAutoFit/>
          </a:bodyPr>
          <a:lstStyle/>
          <a:p>
            <a:pPr>
              <a:lnSpc>
                <a:spcPct val="90000"/>
              </a:lnSpc>
            </a:pPr>
            <a:r>
              <a:rPr lang="en-US" sz="3200" dirty="0" err="1">
                <a:solidFill>
                  <a:schemeClr val="bg1"/>
                </a:solidFill>
              </a:rPr>
              <a:t>OpInform</a:t>
            </a:r>
            <a:r>
              <a:rPr lang="en-US" sz="3200" dirty="0">
                <a:solidFill>
                  <a:schemeClr val="bg1"/>
                </a:solidFill>
              </a:rPr>
              <a:t> </a:t>
            </a:r>
            <a:r>
              <a:rPr lang="en-US" sz="3200" dirty="0" smtClean="0">
                <a:solidFill>
                  <a:schemeClr val="bg1"/>
                </a:solidFill>
              </a:rPr>
              <a:t>2016</a:t>
            </a:r>
            <a:endParaRPr lang="en-US" sz="3200" dirty="0">
              <a:solidFill>
                <a:schemeClr val="bg1"/>
              </a:solidFill>
            </a:endParaRPr>
          </a:p>
        </p:txBody>
      </p:sp>
    </p:spTree>
    <p:extLst>
      <p:ext uri="{BB962C8B-B14F-4D97-AF65-F5344CB8AC3E}">
        <p14:creationId xmlns:p14="http://schemas.microsoft.com/office/powerpoint/2010/main" val="20688862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221019" cy="669491"/>
          </a:xfrm>
          <a:prstGeom prst="rect">
            <a:avLst/>
          </a:prstGeom>
          <a:solidFill>
            <a:srgbClr val="DA50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95FF"/>
              </a:solidFill>
            </a:endParaRPr>
          </a:p>
        </p:txBody>
      </p:sp>
      <p:sp>
        <p:nvSpPr>
          <p:cNvPr id="6" name="Rectangle 7"/>
          <p:cNvSpPr txBox="1">
            <a:spLocks noChangeArrowheads="1"/>
          </p:cNvSpPr>
          <p:nvPr/>
        </p:nvSpPr>
        <p:spPr>
          <a:xfrm>
            <a:off x="1645920" y="2107769"/>
            <a:ext cx="8319490" cy="4347459"/>
          </a:xfrm>
          <a:prstGeom prst="rect">
            <a:avLst/>
          </a:prstGeom>
        </p:spPr>
        <p:txBody>
          <a:bodyPr vert="horz" lIns="91440" tIns="45720" rIns="91440" bIns="45720" rtlCol="0">
            <a:normAutofit/>
          </a:bodyPr>
          <a:lstStyle/>
          <a:p>
            <a:pPr marL="342900" indent="-342900" defTabSz="457200">
              <a:lnSpc>
                <a:spcPct val="90000"/>
              </a:lnSpc>
              <a:spcBef>
                <a:spcPct val="20000"/>
              </a:spcBef>
              <a:buClr>
                <a:srgbClr val="0086D0"/>
              </a:buClr>
              <a:buFont typeface="Wingdings" pitchFamily="2" charset="2"/>
              <a:buChar char="§"/>
              <a:defRPr/>
            </a:pPr>
            <a:r>
              <a:rPr lang="en-US" sz="3200" dirty="0" smtClean="0"/>
              <a:t>Students can get to where they want to be in SUNY more easily than ever before.</a:t>
            </a:r>
          </a:p>
          <a:p>
            <a:pPr marL="342900" indent="-342900" defTabSz="457200">
              <a:lnSpc>
                <a:spcPct val="90000"/>
              </a:lnSpc>
              <a:spcBef>
                <a:spcPct val="20000"/>
              </a:spcBef>
              <a:buClr>
                <a:srgbClr val="0086D0"/>
              </a:buClr>
              <a:buFont typeface="Wingdings" pitchFamily="2" charset="2"/>
              <a:buChar char="§"/>
              <a:defRPr/>
            </a:pPr>
            <a:endParaRPr lang="en-US" sz="3200" dirty="0" smtClean="0"/>
          </a:p>
          <a:p>
            <a:pPr marL="342900" indent="-342900" defTabSz="457200">
              <a:lnSpc>
                <a:spcPct val="90000"/>
              </a:lnSpc>
              <a:spcBef>
                <a:spcPct val="20000"/>
              </a:spcBef>
              <a:buClr>
                <a:srgbClr val="0086D0"/>
              </a:buClr>
              <a:buFont typeface="Wingdings" pitchFamily="2" charset="2"/>
              <a:buChar char="§"/>
              <a:defRPr/>
            </a:pPr>
            <a:r>
              <a:rPr lang="en-US" sz="3200" dirty="0" smtClean="0"/>
              <a:t>Lots of support is available.</a:t>
            </a:r>
          </a:p>
          <a:p>
            <a:pPr marL="342900" indent="-342900" defTabSz="457200">
              <a:lnSpc>
                <a:spcPct val="90000"/>
              </a:lnSpc>
              <a:spcBef>
                <a:spcPct val="20000"/>
              </a:spcBef>
              <a:buClr>
                <a:srgbClr val="0086D0"/>
              </a:buClr>
              <a:buFont typeface="Wingdings" pitchFamily="2" charset="2"/>
              <a:buChar char="§"/>
              <a:defRPr/>
            </a:pPr>
            <a:endParaRPr lang="en-US" sz="3200" dirty="0" smtClean="0"/>
          </a:p>
          <a:p>
            <a:pPr marL="342900" indent="-342900" defTabSz="457200">
              <a:lnSpc>
                <a:spcPct val="90000"/>
              </a:lnSpc>
              <a:spcBef>
                <a:spcPct val="20000"/>
              </a:spcBef>
              <a:buClr>
                <a:srgbClr val="0086D0"/>
              </a:buClr>
              <a:buFont typeface="Wingdings" pitchFamily="2" charset="2"/>
              <a:buChar char="§"/>
              <a:defRPr/>
            </a:pPr>
            <a:r>
              <a:rPr lang="en-US" sz="3200" dirty="0" smtClean="0"/>
              <a:t>If a student ever needs assistance, admissions staff at either a two-year or four-year SUNY campus can help.</a:t>
            </a:r>
          </a:p>
          <a:p>
            <a:pPr marL="342900" indent="-342900" defTabSz="457200">
              <a:lnSpc>
                <a:spcPct val="90000"/>
              </a:lnSpc>
              <a:spcBef>
                <a:spcPct val="20000"/>
              </a:spcBef>
              <a:buClr>
                <a:srgbClr val="002060"/>
              </a:buClr>
              <a:buFont typeface="Wingdings" pitchFamily="2" charset="2"/>
              <a:buChar char="§"/>
              <a:defRPr/>
            </a:pPr>
            <a:endParaRPr lang="en-US" sz="2800" dirty="0"/>
          </a:p>
          <a:p>
            <a:pPr defTabSz="457200">
              <a:lnSpc>
                <a:spcPct val="90000"/>
              </a:lnSpc>
              <a:spcBef>
                <a:spcPct val="20000"/>
              </a:spcBef>
              <a:buClr>
                <a:srgbClr val="002060"/>
              </a:buClr>
              <a:defRPr/>
            </a:pPr>
            <a:endParaRPr lang="en-US" sz="2800" dirty="0" smtClean="0"/>
          </a:p>
        </p:txBody>
      </p:sp>
      <p:sp>
        <p:nvSpPr>
          <p:cNvPr id="7" name="Rectangle 6"/>
          <p:cNvSpPr>
            <a:spLocks noChangeArrowheads="1"/>
          </p:cNvSpPr>
          <p:nvPr/>
        </p:nvSpPr>
        <p:spPr bwMode="auto">
          <a:xfrm>
            <a:off x="1905000" y="914400"/>
            <a:ext cx="8229600" cy="762000"/>
          </a:xfrm>
          <a:prstGeom prst="rect">
            <a:avLst/>
          </a:prstGeom>
          <a:noFill/>
          <a:ln w="9525">
            <a:noFill/>
            <a:miter lim="800000"/>
            <a:headEnd/>
            <a:tailEnd/>
          </a:ln>
        </p:spPr>
        <p:txBody>
          <a:bodyPr anchor="ctr"/>
          <a:lstStyle/>
          <a:p>
            <a:pPr algn="ctr" eaLnBrk="1" hangingPunct="1"/>
            <a:r>
              <a:rPr lang="en-US" sz="3600" b="1" dirty="0" smtClean="0">
                <a:solidFill>
                  <a:srgbClr val="DA5020"/>
                </a:solidFill>
                <a:latin typeface="Calibri" pitchFamily="34" charset="0"/>
              </a:rPr>
              <a:t>In Summary</a:t>
            </a:r>
            <a:endParaRPr lang="en-US" sz="3600" b="1" dirty="0">
              <a:solidFill>
                <a:srgbClr val="DA5020"/>
              </a:solidFill>
              <a:latin typeface="Calibri" pitchFamily="34" charset="0"/>
            </a:endParaRPr>
          </a:p>
        </p:txBody>
      </p:sp>
      <p:sp>
        <p:nvSpPr>
          <p:cNvPr id="9" name="TextBox 8"/>
          <p:cNvSpPr txBox="1"/>
          <p:nvPr/>
        </p:nvSpPr>
        <p:spPr>
          <a:xfrm>
            <a:off x="2820245" y="103219"/>
            <a:ext cx="3799882" cy="543739"/>
          </a:xfrm>
          <a:prstGeom prst="rect">
            <a:avLst/>
          </a:prstGeom>
          <a:noFill/>
        </p:spPr>
        <p:txBody>
          <a:bodyPr wrap="square" rtlCol="0">
            <a:spAutoFit/>
          </a:bodyPr>
          <a:lstStyle/>
          <a:p>
            <a:pPr>
              <a:lnSpc>
                <a:spcPct val="90000"/>
              </a:lnSpc>
            </a:pPr>
            <a:r>
              <a:rPr lang="en-US" sz="3200" dirty="0" err="1">
                <a:solidFill>
                  <a:schemeClr val="bg1"/>
                </a:solidFill>
              </a:rPr>
              <a:t>OpInform</a:t>
            </a:r>
            <a:r>
              <a:rPr lang="en-US" sz="3200" dirty="0">
                <a:solidFill>
                  <a:schemeClr val="bg1"/>
                </a:solidFill>
              </a:rPr>
              <a:t> </a:t>
            </a:r>
            <a:r>
              <a:rPr lang="en-US" sz="3200" dirty="0" smtClean="0">
                <a:solidFill>
                  <a:schemeClr val="bg1"/>
                </a:solidFill>
              </a:rPr>
              <a:t>2016</a:t>
            </a:r>
            <a:endParaRPr lang="en-US" sz="3200" dirty="0">
              <a:solidFill>
                <a:schemeClr val="bg1"/>
              </a:solidFill>
            </a:endParaRPr>
          </a:p>
        </p:txBody>
      </p:sp>
      <p:sp>
        <p:nvSpPr>
          <p:cNvPr id="11" name="Rectangle 10"/>
          <p:cNvSpPr/>
          <p:nvPr/>
        </p:nvSpPr>
        <p:spPr>
          <a:xfrm>
            <a:off x="1" y="-1"/>
            <a:ext cx="2646946" cy="669491"/>
          </a:xfrm>
          <a:prstGeom prst="rect">
            <a:avLst/>
          </a:prstGeom>
          <a:solidFill>
            <a:srgbClr val="0086D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2" name="Picture 11" descr="SUNY_NEW_LOGO_W.eps"/>
          <p:cNvPicPr>
            <a:picLocks noChangeAspect="1"/>
          </p:cNvPicPr>
          <p:nvPr/>
        </p:nvPicPr>
        <p:blipFill rotWithShape="1">
          <a:blip r:embed="rId2" cstate="print">
            <a:extLst>
              <a:ext uri="{28A0092B-C50C-407E-A947-70E740481C1C}">
                <a14:useLocalDpi xmlns:a14="http://schemas.microsoft.com/office/drawing/2010/main" val="0"/>
              </a:ext>
            </a:extLst>
          </a:blip>
          <a:srcRect l="1" t="29403" r="49467" b="22800"/>
          <a:stretch/>
        </p:blipFill>
        <p:spPr>
          <a:xfrm>
            <a:off x="543585" y="0"/>
            <a:ext cx="1626296" cy="750178"/>
          </a:xfrm>
          <a:prstGeom prst="rect">
            <a:avLst/>
          </a:prstGeom>
        </p:spPr>
      </p:pic>
    </p:spTree>
    <p:extLst>
      <p:ext uri="{BB962C8B-B14F-4D97-AF65-F5344CB8AC3E}">
        <p14:creationId xmlns:p14="http://schemas.microsoft.com/office/powerpoint/2010/main" val="1189129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221019" cy="669491"/>
          </a:xfrm>
          <a:prstGeom prst="rect">
            <a:avLst/>
          </a:prstGeom>
          <a:solidFill>
            <a:srgbClr val="DA50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95FF"/>
              </a:solidFill>
            </a:endParaRPr>
          </a:p>
        </p:txBody>
      </p:sp>
      <p:sp>
        <p:nvSpPr>
          <p:cNvPr id="7" name="Rectangle 6"/>
          <p:cNvSpPr>
            <a:spLocks noChangeArrowheads="1"/>
          </p:cNvSpPr>
          <p:nvPr/>
        </p:nvSpPr>
        <p:spPr bwMode="auto">
          <a:xfrm>
            <a:off x="1647423" y="2701098"/>
            <a:ext cx="8229600" cy="762000"/>
          </a:xfrm>
          <a:prstGeom prst="rect">
            <a:avLst/>
          </a:prstGeom>
          <a:noFill/>
          <a:ln w="9525">
            <a:noFill/>
            <a:miter lim="800000"/>
            <a:headEnd/>
            <a:tailEnd/>
          </a:ln>
        </p:spPr>
        <p:txBody>
          <a:bodyPr anchor="ctr"/>
          <a:lstStyle/>
          <a:p>
            <a:pPr algn="ctr" eaLnBrk="1" hangingPunct="1"/>
            <a:r>
              <a:rPr lang="en-US" sz="6600" b="1" dirty="0" smtClean="0">
                <a:solidFill>
                  <a:srgbClr val="DA5020"/>
                </a:solidFill>
                <a:latin typeface="Calibri" pitchFamily="34" charset="0"/>
              </a:rPr>
              <a:t>Questions?</a:t>
            </a:r>
            <a:endParaRPr lang="en-US" sz="6600" b="1" dirty="0">
              <a:solidFill>
                <a:srgbClr val="DA5020"/>
              </a:solidFill>
              <a:latin typeface="Calibri" pitchFamily="34" charset="0"/>
            </a:endParaRPr>
          </a:p>
        </p:txBody>
      </p:sp>
      <p:sp>
        <p:nvSpPr>
          <p:cNvPr id="9" name="TextBox 8"/>
          <p:cNvSpPr txBox="1"/>
          <p:nvPr/>
        </p:nvSpPr>
        <p:spPr>
          <a:xfrm>
            <a:off x="2820245" y="103219"/>
            <a:ext cx="3799882" cy="543739"/>
          </a:xfrm>
          <a:prstGeom prst="rect">
            <a:avLst/>
          </a:prstGeom>
          <a:noFill/>
        </p:spPr>
        <p:txBody>
          <a:bodyPr wrap="square" rtlCol="0">
            <a:spAutoFit/>
          </a:bodyPr>
          <a:lstStyle/>
          <a:p>
            <a:pPr>
              <a:lnSpc>
                <a:spcPct val="90000"/>
              </a:lnSpc>
            </a:pPr>
            <a:r>
              <a:rPr lang="en-US" sz="3200" dirty="0" err="1">
                <a:solidFill>
                  <a:schemeClr val="bg1"/>
                </a:solidFill>
              </a:rPr>
              <a:t>OpInform</a:t>
            </a:r>
            <a:r>
              <a:rPr lang="en-US" sz="3200" dirty="0">
                <a:solidFill>
                  <a:schemeClr val="bg1"/>
                </a:solidFill>
              </a:rPr>
              <a:t> </a:t>
            </a:r>
            <a:r>
              <a:rPr lang="en-US" sz="3200" dirty="0" smtClean="0">
                <a:solidFill>
                  <a:schemeClr val="bg1"/>
                </a:solidFill>
              </a:rPr>
              <a:t>2016</a:t>
            </a:r>
            <a:endParaRPr lang="en-US" sz="3200" dirty="0">
              <a:solidFill>
                <a:schemeClr val="bg1"/>
              </a:solidFill>
            </a:endParaRPr>
          </a:p>
        </p:txBody>
      </p:sp>
      <p:sp>
        <p:nvSpPr>
          <p:cNvPr id="10" name="Rectangle 9"/>
          <p:cNvSpPr/>
          <p:nvPr/>
        </p:nvSpPr>
        <p:spPr>
          <a:xfrm>
            <a:off x="1" y="-1"/>
            <a:ext cx="2646946" cy="669491"/>
          </a:xfrm>
          <a:prstGeom prst="rect">
            <a:avLst/>
          </a:prstGeom>
          <a:solidFill>
            <a:srgbClr val="0086D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descr="SUNY_NEW_LOGO_W.eps"/>
          <p:cNvPicPr>
            <a:picLocks noChangeAspect="1"/>
          </p:cNvPicPr>
          <p:nvPr/>
        </p:nvPicPr>
        <p:blipFill rotWithShape="1">
          <a:blip r:embed="rId2" cstate="print">
            <a:extLst>
              <a:ext uri="{28A0092B-C50C-407E-A947-70E740481C1C}">
                <a14:useLocalDpi xmlns:a14="http://schemas.microsoft.com/office/drawing/2010/main" val="0"/>
              </a:ext>
            </a:extLst>
          </a:blip>
          <a:srcRect l="1" t="29403" r="49467" b="22800"/>
          <a:stretch/>
        </p:blipFill>
        <p:spPr>
          <a:xfrm>
            <a:off x="543585" y="0"/>
            <a:ext cx="1626296" cy="750178"/>
          </a:xfrm>
          <a:prstGeom prst="rect">
            <a:avLst/>
          </a:prstGeom>
        </p:spPr>
      </p:pic>
    </p:spTree>
    <p:extLst>
      <p:ext uri="{BB962C8B-B14F-4D97-AF65-F5344CB8AC3E}">
        <p14:creationId xmlns:p14="http://schemas.microsoft.com/office/powerpoint/2010/main" val="6967271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221019" cy="669491"/>
          </a:xfrm>
          <a:prstGeom prst="rect">
            <a:avLst/>
          </a:prstGeom>
          <a:solidFill>
            <a:srgbClr val="DA50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95FF"/>
              </a:solidFill>
            </a:endParaRPr>
          </a:p>
        </p:txBody>
      </p:sp>
      <p:sp>
        <p:nvSpPr>
          <p:cNvPr id="8" name="Rectangle 7"/>
          <p:cNvSpPr/>
          <p:nvPr/>
        </p:nvSpPr>
        <p:spPr>
          <a:xfrm>
            <a:off x="1" y="-1"/>
            <a:ext cx="2646946" cy="669491"/>
          </a:xfrm>
          <a:prstGeom prst="rect">
            <a:avLst/>
          </a:prstGeom>
          <a:solidFill>
            <a:srgbClr val="0086D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 name="Picture 4" descr="SUNY_NEW_LOGO_W.eps"/>
          <p:cNvPicPr>
            <a:picLocks noChangeAspect="1"/>
          </p:cNvPicPr>
          <p:nvPr/>
        </p:nvPicPr>
        <p:blipFill rotWithShape="1">
          <a:blip r:embed="rId2" cstate="print">
            <a:extLst>
              <a:ext uri="{28A0092B-C50C-407E-A947-70E740481C1C}">
                <a14:useLocalDpi xmlns:a14="http://schemas.microsoft.com/office/drawing/2010/main" val="0"/>
              </a:ext>
            </a:extLst>
          </a:blip>
          <a:srcRect l="1" t="29403" r="49467" b="22800"/>
          <a:stretch/>
        </p:blipFill>
        <p:spPr>
          <a:xfrm>
            <a:off x="543585" y="0"/>
            <a:ext cx="1626296" cy="750178"/>
          </a:xfrm>
          <a:prstGeom prst="rect">
            <a:avLst/>
          </a:prstGeom>
        </p:spPr>
      </p:pic>
      <p:sp>
        <p:nvSpPr>
          <p:cNvPr id="6" name="Rectangle 7"/>
          <p:cNvSpPr txBox="1">
            <a:spLocks noChangeArrowheads="1"/>
          </p:cNvSpPr>
          <p:nvPr/>
        </p:nvSpPr>
        <p:spPr>
          <a:xfrm>
            <a:off x="1645920" y="2158499"/>
            <a:ext cx="9149366" cy="4177680"/>
          </a:xfrm>
          <a:prstGeom prst="rect">
            <a:avLst/>
          </a:prstGeom>
        </p:spPr>
        <p:txBody>
          <a:bodyPr vert="horz" lIns="91440" tIns="45720" rIns="91440" bIns="45720" rtlCol="0">
            <a:normAutofit/>
          </a:bodyPr>
          <a:lstStyle/>
          <a:p>
            <a:pPr marL="342900" indent="-342900" defTabSz="457200">
              <a:buClr>
                <a:srgbClr val="0086D0"/>
              </a:buClr>
              <a:buFont typeface="Wingdings" pitchFamily="2" charset="2"/>
              <a:buChar char="§"/>
              <a:defRPr/>
            </a:pPr>
            <a:r>
              <a:rPr lang="en-US" sz="2800" dirty="0" smtClean="0"/>
              <a:t>Not every student gets admitted to his or her first choice.</a:t>
            </a:r>
          </a:p>
          <a:p>
            <a:pPr marL="342900" indent="-342900" defTabSz="457200">
              <a:buClr>
                <a:srgbClr val="0086D0"/>
              </a:buClr>
              <a:buFont typeface="Wingdings" pitchFamily="2" charset="2"/>
              <a:buChar char="§"/>
              <a:defRPr/>
            </a:pPr>
            <a:endParaRPr lang="en-US" sz="2800" dirty="0" smtClean="0"/>
          </a:p>
          <a:p>
            <a:pPr marL="342900" indent="-342900" defTabSz="457200">
              <a:buClr>
                <a:srgbClr val="0086D0"/>
              </a:buClr>
              <a:buFont typeface="Wingdings" pitchFamily="2" charset="2"/>
              <a:buChar char="§"/>
              <a:defRPr/>
            </a:pPr>
            <a:r>
              <a:rPr lang="en-US" sz="2800" dirty="0" smtClean="0"/>
              <a:t>Some are admitted, but for a variety of reasons (personal, health, financial) do not go directly to the four-year college from high school.</a:t>
            </a:r>
          </a:p>
          <a:p>
            <a:pPr marL="342900" indent="-342900" defTabSz="457200">
              <a:buClr>
                <a:srgbClr val="0086D0"/>
              </a:buClr>
              <a:buFont typeface="Wingdings" pitchFamily="2" charset="2"/>
              <a:buChar char="§"/>
              <a:defRPr/>
            </a:pPr>
            <a:endParaRPr lang="en-US" sz="2800" dirty="0" smtClean="0"/>
          </a:p>
          <a:p>
            <a:pPr marL="342900" indent="-342900" defTabSz="457200">
              <a:buClr>
                <a:srgbClr val="0086D0"/>
              </a:buClr>
              <a:buFont typeface="Wingdings" pitchFamily="2" charset="2"/>
              <a:buChar char="§"/>
              <a:defRPr/>
            </a:pPr>
            <a:r>
              <a:rPr lang="en-US" sz="2800" dirty="0" smtClean="0"/>
              <a:t>More easily than ever, your students can start at one SUNY and still go to that “first choice” further down the road.</a:t>
            </a:r>
            <a:endParaRPr lang="en-US" sz="2800" dirty="0"/>
          </a:p>
          <a:p>
            <a:pPr defTabSz="457200">
              <a:lnSpc>
                <a:spcPct val="90000"/>
              </a:lnSpc>
              <a:spcBef>
                <a:spcPct val="20000"/>
              </a:spcBef>
              <a:buClr>
                <a:srgbClr val="D63E2D"/>
              </a:buClr>
              <a:defRPr/>
            </a:pPr>
            <a:endParaRPr lang="en-US" sz="3200" dirty="0" smtClean="0"/>
          </a:p>
          <a:p>
            <a:pPr defTabSz="457200">
              <a:lnSpc>
                <a:spcPct val="90000"/>
              </a:lnSpc>
              <a:spcBef>
                <a:spcPct val="20000"/>
              </a:spcBef>
              <a:buClr>
                <a:srgbClr val="D63E2D"/>
              </a:buClr>
              <a:defRPr/>
            </a:pPr>
            <a:endParaRPr lang="en-US" sz="3200" dirty="0"/>
          </a:p>
        </p:txBody>
      </p:sp>
      <p:sp>
        <p:nvSpPr>
          <p:cNvPr id="7" name="Rectangle 6"/>
          <p:cNvSpPr>
            <a:spLocks noChangeArrowheads="1"/>
          </p:cNvSpPr>
          <p:nvPr/>
        </p:nvSpPr>
        <p:spPr bwMode="auto">
          <a:xfrm>
            <a:off x="1905000" y="914400"/>
            <a:ext cx="8229600" cy="762000"/>
          </a:xfrm>
          <a:prstGeom prst="rect">
            <a:avLst/>
          </a:prstGeom>
          <a:noFill/>
          <a:ln w="9525">
            <a:noFill/>
            <a:miter lim="800000"/>
            <a:headEnd/>
            <a:tailEnd/>
          </a:ln>
        </p:spPr>
        <p:txBody>
          <a:bodyPr anchor="ctr"/>
          <a:lstStyle/>
          <a:p>
            <a:pPr algn="ctr" eaLnBrk="1" hangingPunct="1"/>
            <a:r>
              <a:rPr lang="en-US" sz="3600" b="1" dirty="0" smtClean="0">
                <a:solidFill>
                  <a:srgbClr val="DA5020"/>
                </a:solidFill>
                <a:latin typeface="Calibri" pitchFamily="34" charset="0"/>
              </a:rPr>
              <a:t>Your Students have Options</a:t>
            </a:r>
            <a:endParaRPr lang="en-US" sz="3600" b="1" dirty="0">
              <a:solidFill>
                <a:srgbClr val="DA5020"/>
              </a:solidFill>
              <a:latin typeface="Calibri" pitchFamily="34" charset="0"/>
            </a:endParaRPr>
          </a:p>
        </p:txBody>
      </p:sp>
      <p:sp>
        <p:nvSpPr>
          <p:cNvPr id="9" name="TextBox 8"/>
          <p:cNvSpPr txBox="1"/>
          <p:nvPr/>
        </p:nvSpPr>
        <p:spPr>
          <a:xfrm>
            <a:off x="2820245" y="103219"/>
            <a:ext cx="3799882" cy="543739"/>
          </a:xfrm>
          <a:prstGeom prst="rect">
            <a:avLst/>
          </a:prstGeom>
          <a:noFill/>
        </p:spPr>
        <p:txBody>
          <a:bodyPr wrap="square" rtlCol="0">
            <a:spAutoFit/>
          </a:bodyPr>
          <a:lstStyle/>
          <a:p>
            <a:pPr>
              <a:lnSpc>
                <a:spcPct val="90000"/>
              </a:lnSpc>
            </a:pPr>
            <a:r>
              <a:rPr lang="en-US" sz="3200" dirty="0" err="1">
                <a:solidFill>
                  <a:schemeClr val="bg1"/>
                </a:solidFill>
              </a:rPr>
              <a:t>OpInform</a:t>
            </a:r>
            <a:r>
              <a:rPr lang="en-US" sz="3200" dirty="0">
                <a:solidFill>
                  <a:schemeClr val="bg1"/>
                </a:solidFill>
              </a:rPr>
              <a:t> </a:t>
            </a:r>
            <a:r>
              <a:rPr lang="en-US" sz="3200" dirty="0" smtClean="0">
                <a:solidFill>
                  <a:schemeClr val="bg1"/>
                </a:solidFill>
              </a:rPr>
              <a:t>2016</a:t>
            </a:r>
            <a:endParaRPr lang="en-US" sz="3200" dirty="0">
              <a:solidFill>
                <a:schemeClr val="bg1"/>
              </a:solidFill>
            </a:endParaRPr>
          </a:p>
        </p:txBody>
      </p:sp>
    </p:spTree>
    <p:extLst>
      <p:ext uri="{BB962C8B-B14F-4D97-AF65-F5344CB8AC3E}">
        <p14:creationId xmlns:p14="http://schemas.microsoft.com/office/powerpoint/2010/main" val="4076356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221019" cy="669491"/>
          </a:xfrm>
          <a:prstGeom prst="rect">
            <a:avLst/>
          </a:prstGeom>
          <a:solidFill>
            <a:srgbClr val="DA50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95FF"/>
              </a:solidFill>
            </a:endParaRPr>
          </a:p>
        </p:txBody>
      </p:sp>
      <p:sp>
        <p:nvSpPr>
          <p:cNvPr id="8" name="Rectangle 7"/>
          <p:cNvSpPr/>
          <p:nvPr/>
        </p:nvSpPr>
        <p:spPr>
          <a:xfrm>
            <a:off x="1" y="-1"/>
            <a:ext cx="2646946" cy="669491"/>
          </a:xfrm>
          <a:prstGeom prst="rect">
            <a:avLst/>
          </a:prstGeom>
          <a:solidFill>
            <a:srgbClr val="0086D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pic>
        <p:nvPicPr>
          <p:cNvPr id="5" name="Picture 4" descr="SUNY_NEW_LOGO_W.eps"/>
          <p:cNvPicPr>
            <a:picLocks noChangeAspect="1"/>
          </p:cNvPicPr>
          <p:nvPr/>
        </p:nvPicPr>
        <p:blipFill rotWithShape="1">
          <a:blip r:embed="rId2" cstate="print">
            <a:extLst>
              <a:ext uri="{28A0092B-C50C-407E-A947-70E740481C1C}">
                <a14:useLocalDpi xmlns:a14="http://schemas.microsoft.com/office/drawing/2010/main" val="0"/>
              </a:ext>
            </a:extLst>
          </a:blip>
          <a:srcRect l="1" t="29403" r="49467" b="22800"/>
          <a:stretch/>
        </p:blipFill>
        <p:spPr>
          <a:xfrm>
            <a:off x="543585" y="0"/>
            <a:ext cx="1626296" cy="750178"/>
          </a:xfrm>
          <a:prstGeom prst="rect">
            <a:avLst/>
          </a:prstGeom>
        </p:spPr>
      </p:pic>
      <p:sp>
        <p:nvSpPr>
          <p:cNvPr id="6" name="Rectangle 7"/>
          <p:cNvSpPr txBox="1">
            <a:spLocks noChangeArrowheads="1"/>
          </p:cNvSpPr>
          <p:nvPr/>
        </p:nvSpPr>
        <p:spPr>
          <a:xfrm>
            <a:off x="1323474" y="1840622"/>
            <a:ext cx="9068500" cy="3621548"/>
          </a:xfrm>
          <a:prstGeom prst="rect">
            <a:avLst/>
          </a:prstGeom>
        </p:spPr>
        <p:txBody>
          <a:bodyPr vert="horz" lIns="91440" tIns="45720" rIns="91440" bIns="45720" rtlCol="0">
            <a:normAutofit/>
          </a:bodyPr>
          <a:lstStyle/>
          <a:p>
            <a:pPr marL="800100" indent="-457200" defTabSz="457200">
              <a:buClr>
                <a:srgbClr val="0086D0"/>
              </a:buClr>
              <a:buFont typeface="Arial" panose="020B0604020202020204" pitchFamily="34" charset="0"/>
              <a:buChar char="•"/>
              <a:defRPr/>
            </a:pPr>
            <a:r>
              <a:rPr lang="en-US" sz="2800" dirty="0" smtClean="0">
                <a:solidFill>
                  <a:prstClr val="black"/>
                </a:solidFill>
              </a:rPr>
              <a:t>Dual admission is an agreement between two regionally accredited two-year and four-year institutions that allows for a seamless </a:t>
            </a:r>
            <a:r>
              <a:rPr lang="en-US" sz="2800" dirty="0" smtClean="0">
                <a:solidFill>
                  <a:prstClr val="black"/>
                </a:solidFill>
              </a:rPr>
              <a:t>transfer, spending two years at each institution.</a:t>
            </a:r>
          </a:p>
          <a:p>
            <a:pPr marL="800100" indent="-457200" defTabSz="457200">
              <a:buClr>
                <a:srgbClr val="0086D0"/>
              </a:buClr>
              <a:buFont typeface="Arial" panose="020B0604020202020204" pitchFamily="34" charset="0"/>
              <a:buChar char="•"/>
              <a:defRPr/>
            </a:pPr>
            <a:r>
              <a:rPr lang="en-US" sz="2800" dirty="0" smtClean="0">
                <a:solidFill>
                  <a:prstClr val="black"/>
                </a:solidFill>
              </a:rPr>
              <a:t>Students will likely have to maintain a specific </a:t>
            </a:r>
            <a:r>
              <a:rPr lang="en-US" sz="2800" dirty="0" err="1" smtClean="0">
                <a:solidFill>
                  <a:prstClr val="black"/>
                </a:solidFill>
              </a:rPr>
              <a:t>gpa</a:t>
            </a:r>
            <a:r>
              <a:rPr lang="en-US" sz="2800" dirty="0">
                <a:solidFill>
                  <a:prstClr val="black"/>
                </a:solidFill>
              </a:rPr>
              <a:t> </a:t>
            </a:r>
            <a:r>
              <a:rPr lang="en-US" sz="2800" dirty="0" smtClean="0">
                <a:solidFill>
                  <a:prstClr val="black"/>
                </a:solidFill>
              </a:rPr>
              <a:t>and complete certain prerequisite coursework and number of credits before moving on to the four year college.</a:t>
            </a:r>
            <a:endParaRPr lang="en-US" sz="2800" dirty="0">
              <a:solidFill>
                <a:prstClr val="black"/>
              </a:solidFill>
            </a:endParaRPr>
          </a:p>
          <a:p>
            <a:pPr defTabSz="457200">
              <a:lnSpc>
                <a:spcPct val="90000"/>
              </a:lnSpc>
              <a:spcBef>
                <a:spcPct val="20000"/>
              </a:spcBef>
              <a:buClr>
                <a:srgbClr val="D63E2D"/>
              </a:buClr>
              <a:defRPr/>
            </a:pPr>
            <a:endParaRPr lang="en-US" sz="2800" dirty="0">
              <a:solidFill>
                <a:prstClr val="black"/>
              </a:solidFill>
            </a:endParaRPr>
          </a:p>
        </p:txBody>
      </p:sp>
      <p:sp>
        <p:nvSpPr>
          <p:cNvPr id="7" name="Rectangle 6"/>
          <p:cNvSpPr>
            <a:spLocks noChangeArrowheads="1"/>
          </p:cNvSpPr>
          <p:nvPr/>
        </p:nvSpPr>
        <p:spPr bwMode="auto">
          <a:xfrm>
            <a:off x="1905000" y="914400"/>
            <a:ext cx="8229600" cy="762000"/>
          </a:xfrm>
          <a:prstGeom prst="rect">
            <a:avLst/>
          </a:prstGeom>
          <a:noFill/>
          <a:ln w="9525">
            <a:noFill/>
            <a:miter lim="800000"/>
            <a:headEnd/>
            <a:tailEnd/>
          </a:ln>
        </p:spPr>
        <p:txBody>
          <a:bodyPr anchor="ctr"/>
          <a:lstStyle/>
          <a:p>
            <a:pPr algn="ctr"/>
            <a:r>
              <a:rPr lang="en-US" sz="3600" b="1" dirty="0" smtClean="0">
                <a:solidFill>
                  <a:srgbClr val="DA5020"/>
                </a:solidFill>
              </a:rPr>
              <a:t>2+2 </a:t>
            </a:r>
            <a:r>
              <a:rPr lang="en-US" sz="3600" b="1" dirty="0" smtClean="0">
                <a:solidFill>
                  <a:srgbClr val="DA5020"/>
                </a:solidFill>
              </a:rPr>
              <a:t>Dual </a:t>
            </a:r>
            <a:r>
              <a:rPr lang="en-US" sz="3600" b="1" dirty="0" smtClean="0">
                <a:solidFill>
                  <a:srgbClr val="DA5020"/>
                </a:solidFill>
              </a:rPr>
              <a:t>Admission</a:t>
            </a:r>
            <a:endParaRPr lang="en-US" sz="3600" b="1" dirty="0">
              <a:solidFill>
                <a:srgbClr val="DA5020"/>
              </a:solidFill>
            </a:endParaRPr>
          </a:p>
        </p:txBody>
      </p:sp>
      <p:sp>
        <p:nvSpPr>
          <p:cNvPr id="9" name="TextBox 8"/>
          <p:cNvSpPr txBox="1"/>
          <p:nvPr/>
        </p:nvSpPr>
        <p:spPr>
          <a:xfrm>
            <a:off x="2820245" y="103219"/>
            <a:ext cx="3799882" cy="543739"/>
          </a:xfrm>
          <a:prstGeom prst="rect">
            <a:avLst/>
          </a:prstGeom>
          <a:noFill/>
        </p:spPr>
        <p:txBody>
          <a:bodyPr wrap="square" rtlCol="0">
            <a:spAutoFit/>
          </a:bodyPr>
          <a:lstStyle/>
          <a:p>
            <a:pPr>
              <a:lnSpc>
                <a:spcPct val="90000"/>
              </a:lnSpc>
            </a:pPr>
            <a:r>
              <a:rPr lang="en-US" sz="3200" dirty="0" err="1">
                <a:solidFill>
                  <a:prstClr val="white"/>
                </a:solidFill>
              </a:rPr>
              <a:t>OpInform</a:t>
            </a:r>
            <a:r>
              <a:rPr lang="en-US" sz="3200" dirty="0">
                <a:solidFill>
                  <a:prstClr val="white"/>
                </a:solidFill>
              </a:rPr>
              <a:t> </a:t>
            </a:r>
            <a:r>
              <a:rPr lang="en-US" sz="3200" dirty="0" smtClean="0">
                <a:solidFill>
                  <a:prstClr val="white"/>
                </a:solidFill>
              </a:rPr>
              <a:t>2016</a:t>
            </a:r>
            <a:endParaRPr lang="en-US" sz="3200" dirty="0">
              <a:solidFill>
                <a:prstClr val="white"/>
              </a:solidFill>
            </a:endParaRPr>
          </a:p>
        </p:txBody>
      </p:sp>
    </p:spTree>
    <p:extLst>
      <p:ext uri="{BB962C8B-B14F-4D97-AF65-F5344CB8AC3E}">
        <p14:creationId xmlns:p14="http://schemas.microsoft.com/office/powerpoint/2010/main" val="23779919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221019" cy="669491"/>
          </a:xfrm>
          <a:prstGeom prst="rect">
            <a:avLst/>
          </a:prstGeom>
          <a:solidFill>
            <a:srgbClr val="DA50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95FF"/>
              </a:solidFill>
            </a:endParaRPr>
          </a:p>
        </p:txBody>
      </p:sp>
      <p:sp>
        <p:nvSpPr>
          <p:cNvPr id="8" name="Rectangle 7"/>
          <p:cNvSpPr/>
          <p:nvPr/>
        </p:nvSpPr>
        <p:spPr>
          <a:xfrm>
            <a:off x="1" y="-1"/>
            <a:ext cx="2646946" cy="669491"/>
          </a:xfrm>
          <a:prstGeom prst="rect">
            <a:avLst/>
          </a:prstGeom>
          <a:solidFill>
            <a:srgbClr val="0086D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pic>
        <p:nvPicPr>
          <p:cNvPr id="5" name="Picture 4" descr="SUNY_NEW_LOGO_W.eps"/>
          <p:cNvPicPr>
            <a:picLocks noChangeAspect="1"/>
          </p:cNvPicPr>
          <p:nvPr/>
        </p:nvPicPr>
        <p:blipFill rotWithShape="1">
          <a:blip r:embed="rId2" cstate="print">
            <a:extLst>
              <a:ext uri="{28A0092B-C50C-407E-A947-70E740481C1C}">
                <a14:useLocalDpi xmlns:a14="http://schemas.microsoft.com/office/drawing/2010/main" val="0"/>
              </a:ext>
            </a:extLst>
          </a:blip>
          <a:srcRect l="1" t="29403" r="49467" b="22800"/>
          <a:stretch/>
        </p:blipFill>
        <p:spPr>
          <a:xfrm>
            <a:off x="543585" y="0"/>
            <a:ext cx="1626296" cy="750178"/>
          </a:xfrm>
          <a:prstGeom prst="rect">
            <a:avLst/>
          </a:prstGeom>
        </p:spPr>
      </p:pic>
      <p:sp>
        <p:nvSpPr>
          <p:cNvPr id="6" name="Rectangle 7"/>
          <p:cNvSpPr txBox="1">
            <a:spLocks noChangeArrowheads="1"/>
          </p:cNvSpPr>
          <p:nvPr/>
        </p:nvSpPr>
        <p:spPr>
          <a:xfrm>
            <a:off x="2209800" y="2369541"/>
            <a:ext cx="7467600" cy="4177680"/>
          </a:xfrm>
          <a:prstGeom prst="rect">
            <a:avLst/>
          </a:prstGeom>
        </p:spPr>
        <p:txBody>
          <a:bodyPr vert="horz" lIns="91440" tIns="45720" rIns="91440" bIns="45720" rtlCol="0">
            <a:normAutofit/>
          </a:bodyPr>
          <a:lstStyle/>
          <a:p>
            <a:pPr marL="342900" indent="-342900" defTabSz="457200">
              <a:lnSpc>
                <a:spcPct val="90000"/>
              </a:lnSpc>
              <a:spcBef>
                <a:spcPct val="20000"/>
              </a:spcBef>
              <a:buClr>
                <a:srgbClr val="D63E2D"/>
              </a:buClr>
              <a:buFont typeface="Wingdings" pitchFamily="2" charset="2"/>
              <a:buChar char="§"/>
              <a:defRPr/>
            </a:pPr>
            <a:endParaRPr lang="en-US" sz="3200" dirty="0">
              <a:solidFill>
                <a:prstClr val="black"/>
              </a:solidFill>
            </a:endParaRPr>
          </a:p>
        </p:txBody>
      </p:sp>
      <p:sp>
        <p:nvSpPr>
          <p:cNvPr id="7" name="Rectangle 6"/>
          <p:cNvSpPr>
            <a:spLocks noChangeArrowheads="1"/>
          </p:cNvSpPr>
          <p:nvPr/>
        </p:nvSpPr>
        <p:spPr bwMode="auto">
          <a:xfrm>
            <a:off x="1828800" y="914400"/>
            <a:ext cx="8229600" cy="1462056"/>
          </a:xfrm>
          <a:prstGeom prst="rect">
            <a:avLst/>
          </a:prstGeom>
          <a:noFill/>
          <a:ln w="9525">
            <a:noFill/>
            <a:miter lim="800000"/>
            <a:headEnd/>
            <a:tailEnd/>
          </a:ln>
        </p:spPr>
        <p:txBody>
          <a:bodyPr anchor="ctr"/>
          <a:lstStyle/>
          <a:p>
            <a:pPr algn="ctr"/>
            <a:r>
              <a:rPr lang="en-US" sz="3600" b="1" dirty="0" smtClean="0">
                <a:solidFill>
                  <a:srgbClr val="DA5020"/>
                </a:solidFill>
              </a:rPr>
              <a:t>Benefits of 2+2 Dual Admission</a:t>
            </a:r>
            <a:endParaRPr lang="en-US" sz="3600" b="1" dirty="0">
              <a:solidFill>
                <a:srgbClr val="DA5020"/>
              </a:solidFill>
            </a:endParaRPr>
          </a:p>
        </p:txBody>
      </p:sp>
      <p:sp>
        <p:nvSpPr>
          <p:cNvPr id="9" name="TextBox 8"/>
          <p:cNvSpPr txBox="1"/>
          <p:nvPr/>
        </p:nvSpPr>
        <p:spPr>
          <a:xfrm>
            <a:off x="2820245" y="103219"/>
            <a:ext cx="3799882" cy="543739"/>
          </a:xfrm>
          <a:prstGeom prst="rect">
            <a:avLst/>
          </a:prstGeom>
          <a:noFill/>
        </p:spPr>
        <p:txBody>
          <a:bodyPr wrap="square" rtlCol="0">
            <a:spAutoFit/>
          </a:bodyPr>
          <a:lstStyle/>
          <a:p>
            <a:pPr>
              <a:lnSpc>
                <a:spcPct val="90000"/>
              </a:lnSpc>
            </a:pPr>
            <a:r>
              <a:rPr lang="en-US" sz="3200" dirty="0" err="1">
                <a:solidFill>
                  <a:prstClr val="white"/>
                </a:solidFill>
              </a:rPr>
              <a:t>OpInform</a:t>
            </a:r>
            <a:r>
              <a:rPr lang="en-US" sz="3200" dirty="0">
                <a:solidFill>
                  <a:prstClr val="white"/>
                </a:solidFill>
              </a:rPr>
              <a:t> </a:t>
            </a:r>
            <a:r>
              <a:rPr lang="en-US" sz="3200" dirty="0" smtClean="0">
                <a:solidFill>
                  <a:prstClr val="white"/>
                </a:solidFill>
              </a:rPr>
              <a:t>2016</a:t>
            </a:r>
            <a:endParaRPr lang="en-US" sz="3200" dirty="0">
              <a:solidFill>
                <a:prstClr val="white"/>
              </a:solidFill>
            </a:endParaRPr>
          </a:p>
        </p:txBody>
      </p:sp>
      <p:sp>
        <p:nvSpPr>
          <p:cNvPr id="11" name="Rectangle 7"/>
          <p:cNvSpPr txBox="1">
            <a:spLocks noChangeArrowheads="1"/>
          </p:cNvSpPr>
          <p:nvPr/>
        </p:nvSpPr>
        <p:spPr>
          <a:xfrm>
            <a:off x="1109134" y="2206305"/>
            <a:ext cx="10117666" cy="4169328"/>
          </a:xfrm>
          <a:prstGeom prst="rect">
            <a:avLst/>
          </a:prstGeom>
        </p:spPr>
        <p:txBody>
          <a:bodyPr vert="horz" lIns="91440" tIns="45720" rIns="91440" bIns="45720" rtlCol="0">
            <a:noAutofit/>
          </a:bodyPr>
          <a:lstStyle/>
          <a:p>
            <a:pPr marL="342900" indent="-342900" defTabSz="457200">
              <a:buClr>
                <a:srgbClr val="0086D0"/>
              </a:buClr>
              <a:buFont typeface="Wingdings" pitchFamily="2" charset="2"/>
              <a:buChar char="§"/>
              <a:defRPr/>
            </a:pPr>
            <a:r>
              <a:rPr lang="en-US" sz="2800" dirty="0" smtClean="0">
                <a:solidFill>
                  <a:prstClr val="black"/>
                </a:solidFill>
              </a:rPr>
              <a:t>A more simplified admissions process</a:t>
            </a:r>
          </a:p>
          <a:p>
            <a:pPr marL="342900" indent="-342900" defTabSz="457200">
              <a:buClr>
                <a:srgbClr val="0086D0"/>
              </a:buClr>
              <a:buFont typeface="Wingdings" pitchFamily="2" charset="2"/>
              <a:buChar char="§"/>
              <a:defRPr/>
            </a:pPr>
            <a:r>
              <a:rPr lang="en-US" sz="2800" dirty="0" smtClean="0">
                <a:solidFill>
                  <a:prstClr val="black"/>
                </a:solidFill>
              </a:rPr>
              <a:t>Confirms the transferability from a two-year institution to a four-year institution</a:t>
            </a:r>
          </a:p>
          <a:p>
            <a:pPr marL="342900" indent="-342900" defTabSz="457200">
              <a:buClr>
                <a:srgbClr val="0086D0"/>
              </a:buClr>
              <a:buFont typeface="Wingdings" pitchFamily="2" charset="2"/>
              <a:buChar char="§"/>
              <a:defRPr/>
            </a:pPr>
            <a:r>
              <a:rPr lang="en-US" sz="2800" dirty="0" smtClean="0">
                <a:solidFill>
                  <a:prstClr val="black"/>
                </a:solidFill>
              </a:rPr>
              <a:t>Guarantees acceptance into the transfer institution, if all guidelines and criteria required are completed</a:t>
            </a:r>
          </a:p>
          <a:p>
            <a:pPr marL="342900" indent="-342900" defTabSz="457200">
              <a:buClr>
                <a:srgbClr val="0086D0"/>
              </a:buClr>
              <a:buFont typeface="Wingdings" pitchFamily="2" charset="2"/>
              <a:buChar char="§"/>
              <a:defRPr/>
            </a:pPr>
            <a:r>
              <a:rPr lang="en-US" sz="2800" dirty="0" smtClean="0">
                <a:solidFill>
                  <a:prstClr val="black"/>
                </a:solidFill>
              </a:rPr>
              <a:t>Students are simultaneously admitted to the community college and four-year college at the start of their freshman year.</a:t>
            </a:r>
          </a:p>
          <a:p>
            <a:pPr marL="342900" indent="-342900" defTabSz="457200">
              <a:buClr>
                <a:srgbClr val="0086D0"/>
              </a:buClr>
              <a:buFont typeface="Wingdings" pitchFamily="2" charset="2"/>
              <a:buChar char="§"/>
              <a:defRPr/>
            </a:pPr>
            <a:r>
              <a:rPr lang="en-US" sz="2800" dirty="0" smtClean="0">
                <a:solidFill>
                  <a:prstClr val="black"/>
                </a:solidFill>
              </a:rPr>
              <a:t>ACE and AP credits may be used, if they are applicable to the specific field.</a:t>
            </a:r>
          </a:p>
          <a:p>
            <a:pPr marL="342900" indent="-342900" defTabSz="457200">
              <a:buClr>
                <a:srgbClr val="0086D0"/>
              </a:buClr>
              <a:buFont typeface="Wingdings" pitchFamily="2" charset="2"/>
              <a:buChar char="§"/>
              <a:defRPr/>
            </a:pPr>
            <a:r>
              <a:rPr lang="en-US" sz="2800" dirty="0" smtClean="0">
                <a:solidFill>
                  <a:prstClr val="black"/>
                </a:solidFill>
              </a:rPr>
              <a:t>The process is seamless.</a:t>
            </a:r>
            <a:endParaRPr lang="en-US" sz="2800" dirty="0">
              <a:solidFill>
                <a:prstClr val="black"/>
              </a:solidFill>
            </a:endParaRPr>
          </a:p>
        </p:txBody>
      </p:sp>
    </p:spTree>
    <p:extLst>
      <p:ext uri="{BB962C8B-B14F-4D97-AF65-F5344CB8AC3E}">
        <p14:creationId xmlns:p14="http://schemas.microsoft.com/office/powerpoint/2010/main" val="35475857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221019" cy="669491"/>
          </a:xfrm>
          <a:prstGeom prst="rect">
            <a:avLst/>
          </a:prstGeom>
          <a:solidFill>
            <a:srgbClr val="DA50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95FF"/>
              </a:solidFill>
            </a:endParaRPr>
          </a:p>
        </p:txBody>
      </p:sp>
      <p:sp>
        <p:nvSpPr>
          <p:cNvPr id="8" name="Rectangle 7"/>
          <p:cNvSpPr/>
          <p:nvPr/>
        </p:nvSpPr>
        <p:spPr>
          <a:xfrm>
            <a:off x="1" y="-1"/>
            <a:ext cx="2646946" cy="669491"/>
          </a:xfrm>
          <a:prstGeom prst="rect">
            <a:avLst/>
          </a:prstGeom>
          <a:solidFill>
            <a:srgbClr val="0086D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pic>
        <p:nvPicPr>
          <p:cNvPr id="5" name="Picture 4" descr="SUNY_NEW_LOGO_W.eps"/>
          <p:cNvPicPr>
            <a:picLocks noChangeAspect="1"/>
          </p:cNvPicPr>
          <p:nvPr/>
        </p:nvPicPr>
        <p:blipFill rotWithShape="1">
          <a:blip r:embed="rId2" cstate="print">
            <a:extLst>
              <a:ext uri="{28A0092B-C50C-407E-A947-70E740481C1C}">
                <a14:useLocalDpi xmlns:a14="http://schemas.microsoft.com/office/drawing/2010/main" val="0"/>
              </a:ext>
            </a:extLst>
          </a:blip>
          <a:srcRect l="1" t="29403" r="49467" b="22800"/>
          <a:stretch/>
        </p:blipFill>
        <p:spPr>
          <a:xfrm>
            <a:off x="543585" y="0"/>
            <a:ext cx="1626296" cy="750178"/>
          </a:xfrm>
          <a:prstGeom prst="rect">
            <a:avLst/>
          </a:prstGeom>
        </p:spPr>
      </p:pic>
      <p:sp>
        <p:nvSpPr>
          <p:cNvPr id="6" name="Rectangle 7"/>
          <p:cNvSpPr txBox="1">
            <a:spLocks noChangeArrowheads="1"/>
          </p:cNvSpPr>
          <p:nvPr/>
        </p:nvSpPr>
        <p:spPr>
          <a:xfrm>
            <a:off x="2209800" y="2408178"/>
            <a:ext cx="7467600" cy="4177680"/>
          </a:xfrm>
          <a:prstGeom prst="rect">
            <a:avLst/>
          </a:prstGeom>
        </p:spPr>
        <p:txBody>
          <a:bodyPr vert="horz" lIns="91440" tIns="45720" rIns="91440" bIns="45720" rtlCol="0">
            <a:normAutofit/>
          </a:bodyPr>
          <a:lstStyle/>
          <a:p>
            <a:pPr marL="342900" indent="-342900" defTabSz="457200">
              <a:lnSpc>
                <a:spcPct val="90000"/>
              </a:lnSpc>
              <a:spcBef>
                <a:spcPct val="20000"/>
              </a:spcBef>
              <a:buClr>
                <a:srgbClr val="D63E2D"/>
              </a:buClr>
              <a:buFont typeface="Wingdings" pitchFamily="2" charset="2"/>
              <a:buChar char="§"/>
              <a:defRPr/>
            </a:pPr>
            <a:endParaRPr lang="en-US" sz="3200" dirty="0">
              <a:solidFill>
                <a:prstClr val="black"/>
              </a:solidFill>
            </a:endParaRPr>
          </a:p>
        </p:txBody>
      </p:sp>
      <p:sp>
        <p:nvSpPr>
          <p:cNvPr id="7" name="Rectangle 6"/>
          <p:cNvSpPr>
            <a:spLocks noChangeArrowheads="1"/>
          </p:cNvSpPr>
          <p:nvPr/>
        </p:nvSpPr>
        <p:spPr bwMode="auto">
          <a:xfrm>
            <a:off x="1905000" y="914400"/>
            <a:ext cx="8229600" cy="1462056"/>
          </a:xfrm>
          <a:prstGeom prst="rect">
            <a:avLst/>
          </a:prstGeom>
          <a:noFill/>
          <a:ln w="9525">
            <a:noFill/>
            <a:miter lim="800000"/>
            <a:headEnd/>
            <a:tailEnd/>
          </a:ln>
        </p:spPr>
        <p:txBody>
          <a:bodyPr anchor="ctr"/>
          <a:lstStyle/>
          <a:p>
            <a:pPr algn="ctr"/>
            <a:r>
              <a:rPr lang="en-US" sz="3600" b="1" dirty="0" smtClean="0">
                <a:solidFill>
                  <a:srgbClr val="DA5020"/>
                </a:solidFill>
              </a:rPr>
              <a:t>What is an Articulation Agreement?</a:t>
            </a:r>
            <a:endParaRPr lang="en-US" sz="3600" b="1" dirty="0">
              <a:solidFill>
                <a:srgbClr val="DA5020"/>
              </a:solidFill>
            </a:endParaRPr>
          </a:p>
        </p:txBody>
      </p:sp>
      <p:sp>
        <p:nvSpPr>
          <p:cNvPr id="9" name="TextBox 8"/>
          <p:cNvSpPr txBox="1"/>
          <p:nvPr/>
        </p:nvSpPr>
        <p:spPr>
          <a:xfrm>
            <a:off x="2820245" y="103219"/>
            <a:ext cx="3799882" cy="543739"/>
          </a:xfrm>
          <a:prstGeom prst="rect">
            <a:avLst/>
          </a:prstGeom>
          <a:noFill/>
        </p:spPr>
        <p:txBody>
          <a:bodyPr wrap="square" rtlCol="0">
            <a:spAutoFit/>
          </a:bodyPr>
          <a:lstStyle/>
          <a:p>
            <a:pPr>
              <a:lnSpc>
                <a:spcPct val="90000"/>
              </a:lnSpc>
            </a:pPr>
            <a:r>
              <a:rPr lang="en-US" sz="3200" dirty="0" err="1">
                <a:solidFill>
                  <a:prstClr val="white"/>
                </a:solidFill>
              </a:rPr>
              <a:t>OpInform</a:t>
            </a:r>
            <a:r>
              <a:rPr lang="en-US" sz="3200" dirty="0">
                <a:solidFill>
                  <a:prstClr val="white"/>
                </a:solidFill>
              </a:rPr>
              <a:t> </a:t>
            </a:r>
            <a:r>
              <a:rPr lang="en-US" sz="3200" dirty="0" smtClean="0">
                <a:solidFill>
                  <a:prstClr val="white"/>
                </a:solidFill>
              </a:rPr>
              <a:t>2016</a:t>
            </a:r>
            <a:endParaRPr lang="en-US" sz="3200" dirty="0">
              <a:solidFill>
                <a:prstClr val="white"/>
              </a:solidFill>
            </a:endParaRPr>
          </a:p>
        </p:txBody>
      </p:sp>
      <p:sp>
        <p:nvSpPr>
          <p:cNvPr id="11" name="Rectangle 7"/>
          <p:cNvSpPr txBox="1">
            <a:spLocks noChangeArrowheads="1"/>
          </p:cNvSpPr>
          <p:nvPr/>
        </p:nvSpPr>
        <p:spPr>
          <a:xfrm>
            <a:off x="1645920" y="2869035"/>
            <a:ext cx="9024876" cy="3490658"/>
          </a:xfrm>
          <a:prstGeom prst="rect">
            <a:avLst/>
          </a:prstGeom>
        </p:spPr>
        <p:txBody>
          <a:bodyPr vert="horz" lIns="91440" tIns="45720" rIns="91440" bIns="45720" rtlCol="0">
            <a:normAutofit/>
          </a:bodyPr>
          <a:lstStyle/>
          <a:p>
            <a:pPr defTabSz="457200">
              <a:buClr>
                <a:srgbClr val="0086D0"/>
              </a:buClr>
              <a:defRPr/>
            </a:pPr>
            <a:r>
              <a:rPr lang="en-US" sz="2800" dirty="0" smtClean="0">
                <a:solidFill>
                  <a:prstClr val="black"/>
                </a:solidFill>
              </a:rPr>
              <a:t>An articulation agreement is an official/formal agreement between a two- and four-year regionally accredited school which allows for credits to be applied to a specific program.</a:t>
            </a:r>
            <a:endParaRPr lang="en-US" sz="2800" dirty="0">
              <a:solidFill>
                <a:prstClr val="black"/>
              </a:solidFill>
            </a:endParaRPr>
          </a:p>
        </p:txBody>
      </p:sp>
    </p:spTree>
    <p:extLst>
      <p:ext uri="{BB962C8B-B14F-4D97-AF65-F5344CB8AC3E}">
        <p14:creationId xmlns:p14="http://schemas.microsoft.com/office/powerpoint/2010/main" val="20777080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221019" cy="669491"/>
          </a:xfrm>
          <a:prstGeom prst="rect">
            <a:avLst/>
          </a:prstGeom>
          <a:solidFill>
            <a:srgbClr val="DA50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95FF"/>
              </a:solidFill>
            </a:endParaRPr>
          </a:p>
        </p:txBody>
      </p:sp>
      <p:sp>
        <p:nvSpPr>
          <p:cNvPr id="8" name="Rectangle 7"/>
          <p:cNvSpPr/>
          <p:nvPr/>
        </p:nvSpPr>
        <p:spPr>
          <a:xfrm>
            <a:off x="1" y="-1"/>
            <a:ext cx="2646946" cy="669491"/>
          </a:xfrm>
          <a:prstGeom prst="rect">
            <a:avLst/>
          </a:prstGeom>
          <a:solidFill>
            <a:srgbClr val="0086D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pic>
        <p:nvPicPr>
          <p:cNvPr id="5" name="Picture 4" descr="SUNY_NEW_LOGO_W.eps"/>
          <p:cNvPicPr>
            <a:picLocks noChangeAspect="1"/>
          </p:cNvPicPr>
          <p:nvPr/>
        </p:nvPicPr>
        <p:blipFill rotWithShape="1">
          <a:blip r:embed="rId2" cstate="print">
            <a:extLst>
              <a:ext uri="{28A0092B-C50C-407E-A947-70E740481C1C}">
                <a14:useLocalDpi xmlns:a14="http://schemas.microsoft.com/office/drawing/2010/main" val="0"/>
              </a:ext>
            </a:extLst>
          </a:blip>
          <a:srcRect l="1" t="29403" r="49467" b="22800"/>
          <a:stretch/>
        </p:blipFill>
        <p:spPr>
          <a:xfrm>
            <a:off x="543585" y="0"/>
            <a:ext cx="1626296" cy="750178"/>
          </a:xfrm>
          <a:prstGeom prst="rect">
            <a:avLst/>
          </a:prstGeom>
        </p:spPr>
      </p:pic>
      <p:sp>
        <p:nvSpPr>
          <p:cNvPr id="6" name="Rectangle 7"/>
          <p:cNvSpPr txBox="1">
            <a:spLocks noChangeArrowheads="1"/>
          </p:cNvSpPr>
          <p:nvPr/>
        </p:nvSpPr>
        <p:spPr>
          <a:xfrm>
            <a:off x="2209800" y="2408178"/>
            <a:ext cx="7467600" cy="4177680"/>
          </a:xfrm>
          <a:prstGeom prst="rect">
            <a:avLst/>
          </a:prstGeom>
        </p:spPr>
        <p:txBody>
          <a:bodyPr vert="horz" lIns="91440" tIns="45720" rIns="91440" bIns="45720" rtlCol="0">
            <a:normAutofit/>
          </a:bodyPr>
          <a:lstStyle/>
          <a:p>
            <a:pPr marL="342900" indent="-342900" defTabSz="457200">
              <a:lnSpc>
                <a:spcPct val="90000"/>
              </a:lnSpc>
              <a:spcBef>
                <a:spcPct val="20000"/>
              </a:spcBef>
              <a:buClr>
                <a:srgbClr val="D63E2D"/>
              </a:buClr>
              <a:buFont typeface="Wingdings" pitchFamily="2" charset="2"/>
              <a:buChar char="§"/>
              <a:defRPr/>
            </a:pPr>
            <a:endParaRPr lang="en-US" sz="3200" dirty="0">
              <a:solidFill>
                <a:prstClr val="black"/>
              </a:solidFill>
            </a:endParaRPr>
          </a:p>
        </p:txBody>
      </p:sp>
      <p:sp>
        <p:nvSpPr>
          <p:cNvPr id="7" name="Rectangle 6"/>
          <p:cNvSpPr>
            <a:spLocks noChangeArrowheads="1"/>
          </p:cNvSpPr>
          <p:nvPr/>
        </p:nvSpPr>
        <p:spPr bwMode="auto">
          <a:xfrm>
            <a:off x="613095" y="914400"/>
            <a:ext cx="10720431" cy="1462056"/>
          </a:xfrm>
          <a:prstGeom prst="rect">
            <a:avLst/>
          </a:prstGeom>
          <a:noFill/>
          <a:ln w="9525">
            <a:noFill/>
            <a:miter lim="800000"/>
            <a:headEnd/>
            <a:tailEnd/>
          </a:ln>
        </p:spPr>
        <p:txBody>
          <a:bodyPr anchor="ctr"/>
          <a:lstStyle/>
          <a:p>
            <a:pPr algn="ctr"/>
            <a:r>
              <a:rPr lang="en-US" sz="3600" b="1" dirty="0" smtClean="0">
                <a:solidFill>
                  <a:srgbClr val="DA5020"/>
                </a:solidFill>
              </a:rPr>
              <a:t>What is the purpose of an Articulation Agreement?</a:t>
            </a:r>
            <a:endParaRPr lang="en-US" sz="3600" b="1" dirty="0">
              <a:solidFill>
                <a:srgbClr val="DA5020"/>
              </a:solidFill>
            </a:endParaRPr>
          </a:p>
        </p:txBody>
      </p:sp>
      <p:sp>
        <p:nvSpPr>
          <p:cNvPr id="9" name="TextBox 8"/>
          <p:cNvSpPr txBox="1"/>
          <p:nvPr/>
        </p:nvSpPr>
        <p:spPr>
          <a:xfrm>
            <a:off x="2820245" y="103219"/>
            <a:ext cx="3799882" cy="543739"/>
          </a:xfrm>
          <a:prstGeom prst="rect">
            <a:avLst/>
          </a:prstGeom>
          <a:noFill/>
        </p:spPr>
        <p:txBody>
          <a:bodyPr wrap="square" rtlCol="0">
            <a:spAutoFit/>
          </a:bodyPr>
          <a:lstStyle/>
          <a:p>
            <a:pPr>
              <a:lnSpc>
                <a:spcPct val="90000"/>
              </a:lnSpc>
            </a:pPr>
            <a:r>
              <a:rPr lang="en-US" sz="3200" dirty="0" err="1">
                <a:solidFill>
                  <a:prstClr val="white"/>
                </a:solidFill>
              </a:rPr>
              <a:t>OpInform</a:t>
            </a:r>
            <a:r>
              <a:rPr lang="en-US" sz="3200" dirty="0">
                <a:solidFill>
                  <a:prstClr val="white"/>
                </a:solidFill>
              </a:rPr>
              <a:t> </a:t>
            </a:r>
            <a:r>
              <a:rPr lang="en-US" sz="3200" dirty="0" smtClean="0">
                <a:solidFill>
                  <a:prstClr val="white"/>
                </a:solidFill>
              </a:rPr>
              <a:t>2016</a:t>
            </a:r>
            <a:endParaRPr lang="en-US" sz="3200" dirty="0">
              <a:solidFill>
                <a:prstClr val="white"/>
              </a:solidFill>
            </a:endParaRPr>
          </a:p>
        </p:txBody>
      </p:sp>
      <p:sp>
        <p:nvSpPr>
          <p:cNvPr id="11" name="Rectangle 7"/>
          <p:cNvSpPr txBox="1">
            <a:spLocks noChangeArrowheads="1"/>
          </p:cNvSpPr>
          <p:nvPr/>
        </p:nvSpPr>
        <p:spPr>
          <a:xfrm>
            <a:off x="1184856" y="2212235"/>
            <a:ext cx="9913779" cy="4147458"/>
          </a:xfrm>
          <a:prstGeom prst="rect">
            <a:avLst/>
          </a:prstGeom>
        </p:spPr>
        <p:txBody>
          <a:bodyPr vert="horz" lIns="91440" tIns="45720" rIns="91440" bIns="45720" rtlCol="0">
            <a:noAutofit/>
          </a:bodyPr>
          <a:lstStyle/>
          <a:p>
            <a:pPr marL="342900" indent="-342900" defTabSz="457200">
              <a:buClr>
                <a:srgbClr val="0086D0"/>
              </a:buClr>
              <a:buFont typeface="Wingdings" pitchFamily="2" charset="2"/>
              <a:buChar char="§"/>
              <a:defRPr/>
            </a:pPr>
            <a:r>
              <a:rPr lang="en-US" sz="2800" dirty="0" smtClean="0">
                <a:solidFill>
                  <a:prstClr val="black"/>
                </a:solidFill>
              </a:rPr>
              <a:t>The concept of an articulation agreement is “mapping and planning for student success.”</a:t>
            </a:r>
          </a:p>
          <a:p>
            <a:pPr marL="342900" indent="-342900" defTabSz="457200">
              <a:buClr>
                <a:srgbClr val="0086D0"/>
              </a:buClr>
              <a:buFont typeface="Wingdings" pitchFamily="2" charset="2"/>
              <a:buChar char="§"/>
              <a:defRPr/>
            </a:pPr>
            <a:r>
              <a:rPr lang="en-US" sz="2800" dirty="0" smtClean="0">
                <a:solidFill>
                  <a:prstClr val="black"/>
                </a:solidFill>
              </a:rPr>
              <a:t>The intent of an articulation agreement is to facilitate transfer between a specific major at a community college and a specific major at a four-year college.</a:t>
            </a:r>
          </a:p>
          <a:p>
            <a:pPr marL="342900" indent="-342900" defTabSz="457200">
              <a:buClr>
                <a:srgbClr val="0086D0"/>
              </a:buClr>
              <a:buFont typeface="Wingdings" pitchFamily="2" charset="2"/>
              <a:buChar char="§"/>
              <a:defRPr/>
            </a:pPr>
            <a:r>
              <a:rPr lang="en-US" sz="2800" dirty="0" smtClean="0">
                <a:solidFill>
                  <a:prstClr val="black"/>
                </a:solidFill>
              </a:rPr>
              <a:t>The agreement allows a community college student to complete an A.A. or A.S. degree and then transfer to the four-year institution with full junior status.</a:t>
            </a:r>
          </a:p>
          <a:p>
            <a:pPr marL="342900" indent="-342900" defTabSz="457200">
              <a:buClr>
                <a:srgbClr val="0086D0"/>
              </a:buClr>
              <a:buFont typeface="Wingdings" pitchFamily="2" charset="2"/>
              <a:buChar char="§"/>
              <a:defRPr/>
            </a:pPr>
            <a:r>
              <a:rPr lang="en-US" sz="2800" dirty="0" smtClean="0">
                <a:solidFill>
                  <a:prstClr val="black"/>
                </a:solidFill>
              </a:rPr>
              <a:t>The process is seamless.</a:t>
            </a:r>
            <a:endParaRPr lang="en-US" sz="2800" dirty="0">
              <a:solidFill>
                <a:prstClr val="black"/>
              </a:solidFill>
            </a:endParaRPr>
          </a:p>
        </p:txBody>
      </p:sp>
    </p:spTree>
    <p:extLst>
      <p:ext uri="{BB962C8B-B14F-4D97-AF65-F5344CB8AC3E}">
        <p14:creationId xmlns:p14="http://schemas.microsoft.com/office/powerpoint/2010/main" val="5154861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221019" cy="669491"/>
          </a:xfrm>
          <a:prstGeom prst="rect">
            <a:avLst/>
          </a:prstGeom>
          <a:solidFill>
            <a:srgbClr val="DA50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95FF"/>
              </a:solidFill>
            </a:endParaRPr>
          </a:p>
        </p:txBody>
      </p:sp>
      <p:sp>
        <p:nvSpPr>
          <p:cNvPr id="8" name="Rectangle 7"/>
          <p:cNvSpPr/>
          <p:nvPr/>
        </p:nvSpPr>
        <p:spPr>
          <a:xfrm>
            <a:off x="1" y="-1"/>
            <a:ext cx="2646946" cy="669491"/>
          </a:xfrm>
          <a:prstGeom prst="rect">
            <a:avLst/>
          </a:prstGeom>
          <a:solidFill>
            <a:srgbClr val="0086D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pic>
        <p:nvPicPr>
          <p:cNvPr id="5" name="Picture 4" descr="SUNY_NEW_LOGO_W.eps"/>
          <p:cNvPicPr>
            <a:picLocks noChangeAspect="1"/>
          </p:cNvPicPr>
          <p:nvPr/>
        </p:nvPicPr>
        <p:blipFill rotWithShape="1">
          <a:blip r:embed="rId2" cstate="print">
            <a:extLst>
              <a:ext uri="{28A0092B-C50C-407E-A947-70E740481C1C}">
                <a14:useLocalDpi xmlns:a14="http://schemas.microsoft.com/office/drawing/2010/main" val="0"/>
              </a:ext>
            </a:extLst>
          </a:blip>
          <a:srcRect l="1" t="29403" r="49467" b="22800"/>
          <a:stretch/>
        </p:blipFill>
        <p:spPr>
          <a:xfrm>
            <a:off x="543585" y="0"/>
            <a:ext cx="1626296" cy="750178"/>
          </a:xfrm>
          <a:prstGeom prst="rect">
            <a:avLst/>
          </a:prstGeom>
        </p:spPr>
      </p:pic>
      <p:sp>
        <p:nvSpPr>
          <p:cNvPr id="6" name="Rectangle 7"/>
          <p:cNvSpPr txBox="1">
            <a:spLocks noChangeArrowheads="1"/>
          </p:cNvSpPr>
          <p:nvPr/>
        </p:nvSpPr>
        <p:spPr>
          <a:xfrm>
            <a:off x="2209800" y="2408178"/>
            <a:ext cx="7467600" cy="4177680"/>
          </a:xfrm>
          <a:prstGeom prst="rect">
            <a:avLst/>
          </a:prstGeom>
        </p:spPr>
        <p:txBody>
          <a:bodyPr vert="horz" lIns="91440" tIns="45720" rIns="91440" bIns="45720" rtlCol="0">
            <a:normAutofit/>
          </a:bodyPr>
          <a:lstStyle/>
          <a:p>
            <a:pPr marL="342900" indent="-342900" defTabSz="457200">
              <a:lnSpc>
                <a:spcPct val="90000"/>
              </a:lnSpc>
              <a:spcBef>
                <a:spcPct val="20000"/>
              </a:spcBef>
              <a:buClr>
                <a:srgbClr val="D63E2D"/>
              </a:buClr>
              <a:buFont typeface="Wingdings" pitchFamily="2" charset="2"/>
              <a:buChar char="§"/>
              <a:defRPr/>
            </a:pPr>
            <a:endParaRPr lang="en-US" sz="3200" dirty="0">
              <a:solidFill>
                <a:prstClr val="black"/>
              </a:solidFill>
            </a:endParaRPr>
          </a:p>
        </p:txBody>
      </p:sp>
      <p:sp>
        <p:nvSpPr>
          <p:cNvPr id="9" name="TextBox 8"/>
          <p:cNvSpPr txBox="1"/>
          <p:nvPr/>
        </p:nvSpPr>
        <p:spPr>
          <a:xfrm>
            <a:off x="2820245" y="103219"/>
            <a:ext cx="3799882" cy="543739"/>
          </a:xfrm>
          <a:prstGeom prst="rect">
            <a:avLst/>
          </a:prstGeom>
          <a:noFill/>
        </p:spPr>
        <p:txBody>
          <a:bodyPr wrap="square" rtlCol="0">
            <a:spAutoFit/>
          </a:bodyPr>
          <a:lstStyle/>
          <a:p>
            <a:pPr>
              <a:lnSpc>
                <a:spcPct val="90000"/>
              </a:lnSpc>
            </a:pPr>
            <a:r>
              <a:rPr lang="en-US" sz="3200" dirty="0" err="1">
                <a:solidFill>
                  <a:prstClr val="white"/>
                </a:solidFill>
              </a:rPr>
              <a:t>OpInform</a:t>
            </a:r>
            <a:r>
              <a:rPr lang="en-US" sz="3200" dirty="0">
                <a:solidFill>
                  <a:prstClr val="white"/>
                </a:solidFill>
              </a:rPr>
              <a:t> </a:t>
            </a:r>
            <a:r>
              <a:rPr lang="en-US" sz="3200" dirty="0" smtClean="0">
                <a:solidFill>
                  <a:prstClr val="white"/>
                </a:solidFill>
              </a:rPr>
              <a:t>2016</a:t>
            </a:r>
            <a:endParaRPr lang="en-US" sz="3200" dirty="0">
              <a:solidFill>
                <a:prstClr val="white"/>
              </a:solidFill>
            </a:endParaRPr>
          </a:p>
        </p:txBody>
      </p:sp>
      <p:pic>
        <p:nvPicPr>
          <p:cNvPr id="1026" name="Picture 2"/>
          <p:cNvPicPr>
            <a:picLocks noChangeAspect="1" noChangeArrowheads="1"/>
          </p:cNvPicPr>
          <p:nvPr/>
        </p:nvPicPr>
        <p:blipFill>
          <a:blip r:embed="rId3" cstate="print"/>
          <a:srcRect/>
          <a:stretch>
            <a:fillRect/>
          </a:stretch>
        </p:blipFill>
        <p:spPr bwMode="auto">
          <a:xfrm>
            <a:off x="1441341" y="1252741"/>
            <a:ext cx="9033157" cy="5295299"/>
          </a:xfrm>
          <a:prstGeom prst="rect">
            <a:avLst/>
          </a:prstGeom>
          <a:noFill/>
          <a:ln w="9525">
            <a:noFill/>
            <a:miter lim="800000"/>
            <a:headEnd/>
            <a:tailEnd/>
          </a:ln>
        </p:spPr>
      </p:pic>
      <p:sp>
        <p:nvSpPr>
          <p:cNvPr id="10" name="Rectangle 9"/>
          <p:cNvSpPr>
            <a:spLocks noChangeArrowheads="1"/>
          </p:cNvSpPr>
          <p:nvPr/>
        </p:nvSpPr>
        <p:spPr bwMode="auto">
          <a:xfrm>
            <a:off x="1905000" y="588942"/>
            <a:ext cx="8229600" cy="805912"/>
          </a:xfrm>
          <a:prstGeom prst="rect">
            <a:avLst/>
          </a:prstGeom>
          <a:noFill/>
          <a:ln w="9525">
            <a:noFill/>
            <a:miter lim="800000"/>
            <a:headEnd/>
            <a:tailEnd/>
          </a:ln>
        </p:spPr>
        <p:txBody>
          <a:bodyPr anchor="ctr"/>
          <a:lstStyle/>
          <a:p>
            <a:pPr algn="ctr"/>
            <a:r>
              <a:rPr lang="en-US" sz="3600" b="1" dirty="0" smtClean="0">
                <a:solidFill>
                  <a:srgbClr val="DA5020"/>
                </a:solidFill>
              </a:rPr>
              <a:t>Example of an Articulation Agreement</a:t>
            </a:r>
            <a:endParaRPr lang="en-US" sz="3600" b="1" dirty="0">
              <a:solidFill>
                <a:srgbClr val="DA5020"/>
              </a:solidFill>
            </a:endParaRPr>
          </a:p>
        </p:txBody>
      </p:sp>
    </p:spTree>
    <p:extLst>
      <p:ext uri="{BB962C8B-B14F-4D97-AF65-F5344CB8AC3E}">
        <p14:creationId xmlns:p14="http://schemas.microsoft.com/office/powerpoint/2010/main" val="5154861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221019" cy="669491"/>
          </a:xfrm>
          <a:prstGeom prst="rect">
            <a:avLst/>
          </a:prstGeom>
          <a:solidFill>
            <a:srgbClr val="DA50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95FF"/>
              </a:solidFill>
            </a:endParaRPr>
          </a:p>
        </p:txBody>
      </p:sp>
      <p:sp>
        <p:nvSpPr>
          <p:cNvPr id="8" name="Rectangle 7"/>
          <p:cNvSpPr/>
          <p:nvPr/>
        </p:nvSpPr>
        <p:spPr>
          <a:xfrm>
            <a:off x="1" y="-1"/>
            <a:ext cx="2646946" cy="669491"/>
          </a:xfrm>
          <a:prstGeom prst="rect">
            <a:avLst/>
          </a:prstGeom>
          <a:solidFill>
            <a:srgbClr val="0086D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 name="Picture 4" descr="SUNY_NEW_LOGO_W.eps"/>
          <p:cNvPicPr>
            <a:picLocks noChangeAspect="1"/>
          </p:cNvPicPr>
          <p:nvPr/>
        </p:nvPicPr>
        <p:blipFill rotWithShape="1">
          <a:blip r:embed="rId2" cstate="print">
            <a:extLst>
              <a:ext uri="{28A0092B-C50C-407E-A947-70E740481C1C}">
                <a14:useLocalDpi xmlns:a14="http://schemas.microsoft.com/office/drawing/2010/main" val="0"/>
              </a:ext>
            </a:extLst>
          </a:blip>
          <a:srcRect l="1" t="29403" r="49467" b="22800"/>
          <a:stretch/>
        </p:blipFill>
        <p:spPr>
          <a:xfrm>
            <a:off x="543585" y="0"/>
            <a:ext cx="1626296" cy="750178"/>
          </a:xfrm>
          <a:prstGeom prst="rect">
            <a:avLst/>
          </a:prstGeom>
        </p:spPr>
      </p:pic>
      <p:sp>
        <p:nvSpPr>
          <p:cNvPr id="6" name="Rectangle 7"/>
          <p:cNvSpPr txBox="1">
            <a:spLocks noChangeArrowheads="1"/>
          </p:cNvSpPr>
          <p:nvPr/>
        </p:nvSpPr>
        <p:spPr>
          <a:xfrm>
            <a:off x="1645920" y="2051146"/>
            <a:ext cx="9326880" cy="4177680"/>
          </a:xfrm>
          <a:prstGeom prst="rect">
            <a:avLst/>
          </a:prstGeom>
        </p:spPr>
        <p:txBody>
          <a:bodyPr vert="horz" lIns="91440" tIns="45720" rIns="91440" bIns="45720" rtlCol="0">
            <a:noAutofit/>
          </a:bodyPr>
          <a:lstStyle/>
          <a:p>
            <a:pPr marL="342900" indent="-342900" defTabSz="457200">
              <a:buClr>
                <a:srgbClr val="0086D0"/>
              </a:buClr>
              <a:buFont typeface="Wingdings" pitchFamily="2" charset="2"/>
              <a:buChar char="§"/>
              <a:defRPr/>
            </a:pPr>
            <a:r>
              <a:rPr lang="en-US" sz="2800" dirty="0" smtClean="0"/>
              <a:t>Bachelor’s degree candidates must complete 30 credits of general education coursework in 7 of 10 knowledge and skills areas. </a:t>
            </a:r>
          </a:p>
          <a:p>
            <a:pPr marL="347472" indent="-347472">
              <a:lnSpc>
                <a:spcPct val="110000"/>
              </a:lnSpc>
              <a:buClr>
                <a:srgbClr val="0086D0"/>
              </a:buClr>
              <a:buFont typeface="Wingdings" pitchFamily="2" charset="2"/>
              <a:buChar char="§"/>
            </a:pPr>
            <a:r>
              <a:rPr lang="en-US" sz="2800" dirty="0" smtClean="0"/>
              <a:t>Knowledge and skill areas include: Mathematics, Natural Science, Social Science, American History, Western Civilization, Other World Civilization, Humanities, Arts, Foreign Language and Basic Communication.</a:t>
            </a:r>
          </a:p>
          <a:p>
            <a:pPr marL="347472" indent="-347472">
              <a:lnSpc>
                <a:spcPct val="110000"/>
              </a:lnSpc>
              <a:buClr>
                <a:srgbClr val="0086D0"/>
              </a:buClr>
              <a:buFont typeface="Wingdings" pitchFamily="2" charset="2"/>
              <a:buChar char="§"/>
            </a:pPr>
            <a:r>
              <a:rPr lang="en-US" sz="2800" dirty="0" smtClean="0"/>
              <a:t>Designed to ensure liberal arts core </a:t>
            </a:r>
          </a:p>
          <a:p>
            <a:pPr marL="347472" indent="-347472">
              <a:lnSpc>
                <a:spcPct val="110000"/>
              </a:lnSpc>
              <a:buClr>
                <a:srgbClr val="0086D0"/>
              </a:buClr>
              <a:buFont typeface="Wingdings" pitchFamily="2" charset="2"/>
              <a:buChar char="§"/>
            </a:pPr>
            <a:r>
              <a:rPr lang="en-US" sz="2800" dirty="0" smtClean="0"/>
              <a:t>Designed to promote transfer of credits</a:t>
            </a:r>
          </a:p>
          <a:p>
            <a:pPr marL="347472" indent="-347472">
              <a:lnSpc>
                <a:spcPct val="110000"/>
              </a:lnSpc>
              <a:buClr>
                <a:srgbClr val="0086D0"/>
              </a:buClr>
              <a:buFont typeface="Wingdings" pitchFamily="2" charset="2"/>
              <a:buChar char="§"/>
            </a:pPr>
            <a:endParaRPr lang="en-US" sz="2800" dirty="0" smtClean="0"/>
          </a:p>
          <a:p>
            <a:pPr marL="342900" indent="-342900" defTabSz="457200">
              <a:buClr>
                <a:srgbClr val="0086D0"/>
              </a:buClr>
              <a:defRPr/>
            </a:pPr>
            <a:r>
              <a:rPr lang="en-US" sz="2800" dirty="0" smtClean="0"/>
              <a:t/>
            </a:r>
            <a:br>
              <a:rPr lang="en-US" sz="2800" dirty="0" smtClean="0"/>
            </a:br>
            <a:endParaRPr lang="en-US" sz="2800" dirty="0" smtClean="0"/>
          </a:p>
          <a:p>
            <a:pPr marL="342900" indent="-342900" defTabSz="457200">
              <a:lnSpc>
                <a:spcPct val="90000"/>
              </a:lnSpc>
              <a:spcBef>
                <a:spcPct val="20000"/>
              </a:spcBef>
              <a:buClr>
                <a:srgbClr val="D63E2D"/>
              </a:buClr>
              <a:buFont typeface="Wingdings" pitchFamily="2" charset="2"/>
              <a:buChar char="§"/>
              <a:defRPr/>
            </a:pPr>
            <a:endParaRPr lang="en-US" sz="3200" dirty="0"/>
          </a:p>
        </p:txBody>
      </p:sp>
      <p:sp>
        <p:nvSpPr>
          <p:cNvPr id="7" name="Rectangle 6"/>
          <p:cNvSpPr>
            <a:spLocks noChangeArrowheads="1"/>
          </p:cNvSpPr>
          <p:nvPr/>
        </p:nvSpPr>
        <p:spPr bwMode="auto">
          <a:xfrm>
            <a:off x="1905000" y="1002216"/>
            <a:ext cx="8229600" cy="762000"/>
          </a:xfrm>
          <a:prstGeom prst="rect">
            <a:avLst/>
          </a:prstGeom>
          <a:noFill/>
          <a:ln w="9525">
            <a:noFill/>
            <a:miter lim="800000"/>
            <a:headEnd/>
            <a:tailEnd/>
          </a:ln>
        </p:spPr>
        <p:txBody>
          <a:bodyPr anchor="ctr"/>
          <a:lstStyle/>
          <a:p>
            <a:pPr algn="ctr" eaLnBrk="1" hangingPunct="1"/>
            <a:r>
              <a:rPr lang="en-US" sz="3600" b="1" dirty="0" smtClean="0">
                <a:solidFill>
                  <a:srgbClr val="DA5020"/>
                </a:solidFill>
                <a:latin typeface="Calibri" pitchFamily="34" charset="0"/>
              </a:rPr>
              <a:t>SUNY “Gen </a:t>
            </a:r>
            <a:r>
              <a:rPr lang="en-US" sz="3600" b="1" dirty="0" err="1" smtClean="0">
                <a:solidFill>
                  <a:srgbClr val="DA5020"/>
                </a:solidFill>
                <a:latin typeface="Calibri" pitchFamily="34" charset="0"/>
              </a:rPr>
              <a:t>Eds</a:t>
            </a:r>
            <a:r>
              <a:rPr lang="en-US" sz="3600" b="1" dirty="0" smtClean="0">
                <a:solidFill>
                  <a:srgbClr val="DA5020"/>
                </a:solidFill>
                <a:latin typeface="Calibri" pitchFamily="34" charset="0"/>
              </a:rPr>
              <a:t>”</a:t>
            </a:r>
            <a:endParaRPr lang="en-US" sz="3600" b="1" dirty="0">
              <a:solidFill>
                <a:srgbClr val="DA5020"/>
              </a:solidFill>
              <a:latin typeface="Calibri" pitchFamily="34" charset="0"/>
            </a:endParaRPr>
          </a:p>
        </p:txBody>
      </p:sp>
      <p:sp>
        <p:nvSpPr>
          <p:cNvPr id="9" name="TextBox 8"/>
          <p:cNvSpPr txBox="1"/>
          <p:nvPr/>
        </p:nvSpPr>
        <p:spPr>
          <a:xfrm>
            <a:off x="2820245" y="103219"/>
            <a:ext cx="3799882" cy="543739"/>
          </a:xfrm>
          <a:prstGeom prst="rect">
            <a:avLst/>
          </a:prstGeom>
          <a:noFill/>
        </p:spPr>
        <p:txBody>
          <a:bodyPr wrap="square" rtlCol="0">
            <a:spAutoFit/>
          </a:bodyPr>
          <a:lstStyle/>
          <a:p>
            <a:pPr>
              <a:lnSpc>
                <a:spcPct val="90000"/>
              </a:lnSpc>
            </a:pPr>
            <a:r>
              <a:rPr lang="en-US" sz="3200" dirty="0" err="1">
                <a:solidFill>
                  <a:schemeClr val="bg1"/>
                </a:solidFill>
              </a:rPr>
              <a:t>OpInform</a:t>
            </a:r>
            <a:r>
              <a:rPr lang="en-US" sz="3200" dirty="0">
                <a:solidFill>
                  <a:schemeClr val="bg1"/>
                </a:solidFill>
              </a:rPr>
              <a:t> </a:t>
            </a:r>
            <a:r>
              <a:rPr lang="en-US" sz="3200" dirty="0" smtClean="0">
                <a:solidFill>
                  <a:schemeClr val="bg1"/>
                </a:solidFill>
              </a:rPr>
              <a:t>2016</a:t>
            </a:r>
            <a:endParaRPr lang="en-US" sz="3200" dirty="0">
              <a:solidFill>
                <a:schemeClr val="bg1"/>
              </a:solidFill>
            </a:endParaRPr>
          </a:p>
        </p:txBody>
      </p:sp>
    </p:spTree>
    <p:extLst>
      <p:ext uri="{BB962C8B-B14F-4D97-AF65-F5344CB8AC3E}">
        <p14:creationId xmlns:p14="http://schemas.microsoft.com/office/powerpoint/2010/main" val="4030132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221019" cy="669491"/>
          </a:xfrm>
          <a:prstGeom prst="rect">
            <a:avLst/>
          </a:prstGeom>
          <a:solidFill>
            <a:srgbClr val="DA50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95FF"/>
              </a:solidFill>
            </a:endParaRPr>
          </a:p>
        </p:txBody>
      </p:sp>
      <p:sp>
        <p:nvSpPr>
          <p:cNvPr id="8" name="Rectangle 7"/>
          <p:cNvSpPr/>
          <p:nvPr/>
        </p:nvSpPr>
        <p:spPr>
          <a:xfrm>
            <a:off x="1" y="-1"/>
            <a:ext cx="2646946" cy="669491"/>
          </a:xfrm>
          <a:prstGeom prst="rect">
            <a:avLst/>
          </a:prstGeom>
          <a:solidFill>
            <a:srgbClr val="0086D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 name="Picture 4" descr="SUNY_NEW_LOGO_W.eps"/>
          <p:cNvPicPr>
            <a:picLocks noChangeAspect="1"/>
          </p:cNvPicPr>
          <p:nvPr/>
        </p:nvPicPr>
        <p:blipFill rotWithShape="1">
          <a:blip r:embed="rId2" cstate="print">
            <a:extLst>
              <a:ext uri="{28A0092B-C50C-407E-A947-70E740481C1C}">
                <a14:useLocalDpi xmlns:a14="http://schemas.microsoft.com/office/drawing/2010/main" val="0"/>
              </a:ext>
            </a:extLst>
          </a:blip>
          <a:srcRect l="1" t="29403" r="49467" b="22800"/>
          <a:stretch/>
        </p:blipFill>
        <p:spPr>
          <a:xfrm>
            <a:off x="543585" y="0"/>
            <a:ext cx="1626296" cy="750178"/>
          </a:xfrm>
          <a:prstGeom prst="rect">
            <a:avLst/>
          </a:prstGeom>
        </p:spPr>
      </p:pic>
      <p:sp>
        <p:nvSpPr>
          <p:cNvPr id="6" name="Rectangle 7"/>
          <p:cNvSpPr txBox="1">
            <a:spLocks noChangeArrowheads="1"/>
          </p:cNvSpPr>
          <p:nvPr/>
        </p:nvSpPr>
        <p:spPr>
          <a:xfrm>
            <a:off x="1645920" y="2051146"/>
            <a:ext cx="9326880" cy="4177680"/>
          </a:xfrm>
          <a:prstGeom prst="rect">
            <a:avLst/>
          </a:prstGeom>
        </p:spPr>
        <p:txBody>
          <a:bodyPr vert="horz" lIns="91440" tIns="45720" rIns="91440" bIns="45720" rtlCol="0">
            <a:normAutofit/>
          </a:bodyPr>
          <a:lstStyle/>
          <a:p>
            <a:pPr marL="342900" indent="-342900" defTabSz="457200">
              <a:buClr>
                <a:srgbClr val="0086D0"/>
              </a:buClr>
              <a:buFont typeface="Wingdings" pitchFamily="2" charset="2"/>
              <a:buChar char="§"/>
              <a:defRPr/>
            </a:pPr>
            <a:r>
              <a:rPr lang="en-US" sz="2800" dirty="0" smtClean="0"/>
              <a:t>Transfer Paths summarize the common lower division requirements shared by all SUNY campuses for similar majors within a specific discipline. </a:t>
            </a:r>
          </a:p>
          <a:p>
            <a:pPr marL="342900" indent="-342900" defTabSz="457200">
              <a:buClr>
                <a:srgbClr val="0086D0"/>
              </a:buClr>
              <a:buFont typeface="Wingdings" pitchFamily="2" charset="2"/>
              <a:buChar char="§"/>
              <a:defRPr/>
            </a:pPr>
            <a:endParaRPr lang="en-US" sz="2800" dirty="0" smtClean="0"/>
          </a:p>
          <a:p>
            <a:pPr marL="342900" indent="-342900" defTabSz="457200">
              <a:lnSpc>
                <a:spcPct val="90000"/>
              </a:lnSpc>
              <a:spcBef>
                <a:spcPct val="20000"/>
              </a:spcBef>
              <a:buClr>
                <a:srgbClr val="0086D0"/>
              </a:buClr>
              <a:buFont typeface="Wingdings" pitchFamily="2" charset="2"/>
              <a:buChar char="§"/>
              <a:defRPr/>
            </a:pPr>
            <a:r>
              <a:rPr lang="en-US" sz="2800" dirty="0" smtClean="0"/>
              <a:t>Core Lower Division Major requirements </a:t>
            </a:r>
            <a:br>
              <a:rPr lang="en-US" sz="2800" dirty="0" smtClean="0"/>
            </a:br>
            <a:r>
              <a:rPr lang="en-US" sz="2800" dirty="0" smtClean="0"/>
              <a:t>+ Gen Ed requirements </a:t>
            </a:r>
            <a:br>
              <a:rPr lang="en-US" sz="2800" dirty="0" smtClean="0"/>
            </a:br>
            <a:r>
              <a:rPr lang="en-US" sz="2800" dirty="0" smtClean="0"/>
              <a:t>= recommended path for first 2 years of study </a:t>
            </a:r>
          </a:p>
          <a:p>
            <a:pPr marL="342900" indent="-342900" defTabSz="457200">
              <a:lnSpc>
                <a:spcPct val="90000"/>
              </a:lnSpc>
              <a:spcBef>
                <a:spcPct val="20000"/>
              </a:spcBef>
              <a:buClr>
                <a:srgbClr val="D63E2D"/>
              </a:buClr>
              <a:buFont typeface="Wingdings" pitchFamily="2" charset="2"/>
              <a:buChar char="§"/>
              <a:defRPr/>
            </a:pPr>
            <a:endParaRPr lang="en-US" sz="3200" dirty="0"/>
          </a:p>
        </p:txBody>
      </p:sp>
      <p:sp>
        <p:nvSpPr>
          <p:cNvPr id="7" name="Rectangle 6"/>
          <p:cNvSpPr>
            <a:spLocks noChangeArrowheads="1"/>
          </p:cNvSpPr>
          <p:nvPr/>
        </p:nvSpPr>
        <p:spPr bwMode="auto">
          <a:xfrm>
            <a:off x="1905000" y="914400"/>
            <a:ext cx="8229600" cy="762000"/>
          </a:xfrm>
          <a:prstGeom prst="rect">
            <a:avLst/>
          </a:prstGeom>
          <a:noFill/>
          <a:ln w="9525">
            <a:noFill/>
            <a:miter lim="800000"/>
            <a:headEnd/>
            <a:tailEnd/>
          </a:ln>
        </p:spPr>
        <p:txBody>
          <a:bodyPr anchor="ctr"/>
          <a:lstStyle/>
          <a:p>
            <a:pPr algn="ctr" eaLnBrk="1" hangingPunct="1"/>
            <a:r>
              <a:rPr lang="en-US" sz="3600" b="1" dirty="0" smtClean="0">
                <a:solidFill>
                  <a:srgbClr val="DA5020"/>
                </a:solidFill>
                <a:latin typeface="Calibri" pitchFamily="34" charset="0"/>
              </a:rPr>
              <a:t>Transfer Paths</a:t>
            </a:r>
            <a:endParaRPr lang="en-US" sz="3600" b="1" dirty="0">
              <a:solidFill>
                <a:srgbClr val="DA5020"/>
              </a:solidFill>
              <a:latin typeface="Calibri" pitchFamily="34" charset="0"/>
            </a:endParaRPr>
          </a:p>
        </p:txBody>
      </p:sp>
      <p:sp>
        <p:nvSpPr>
          <p:cNvPr id="9" name="TextBox 8"/>
          <p:cNvSpPr txBox="1"/>
          <p:nvPr/>
        </p:nvSpPr>
        <p:spPr>
          <a:xfrm>
            <a:off x="2820245" y="103219"/>
            <a:ext cx="3799882" cy="543739"/>
          </a:xfrm>
          <a:prstGeom prst="rect">
            <a:avLst/>
          </a:prstGeom>
          <a:noFill/>
        </p:spPr>
        <p:txBody>
          <a:bodyPr wrap="square" rtlCol="0">
            <a:spAutoFit/>
          </a:bodyPr>
          <a:lstStyle/>
          <a:p>
            <a:pPr>
              <a:lnSpc>
                <a:spcPct val="90000"/>
              </a:lnSpc>
            </a:pPr>
            <a:r>
              <a:rPr lang="en-US" sz="3200" dirty="0" err="1">
                <a:solidFill>
                  <a:schemeClr val="bg1"/>
                </a:solidFill>
              </a:rPr>
              <a:t>OpInform</a:t>
            </a:r>
            <a:r>
              <a:rPr lang="en-US" sz="3200" dirty="0">
                <a:solidFill>
                  <a:schemeClr val="bg1"/>
                </a:solidFill>
              </a:rPr>
              <a:t> </a:t>
            </a:r>
            <a:r>
              <a:rPr lang="en-US" sz="3200" dirty="0" smtClean="0">
                <a:solidFill>
                  <a:schemeClr val="bg1"/>
                </a:solidFill>
              </a:rPr>
              <a:t>2016</a:t>
            </a:r>
            <a:endParaRPr lang="en-US" sz="3200" dirty="0">
              <a:solidFill>
                <a:schemeClr val="bg1"/>
              </a:solidFill>
            </a:endParaRPr>
          </a:p>
        </p:txBody>
      </p:sp>
    </p:spTree>
    <p:extLst>
      <p:ext uri="{BB962C8B-B14F-4D97-AF65-F5344CB8AC3E}">
        <p14:creationId xmlns:p14="http://schemas.microsoft.com/office/powerpoint/2010/main" val="4030132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5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6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410</TotalTime>
  <Words>920</Words>
  <Application>Microsoft Office PowerPoint</Application>
  <PresentationFormat>Widescreen</PresentationFormat>
  <Paragraphs>93</Paragraphs>
  <Slides>19</Slides>
  <Notes>0</Notes>
  <HiddenSlides>0</HiddenSlides>
  <MMClips>0</MMClips>
  <ScaleCrop>false</ScaleCrop>
  <HeadingPairs>
    <vt:vector size="6" baseType="variant">
      <vt:variant>
        <vt:lpstr>Fonts Used</vt:lpstr>
      </vt:variant>
      <vt:variant>
        <vt:i4>5</vt:i4>
      </vt:variant>
      <vt:variant>
        <vt:lpstr>Theme</vt:lpstr>
      </vt:variant>
      <vt:variant>
        <vt:i4>5</vt:i4>
      </vt:variant>
      <vt:variant>
        <vt:lpstr>Slide Titles</vt:lpstr>
      </vt:variant>
      <vt:variant>
        <vt:i4>19</vt:i4>
      </vt:variant>
    </vt:vector>
  </HeadingPairs>
  <TitlesOfParts>
    <vt:vector size="29" baseType="lpstr">
      <vt:lpstr>Arial</vt:lpstr>
      <vt:lpstr>Calibri</vt:lpstr>
      <vt:lpstr>Calibri Light</vt:lpstr>
      <vt:lpstr>Times New Roman</vt:lpstr>
      <vt:lpstr>Wingdings</vt:lpstr>
      <vt:lpstr>Office Theme</vt:lpstr>
      <vt:lpstr>1_Office Theme</vt:lpstr>
      <vt:lpstr>3_Office Theme</vt:lpstr>
      <vt:lpstr>5_Office Theme</vt:lpstr>
      <vt:lpstr>6_Office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Piche, Timothy</dc:creator>
  <cp:lastModifiedBy>Daniel B Griffin</cp:lastModifiedBy>
  <cp:revision>64</cp:revision>
  <dcterms:created xsi:type="dcterms:W3CDTF">2016-07-20T15:02:10Z</dcterms:created>
  <dcterms:modified xsi:type="dcterms:W3CDTF">2016-09-19T15:01:51Z</dcterms:modified>
</cp:coreProperties>
</file>