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43"/>
  </p:notesMasterIdLst>
  <p:handoutMasterIdLst>
    <p:handoutMasterId r:id="rId44"/>
  </p:handoutMasterIdLst>
  <p:sldIdLst>
    <p:sldId id="258" r:id="rId2"/>
    <p:sldId id="392" r:id="rId3"/>
    <p:sldId id="462" r:id="rId4"/>
    <p:sldId id="464" r:id="rId5"/>
    <p:sldId id="465" r:id="rId6"/>
    <p:sldId id="466" r:id="rId7"/>
    <p:sldId id="479" r:id="rId8"/>
    <p:sldId id="480" r:id="rId9"/>
    <p:sldId id="460" r:id="rId10"/>
    <p:sldId id="467" r:id="rId11"/>
    <p:sldId id="433" r:id="rId12"/>
    <p:sldId id="434" r:id="rId13"/>
    <p:sldId id="435" r:id="rId14"/>
    <p:sldId id="436" r:id="rId15"/>
    <p:sldId id="437" r:id="rId16"/>
    <p:sldId id="438" r:id="rId17"/>
    <p:sldId id="468" r:id="rId18"/>
    <p:sldId id="469" r:id="rId19"/>
    <p:sldId id="470" r:id="rId20"/>
    <p:sldId id="471" r:id="rId21"/>
    <p:sldId id="472" r:id="rId22"/>
    <p:sldId id="474" r:id="rId23"/>
    <p:sldId id="473" r:id="rId24"/>
    <p:sldId id="475" r:id="rId25"/>
    <p:sldId id="440" r:id="rId26"/>
    <p:sldId id="441" r:id="rId27"/>
    <p:sldId id="476" r:id="rId28"/>
    <p:sldId id="443" r:id="rId29"/>
    <p:sldId id="444" r:id="rId30"/>
    <p:sldId id="445" r:id="rId31"/>
    <p:sldId id="446" r:id="rId32"/>
    <p:sldId id="447" r:id="rId33"/>
    <p:sldId id="448" r:id="rId34"/>
    <p:sldId id="449" r:id="rId35"/>
    <p:sldId id="450" r:id="rId36"/>
    <p:sldId id="457" r:id="rId37"/>
    <p:sldId id="458" r:id="rId38"/>
    <p:sldId id="477" r:id="rId39"/>
    <p:sldId id="478" r:id="rId40"/>
    <p:sldId id="459" r:id="rId41"/>
    <p:sldId id="432" r:id="rId42"/>
  </p:sldIdLst>
  <p:sldSz cx="9144000" cy="6858000" type="screen4x3"/>
  <p:notesSz cx="6946900" cy="9220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90"/>
    <a:srgbClr val="541866"/>
    <a:srgbClr val="00640A"/>
    <a:srgbClr val="00680A"/>
    <a:srgbClr val="329F38"/>
    <a:srgbClr val="005808"/>
    <a:srgbClr val="007E0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80" autoAdjust="0"/>
    <p:restoredTop sz="94660"/>
  </p:normalViewPr>
  <p:slideViewPr>
    <p:cSldViewPr>
      <p:cViewPr varScale="1">
        <p:scale>
          <a:sx n="75" d="100"/>
          <a:sy n="75" d="100"/>
        </p:scale>
        <p:origin x="-131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108" y="-96"/>
      </p:cViewPr>
      <p:guideLst>
        <p:guide orient="horz" pos="2904"/>
        <p:guide pos="218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5413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58238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>
              <a:defRPr sz="1200" i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5413" y="8758238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B7DD5657-496E-40B9-AFBA-D41108DDC0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379913"/>
            <a:ext cx="5095875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9825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>
              <a:defRPr sz="1200" i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759825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>
              <a:defRPr sz="1200" i="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BB5BF222-513F-41A6-9989-9C680B338B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pitchFamily="34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pitchFamily="34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pitchFamily="34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MS PGothic" pitchFamily="34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D059A-AEEF-417B-8F02-AF1C000C2934}" type="slidenum">
              <a:rPr lang="en-US" smtClean="0">
                <a:ea typeface="MS PGothic" pitchFamily="34" charset="-128"/>
              </a:rPr>
              <a:pPr/>
              <a:t>1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50E50-0857-4EE8-B152-DECC026F98F0}" type="slidenum">
              <a:rPr lang="en-US" smtClean="0">
                <a:ea typeface="MS PGothic" pitchFamily="34" charset="-128"/>
              </a:rPr>
              <a:pPr/>
              <a:t>2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50E50-0857-4EE8-B152-DECC026F98F0}" type="slidenum">
              <a:rPr lang="en-US" smtClean="0">
                <a:ea typeface="MS PGothic" pitchFamily="34" charset="-128"/>
              </a:rPr>
              <a:pPr/>
              <a:t>4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50E50-0857-4EE8-B152-DECC026F98F0}" type="slidenum">
              <a:rPr lang="en-US" smtClean="0">
                <a:ea typeface="MS PGothic" pitchFamily="34" charset="-128"/>
              </a:rPr>
              <a:pPr/>
              <a:t>5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50E50-0857-4EE8-B152-DECC026F98F0}" type="slidenum">
              <a:rPr lang="en-US" smtClean="0">
                <a:ea typeface="MS PGothic" pitchFamily="34" charset="-128"/>
              </a:rPr>
              <a:pPr/>
              <a:t>10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50E50-0857-4EE8-B152-DECC026F98F0}" type="slidenum">
              <a:rPr lang="en-US" smtClean="0">
                <a:ea typeface="MS PGothic" pitchFamily="34" charset="-128"/>
              </a:rPr>
              <a:pPr/>
              <a:t>17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50E50-0857-4EE8-B152-DECC026F98F0}" type="slidenum">
              <a:rPr lang="en-US" smtClean="0">
                <a:ea typeface="MS PGothic" pitchFamily="34" charset="-128"/>
              </a:rPr>
              <a:pPr/>
              <a:t>18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50E50-0857-4EE8-B152-DECC026F98F0}" type="slidenum">
              <a:rPr lang="en-US" smtClean="0">
                <a:ea typeface="MS PGothic" pitchFamily="34" charset="-128"/>
              </a:rPr>
              <a:pPr/>
              <a:t>19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50E50-0857-4EE8-B152-DECC026F98F0}" type="slidenum">
              <a:rPr lang="en-US" smtClean="0">
                <a:ea typeface="MS PGothic" pitchFamily="34" charset="-128"/>
              </a:rPr>
              <a:pPr/>
              <a:t>20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50E50-0857-4EE8-B152-DECC026F98F0}" type="slidenum">
              <a:rPr lang="en-US" smtClean="0">
                <a:ea typeface="MS PGothic" pitchFamily="34" charset="-128"/>
              </a:rPr>
              <a:pPr/>
              <a:t>21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50E50-0857-4EE8-B152-DECC026F98F0}" type="slidenum">
              <a:rPr lang="en-US" smtClean="0">
                <a:ea typeface="MS PGothic" pitchFamily="34" charset="-128"/>
              </a:rPr>
              <a:pPr/>
              <a:t>22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50E50-0857-4EE8-B152-DECC026F98F0}" type="slidenum">
              <a:rPr lang="en-US" smtClean="0">
                <a:ea typeface="MS PGothic" pitchFamily="34" charset="-128"/>
              </a:rPr>
              <a:pPr/>
              <a:t>23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50E50-0857-4EE8-B152-DECC026F98F0}" type="slidenum">
              <a:rPr lang="en-US" smtClean="0">
                <a:ea typeface="MS PGothic" pitchFamily="34" charset="-128"/>
              </a:rPr>
              <a:pPr/>
              <a:t>24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CEF830-40A4-44C0-8738-BC2A97CE4E65}" type="slidenum">
              <a:rPr lang="en-US" smtClean="0">
                <a:ea typeface="MS PGothic" pitchFamily="34" charset="-128"/>
              </a:rPr>
              <a:pPr/>
              <a:t>41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SUNY_NEW_LOGO_W.eps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5" y="182563"/>
            <a:ext cx="2492375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4" descr="text.ai"/>
          <p:cNvPicPr>
            <a:picLocks noChangeAspect="1"/>
          </p:cNvPicPr>
          <p:nvPr userDrawn="1"/>
        </p:nvPicPr>
        <p:blipFill>
          <a:blip r:embed="rId3" cstate="print"/>
          <a:srcRect l="13248" r="14774"/>
          <a:stretch>
            <a:fillRect/>
          </a:stretch>
        </p:blipFill>
        <p:spPr bwMode="auto">
          <a:xfrm>
            <a:off x="3582988" y="5418138"/>
            <a:ext cx="3046412" cy="105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Picture 18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62900" y="4006850"/>
            <a:ext cx="1539875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30925" y="4595813"/>
            <a:ext cx="2449513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9"/>
          <p:cNvGrpSpPr>
            <a:grpSpLocks/>
          </p:cNvGrpSpPr>
          <p:nvPr userDrawn="1"/>
        </p:nvGrpSpPr>
        <p:grpSpPr bwMode="auto">
          <a:xfrm>
            <a:off x="-571500" y="112713"/>
            <a:ext cx="4765675" cy="4764087"/>
            <a:chOff x="4737626" y="1207047"/>
            <a:chExt cx="4765208" cy="4765208"/>
          </a:xfrm>
        </p:grpSpPr>
        <p:pic>
          <p:nvPicPr>
            <p:cNvPr id="8" name="Picture 21" descr="1MM5334.png"/>
            <p:cNvPicPr>
              <a:picLocks noChangeAspect="1"/>
            </p:cNvPicPr>
            <p:nvPr/>
          </p:nvPicPr>
          <p:blipFill>
            <a:blip r:embed="rId6" cstate="print"/>
            <a:srcRect l="16492" t="1297" r="16292"/>
            <a:stretch>
              <a:fillRect/>
            </a:stretch>
          </p:blipFill>
          <p:spPr bwMode="auto">
            <a:xfrm>
              <a:off x="5194384" y="1810565"/>
              <a:ext cx="3952932" cy="3862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22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737626" y="1207047"/>
              <a:ext cx="4765208" cy="4765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23"/>
          <p:cNvPicPr>
            <a:picLocks noChangeAspect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70138" y="4095750"/>
            <a:ext cx="1833562" cy="183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buFont typeface="Wingdings" pitchFamily="2" charset="2"/>
              <a:buChar char="§"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8200"/>
            <a:ext cx="2057400" cy="5287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8200"/>
            <a:ext cx="6019800" cy="5287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79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43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438400"/>
            <a:ext cx="35433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1500" y="2438400"/>
            <a:ext cx="35433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C9E4D-331F-41F5-B760-F2C39FC6755D}" type="datetimeFigureOut">
              <a:rPr lang="en-US" smtClean="0"/>
              <a:pPr/>
              <a:t>9/29/2014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89298EF-C30F-4228-BB07-17D6FECEE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i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i="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143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438400"/>
            <a:ext cx="7239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79388" y="146050"/>
            <a:ext cx="4864100" cy="346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800" i="0" dirty="0">
                <a:solidFill>
                  <a:schemeClr val="bg1"/>
                </a:solidFill>
                <a:latin typeface="Calibri" pitchFamily="34" charset="0"/>
                <a:ea typeface="ＭＳ Ｐゴシック" charset="-128"/>
              </a:rPr>
              <a:t>2014 SUNY College Fairs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669925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2816225" cy="669925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33" name="Picture 11" descr="SUNY_NEW_LOGO_W.eps"/>
          <p:cNvPicPr>
            <a:picLocks noChangeAspect="1"/>
          </p:cNvPicPr>
          <p:nvPr userDrawn="1"/>
        </p:nvPicPr>
        <p:blipFill>
          <a:blip r:embed="rId16" cstate="print"/>
          <a:srcRect l="2" t="29404" r="49467" b="22800"/>
          <a:stretch>
            <a:fillRect/>
          </a:stretch>
        </p:blipFill>
        <p:spPr bwMode="auto">
          <a:xfrm>
            <a:off x="1039813" y="-3175"/>
            <a:ext cx="1625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 userDrawn="1"/>
        </p:nvSpPr>
        <p:spPr>
          <a:xfrm>
            <a:off x="3019425" y="34925"/>
            <a:ext cx="3798888" cy="544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3200" i="0" dirty="0" err="1">
                <a:solidFill>
                  <a:schemeClr val="bg1"/>
                </a:solidFill>
              </a:rPr>
              <a:t>OpInform</a:t>
            </a:r>
            <a:r>
              <a:rPr lang="en-US" sz="3200" i="0" dirty="0">
                <a:solidFill>
                  <a:schemeClr val="bg1"/>
                </a:solidFill>
              </a:rPr>
              <a:t> 2014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9" r:id="rId1"/>
    <p:sldLayoutId id="2147484817" r:id="rId2"/>
    <p:sldLayoutId id="2147484818" r:id="rId3"/>
    <p:sldLayoutId id="2147484819" r:id="rId4"/>
    <p:sldLayoutId id="2147484820" r:id="rId5"/>
    <p:sldLayoutId id="2147484821" r:id="rId6"/>
    <p:sldLayoutId id="2147484822" r:id="rId7"/>
    <p:sldLayoutId id="2147484823" r:id="rId8"/>
    <p:sldLayoutId id="2147484824" r:id="rId9"/>
    <p:sldLayoutId id="2147484825" r:id="rId10"/>
    <p:sldLayoutId id="2147484826" r:id="rId11"/>
    <p:sldLayoutId id="2147484827" r:id="rId12"/>
    <p:sldLayoutId id="2147484828" r:id="rId13"/>
    <p:sldLayoutId id="2147484830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Calibri" pitchFamily="34" charset="0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Calibri" pitchFamily="34" charset="0"/>
          <a:ea typeface="MS PGothic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Calibri" pitchFamily="34" charset="0"/>
          <a:ea typeface="MS PGothic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Calibri" pitchFamily="34" charset="0"/>
          <a:ea typeface="MS PGothic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Calibri" pitchFamily="34" charset="0"/>
          <a:ea typeface="MS PGothic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00000"/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00000"/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60000"/>
        <a:buBlip>
          <a:blip r:embed="rId17"/>
        </a:buBlip>
        <a:defRPr sz="2800">
          <a:solidFill>
            <a:schemeClr val="tx1"/>
          </a:solidFill>
          <a:latin typeface="Calibri" pitchFamily="34" charset="0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–"/>
        <a:defRPr sz="2800">
          <a:solidFill>
            <a:schemeClr val="tx1"/>
          </a:solidFill>
          <a:latin typeface="Calibri" pitchFamily="34" charset="0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»"/>
        <a:defRPr sz="2800">
          <a:solidFill>
            <a:schemeClr val="tx1"/>
          </a:solidFill>
          <a:latin typeface="Calibri" pitchFamily="34" charset="0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emf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emf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emf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6096000" y="3429000"/>
            <a:ext cx="2362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endParaRPr lang="en-US" sz="2800" i="0">
              <a:solidFill>
                <a:schemeClr val="accent2"/>
              </a:solidFill>
            </a:endParaRPr>
          </a:p>
        </p:txBody>
      </p:sp>
      <p:sp>
        <p:nvSpPr>
          <p:cNvPr id="5123" name="Text Box 18"/>
          <p:cNvSpPr txBox="1">
            <a:spLocks noChangeArrowheads="1"/>
          </p:cNvSpPr>
          <p:nvPr/>
        </p:nvSpPr>
        <p:spPr bwMode="auto">
          <a:xfrm>
            <a:off x="1066800" y="3886200"/>
            <a:ext cx="609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3276600" y="5181600"/>
            <a:ext cx="457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4724400" y="1066800"/>
            <a:ext cx="39624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5000" b="1" i="0" dirty="0" smtClean="0">
                <a:solidFill>
                  <a:schemeClr val="bg1"/>
                </a:solidFill>
                <a:latin typeface="Calibri" pitchFamily="34" charset="0"/>
              </a:rPr>
              <a:t>SUNY Update 2014</a:t>
            </a:r>
            <a:endParaRPr lang="en-US" sz="5000" b="1" i="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126" name="Picture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778500"/>
            <a:ext cx="18796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ChangeArrowheads="1"/>
          </p:cNvSpPr>
          <p:nvPr/>
        </p:nvSpPr>
        <p:spPr bwMode="auto">
          <a:xfrm>
            <a:off x="990600" y="1066800"/>
            <a:ext cx="7696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Today’s Program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6147" name="Rectangle 15"/>
          <p:cNvSpPr>
            <a:spLocks noChangeArrowheads="1"/>
          </p:cNvSpPr>
          <p:nvPr/>
        </p:nvSpPr>
        <p:spPr bwMode="auto">
          <a:xfrm>
            <a:off x="838200" y="2133600"/>
            <a:ext cx="777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Imagine Their World Bigger</a:t>
            </a:r>
          </a:p>
          <a:p>
            <a:pPr marL="914400" lvl="1" indent="-457200" eaLnBrk="1" hangingPunct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Degrees with High Employment Options</a:t>
            </a:r>
          </a:p>
          <a:p>
            <a:pPr marL="914400" lvl="1" indent="-457200" eaLnBrk="1" hangingPunct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Degrees that Speed Completion</a:t>
            </a:r>
          </a:p>
          <a:p>
            <a:pPr marL="914400" lvl="1" indent="-457200" eaLnBrk="1" hangingPunct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Degrees that Minimize Debt</a:t>
            </a:r>
          </a:p>
          <a:p>
            <a:pPr marL="457200" indent="-457200" eaLnBrk="1" hangingPunct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Recruitment Updates</a:t>
            </a:r>
          </a:p>
          <a:p>
            <a:pPr marL="457200" indent="-457200" eaLnBrk="1" hangingPunct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Application Updates</a:t>
            </a:r>
          </a:p>
          <a:p>
            <a:pPr marL="990600" lvl="1" indent="-533400" eaLnBrk="1" hangingPunct="1">
              <a:spcBef>
                <a:spcPct val="20000"/>
              </a:spcBef>
              <a:buClr>
                <a:srgbClr val="FF6600"/>
              </a:buClr>
            </a:pPr>
            <a:r>
              <a:rPr lang="en-US" sz="2800" b="1" i="0" dirty="0" smtClean="0">
                <a:solidFill>
                  <a:srgbClr val="A9080E"/>
                </a:solidFill>
                <a:latin typeface="Calibri" pitchFamily="34" charset="0"/>
              </a:rPr>
              <a:t>  </a:t>
            </a:r>
            <a:endParaRPr lang="en-US" sz="2800" b="1" i="0" baseline="30000" dirty="0">
              <a:solidFill>
                <a:srgbClr val="A9080E"/>
              </a:solidFill>
              <a:latin typeface="Calibri" pitchFamily="34" charset="0"/>
            </a:endParaRPr>
          </a:p>
        </p:txBody>
      </p:sp>
      <p:pic>
        <p:nvPicPr>
          <p:cNvPr id="4" name="Picture 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4949825"/>
            <a:ext cx="21717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18313" y="5889625"/>
            <a:ext cx="1144587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85800"/>
            <a:ext cx="3372287" cy="51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5029200"/>
            <a:ext cx="4943475" cy="1211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1371600"/>
            <a:ext cx="4130024" cy="3300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ChangeArrowheads="1"/>
          </p:cNvSpPr>
          <p:nvPr/>
        </p:nvSpPr>
        <p:spPr bwMode="auto">
          <a:xfrm>
            <a:off x="990600" y="1066800"/>
            <a:ext cx="7696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Degrees with High Employment Options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6147" name="Rectangle 15"/>
          <p:cNvSpPr>
            <a:spLocks noChangeArrowheads="1"/>
          </p:cNvSpPr>
          <p:nvPr/>
        </p:nvSpPr>
        <p:spPr bwMode="auto">
          <a:xfrm>
            <a:off x="838200" y="2133600"/>
            <a:ext cx="777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>
                <a:latin typeface="Calibri" pitchFamily="34" charset="0"/>
              </a:rPr>
              <a:t>H</a:t>
            </a:r>
            <a:r>
              <a:rPr lang="en-US" sz="2800" i="0" dirty="0" smtClean="0">
                <a:latin typeface="Calibri" pitchFamily="34" charset="0"/>
              </a:rPr>
              <a:t>igh </a:t>
            </a:r>
            <a:r>
              <a:rPr lang="en-US" sz="2800" i="0" dirty="0">
                <a:latin typeface="Calibri" pitchFamily="34" charset="0"/>
              </a:rPr>
              <a:t>n</a:t>
            </a:r>
            <a:r>
              <a:rPr lang="en-US" sz="2800" i="0" dirty="0" smtClean="0">
                <a:latin typeface="Calibri" pitchFamily="34" charset="0"/>
              </a:rPr>
              <a:t>eeds areas</a:t>
            </a:r>
          </a:p>
          <a:p>
            <a:pPr marL="971550" lvl="1" indent="-514350" eaLnBrk="1" hangingPunct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Engineering – Engineering Technologies</a:t>
            </a:r>
          </a:p>
          <a:p>
            <a:pPr marL="971550" lvl="1" indent="-514350" eaLnBrk="1" hangingPunct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Healthcare</a:t>
            </a:r>
          </a:p>
          <a:p>
            <a:pPr marL="971550" lvl="1" indent="-514350" eaLnBrk="1" hangingPunct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Renewable – Clean Energy</a:t>
            </a:r>
          </a:p>
          <a:p>
            <a:pPr marL="971550" lvl="1" indent="-514350" eaLnBrk="1" hangingPunct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Biomedical</a:t>
            </a:r>
          </a:p>
          <a:p>
            <a:pPr marL="971550" lvl="1" indent="-514350" eaLnBrk="1" hangingPunct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Agriculture</a:t>
            </a:r>
          </a:p>
          <a:p>
            <a:pPr marL="971550" lvl="1" indent="-514350" eaLnBrk="1" hangingPunct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Information Technology</a:t>
            </a:r>
          </a:p>
          <a:p>
            <a:pPr marL="457200" indent="-457200" eaLnBrk="1" hangingPunct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36 campuses awarded $12 million to meet </a:t>
            </a:r>
            <a:br>
              <a:rPr lang="en-US" sz="2800" i="0" dirty="0" smtClean="0">
                <a:latin typeface="Calibri" pitchFamily="34" charset="0"/>
              </a:rPr>
            </a:br>
            <a:r>
              <a:rPr lang="en-US" sz="2800" i="0" dirty="0" smtClean="0">
                <a:latin typeface="Calibri" pitchFamily="34" charset="0"/>
              </a:rPr>
              <a:t>demand</a:t>
            </a:r>
          </a:p>
          <a:p>
            <a:pPr marL="990600" lvl="1" indent="-533400" eaLnBrk="1" hangingPunct="1">
              <a:spcBef>
                <a:spcPct val="20000"/>
              </a:spcBef>
              <a:buClr>
                <a:srgbClr val="FF6600"/>
              </a:buClr>
            </a:pPr>
            <a:r>
              <a:rPr lang="en-US" sz="2800" b="1" i="0" dirty="0" smtClean="0">
                <a:solidFill>
                  <a:srgbClr val="A9080E"/>
                </a:solidFill>
                <a:latin typeface="Calibri" pitchFamily="34" charset="0"/>
              </a:rPr>
              <a:t>   </a:t>
            </a:r>
            <a:endParaRPr lang="en-US" sz="2800" b="1" i="0" baseline="30000" dirty="0">
              <a:solidFill>
                <a:srgbClr val="A9080E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ChangeArrowheads="1"/>
          </p:cNvSpPr>
          <p:nvPr/>
        </p:nvSpPr>
        <p:spPr bwMode="auto">
          <a:xfrm>
            <a:off x="990600" y="1066800"/>
            <a:ext cx="7696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Degrees that Speed Completion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6147" name="Rectangle 15"/>
          <p:cNvSpPr>
            <a:spLocks noChangeArrowheads="1"/>
          </p:cNvSpPr>
          <p:nvPr/>
        </p:nvSpPr>
        <p:spPr bwMode="auto">
          <a:xfrm>
            <a:off x="838200" y="2133600"/>
            <a:ext cx="777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Caps on number of credits required to complete</a:t>
            </a:r>
          </a:p>
          <a:p>
            <a:pPr marL="457200" indent="-457200" eaLnBrk="1" hangingPunct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Online offerings</a:t>
            </a:r>
          </a:p>
          <a:p>
            <a:pPr marL="457200" indent="-457200" eaLnBrk="1" hangingPunct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Seamless transfer</a:t>
            </a:r>
          </a:p>
          <a:p>
            <a:pPr marL="990600" lvl="1" indent="-533400" eaLnBrk="1" hangingPunct="1">
              <a:spcBef>
                <a:spcPct val="20000"/>
              </a:spcBef>
              <a:buClr>
                <a:srgbClr val="FF6600"/>
              </a:buClr>
            </a:pPr>
            <a:r>
              <a:rPr lang="en-US" sz="2800" b="1" i="0" dirty="0" smtClean="0">
                <a:solidFill>
                  <a:srgbClr val="A9080E"/>
                </a:solidFill>
                <a:latin typeface="Calibri" pitchFamily="34" charset="0"/>
              </a:rPr>
              <a:t>   </a:t>
            </a:r>
            <a:endParaRPr lang="en-US" sz="2800" b="1" i="0" baseline="30000" dirty="0">
              <a:solidFill>
                <a:srgbClr val="A9080E"/>
              </a:solidFill>
              <a:latin typeface="Calibri" pitchFamily="34" charset="0"/>
            </a:endParaRPr>
          </a:p>
        </p:txBody>
      </p:sp>
      <p:pic>
        <p:nvPicPr>
          <p:cNvPr id="4" name="Picture 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4949825"/>
            <a:ext cx="21717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18313" y="5889625"/>
            <a:ext cx="1144587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512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15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33"/>
            <a:ext cx="9144000" cy="6855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85800" y="685800"/>
            <a:ext cx="80772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Seamless Transfer: Transfer </a:t>
            </a:r>
            <a:r>
              <a:rPr lang="en-US" sz="3200" b="1" i="0" dirty="0">
                <a:solidFill>
                  <a:srgbClr val="000090"/>
                </a:solidFill>
                <a:latin typeface="Calibri" pitchFamily="34" charset="0"/>
              </a:rPr>
              <a:t>Paths 2.0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676400"/>
            <a:ext cx="3795707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8725" r="7510"/>
          <a:stretch>
            <a:fillRect/>
          </a:stretch>
        </p:blipFill>
        <p:spPr bwMode="auto">
          <a:xfrm>
            <a:off x="609600" y="1676400"/>
            <a:ext cx="3657600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ChangeArrowheads="1"/>
          </p:cNvSpPr>
          <p:nvPr/>
        </p:nvSpPr>
        <p:spPr bwMode="auto">
          <a:xfrm>
            <a:off x="990600" y="1066800"/>
            <a:ext cx="7696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Degrees that minimize debt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6147" name="Rectangle 15"/>
          <p:cNvSpPr>
            <a:spLocks noChangeArrowheads="1"/>
          </p:cNvSpPr>
          <p:nvPr/>
        </p:nvSpPr>
        <p:spPr bwMode="auto">
          <a:xfrm>
            <a:off x="838200" y="2133600"/>
            <a:ext cx="777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90600" lvl="1" indent="-533400" eaLnBrk="1" hangingPunct="1">
              <a:spcBef>
                <a:spcPct val="20000"/>
              </a:spcBef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Competitive tuition and fees</a:t>
            </a:r>
          </a:p>
          <a:p>
            <a:pPr marL="990600" lvl="1" indent="-533400" eaLnBrk="1" hangingPunct="1">
              <a:spcBef>
                <a:spcPct val="20000"/>
              </a:spcBef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Rational tuition plan</a:t>
            </a:r>
          </a:p>
          <a:p>
            <a:pPr marL="990600" lvl="1" indent="-533400" eaLnBrk="1" hangingPunct="1">
              <a:spcBef>
                <a:spcPct val="20000"/>
              </a:spcBef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800" i="0" dirty="0" smtClean="0">
                <a:latin typeface="Calibri" pitchFamily="34" charset="0"/>
              </a:rPr>
              <a:t>Financial literacy   </a:t>
            </a:r>
            <a:endParaRPr lang="en-US" sz="2800" i="0" dirty="0">
              <a:latin typeface="Calibri" pitchFamily="34" charset="0"/>
            </a:endParaRPr>
          </a:p>
        </p:txBody>
      </p:sp>
      <p:pic>
        <p:nvPicPr>
          <p:cNvPr id="4" name="Picture 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4949825"/>
            <a:ext cx="21717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18313" y="5889625"/>
            <a:ext cx="1144587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315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4949825"/>
            <a:ext cx="21717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18313" y="5889625"/>
            <a:ext cx="1144587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33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317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56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925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ChangeArrowheads="1"/>
          </p:cNvSpPr>
          <p:nvPr/>
        </p:nvSpPr>
        <p:spPr bwMode="auto">
          <a:xfrm>
            <a:off x="2057400" y="2667000"/>
            <a:ext cx="6400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6600" b="1" i="0" dirty="0" smtClean="0">
                <a:solidFill>
                  <a:srgbClr val="000090"/>
                </a:solidFill>
                <a:latin typeface="Calibri" pitchFamily="34" charset="0"/>
              </a:rPr>
              <a:t>Recruitment </a:t>
            </a:r>
            <a:br>
              <a:rPr lang="en-US" sz="6600" b="1" i="0" dirty="0" smtClean="0">
                <a:solidFill>
                  <a:srgbClr val="000090"/>
                </a:solidFill>
                <a:latin typeface="Calibri" pitchFamily="34" charset="0"/>
              </a:rPr>
            </a:br>
            <a:r>
              <a:rPr lang="en-US" sz="6600" b="1" i="0" dirty="0" smtClean="0">
                <a:solidFill>
                  <a:srgbClr val="000090"/>
                </a:solidFill>
                <a:latin typeface="Calibri" pitchFamily="34" charset="0"/>
              </a:rPr>
              <a:t>Updates</a:t>
            </a:r>
            <a:endParaRPr lang="en-US" sz="66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pic>
        <p:nvPicPr>
          <p:cNvPr id="3" name="Picture 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4949825"/>
            <a:ext cx="21717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18313" y="5889625"/>
            <a:ext cx="1144587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ChangeArrowheads="1"/>
          </p:cNvSpPr>
          <p:nvPr/>
        </p:nvSpPr>
        <p:spPr bwMode="auto">
          <a:xfrm>
            <a:off x="990600" y="1066800"/>
            <a:ext cx="7696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Recruitment Updates: </a:t>
            </a:r>
            <a:r>
              <a:rPr lang="en-US" sz="3200" b="1" i="0" dirty="0" err="1" smtClean="0">
                <a:solidFill>
                  <a:srgbClr val="000090"/>
                </a:solidFill>
                <a:latin typeface="Calibri" pitchFamily="34" charset="0"/>
              </a:rPr>
              <a:t>Viewbook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905000"/>
            <a:ext cx="3581400" cy="463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1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4949825"/>
            <a:ext cx="21717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18313" y="5889625"/>
            <a:ext cx="1144587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ChangeArrowheads="1"/>
          </p:cNvSpPr>
          <p:nvPr/>
        </p:nvSpPr>
        <p:spPr bwMode="auto">
          <a:xfrm>
            <a:off x="990600" y="1066800"/>
            <a:ext cx="7696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Recruitment Updates: Counselor Packet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905000"/>
            <a:ext cx="4267200" cy="4627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1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4949825"/>
            <a:ext cx="21717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18313" y="5889625"/>
            <a:ext cx="1144587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ChangeArrowheads="1"/>
          </p:cNvSpPr>
          <p:nvPr/>
        </p:nvSpPr>
        <p:spPr bwMode="auto">
          <a:xfrm>
            <a:off x="990600" y="1066800"/>
            <a:ext cx="7696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Recruitment Updates: Guides to Majors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905000"/>
            <a:ext cx="3638723" cy="469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4949825"/>
            <a:ext cx="21717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18313" y="5889625"/>
            <a:ext cx="1144587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ChangeArrowheads="1"/>
          </p:cNvSpPr>
          <p:nvPr/>
        </p:nvSpPr>
        <p:spPr bwMode="auto">
          <a:xfrm>
            <a:off x="990600" y="1066800"/>
            <a:ext cx="7696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Recruitment Update: Events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pic>
        <p:nvPicPr>
          <p:cNvPr id="3" name="Picture 2" descr="_1MM28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1828800"/>
            <a:ext cx="7315200" cy="4867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ChangeArrowheads="1"/>
          </p:cNvSpPr>
          <p:nvPr/>
        </p:nvSpPr>
        <p:spPr bwMode="auto">
          <a:xfrm>
            <a:off x="990600" y="1066800"/>
            <a:ext cx="7696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Recruitment Updates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0"/>
            <a:ext cx="854857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ChangeArrowheads="1"/>
          </p:cNvSpPr>
          <p:nvPr/>
        </p:nvSpPr>
        <p:spPr bwMode="auto">
          <a:xfrm>
            <a:off x="990600" y="1066800"/>
            <a:ext cx="7696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Application Updates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0"/>
            <a:ext cx="85189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ChangeArrowheads="1"/>
          </p:cNvSpPr>
          <p:nvPr/>
        </p:nvSpPr>
        <p:spPr bwMode="auto">
          <a:xfrm>
            <a:off x="2362200" y="2743200"/>
            <a:ext cx="5257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6600" b="1" i="0" dirty="0" smtClean="0">
                <a:solidFill>
                  <a:srgbClr val="000090"/>
                </a:solidFill>
                <a:latin typeface="Calibri" pitchFamily="34" charset="0"/>
              </a:rPr>
              <a:t>Application </a:t>
            </a:r>
          </a:p>
          <a:p>
            <a:pPr eaLnBrk="1" hangingPunct="1"/>
            <a:r>
              <a:rPr lang="en-US" sz="6600" b="1" i="0" dirty="0" smtClean="0">
                <a:solidFill>
                  <a:srgbClr val="000090"/>
                </a:solidFill>
                <a:latin typeface="Calibri" pitchFamily="34" charset="0"/>
              </a:rPr>
              <a:t>Updates</a:t>
            </a:r>
            <a:endParaRPr lang="en-US" sz="66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pic>
        <p:nvPicPr>
          <p:cNvPr id="3" name="Picture 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4949825"/>
            <a:ext cx="21717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18313" y="5889625"/>
            <a:ext cx="1144587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653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867468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b="16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b="1797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2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b="8093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47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b="7868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b="44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89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3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b="6298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b="578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76200"/>
            <a:ext cx="5191125" cy="6725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b="8245"/>
          <a:stretch>
            <a:fillRect/>
          </a:stretch>
        </p:blipFill>
        <p:spPr bwMode="auto">
          <a:xfrm>
            <a:off x="76200" y="0"/>
            <a:ext cx="894521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5"/>
          <p:cNvSpPr>
            <a:spLocks noChangeArrowheads="1"/>
          </p:cNvSpPr>
          <p:nvPr/>
        </p:nvSpPr>
        <p:spPr bwMode="auto">
          <a:xfrm>
            <a:off x="533400" y="2438400"/>
            <a:ext cx="8153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 i="0" dirty="0" smtClean="0">
                <a:solidFill>
                  <a:srgbClr val="000090"/>
                </a:solidFill>
                <a:latin typeface="Calibri" pitchFamily="34" charset="0"/>
              </a:rPr>
              <a:t>Thank You</a:t>
            </a:r>
            <a:endParaRPr lang="en-US" sz="6000" i="0" dirty="0">
              <a:solidFill>
                <a:srgbClr val="000090"/>
              </a:solidFill>
              <a:latin typeface="Calibri" pitchFamily="34" charset="0"/>
            </a:endParaRPr>
          </a:p>
        </p:txBody>
      </p:sp>
      <p:pic>
        <p:nvPicPr>
          <p:cNvPr id="3" name="Picture 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4949825"/>
            <a:ext cx="21717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18313" y="5889625"/>
            <a:ext cx="1144587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15355</TotalTime>
  <Words>134</Words>
  <Application>Microsoft Office PowerPoint</Application>
  <PresentationFormat>On-screen Show (4:3)</PresentationFormat>
  <Paragraphs>53</Paragraphs>
  <Slides>41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1_Default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ave  smith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ave  smith</dc:creator>
  <cp:lastModifiedBy>PERRILCH</cp:lastModifiedBy>
  <cp:revision>631</cp:revision>
  <dcterms:created xsi:type="dcterms:W3CDTF">2013-05-06T17:03:58Z</dcterms:created>
  <dcterms:modified xsi:type="dcterms:W3CDTF">2014-09-30T01:40:33Z</dcterms:modified>
</cp:coreProperties>
</file>